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4" r:id="rId3"/>
    <p:sldId id="269" r:id="rId4"/>
    <p:sldId id="266" r:id="rId5"/>
    <p:sldId id="270" r:id="rId6"/>
    <p:sldId id="267" r:id="rId7"/>
    <p:sldId id="268" r:id="rId8"/>
    <p:sldId id="273" r:id="rId9"/>
    <p:sldId id="272" r:id="rId10"/>
    <p:sldId id="271" r:id="rId11"/>
    <p:sldId id="274" r:id="rId12"/>
    <p:sldId id="275" r:id="rId13"/>
    <p:sldId id="277" r:id="rId14"/>
    <p:sldId id="280" r:id="rId15"/>
    <p:sldId id="281" r:id="rId16"/>
    <p:sldId id="282" r:id="rId17"/>
    <p:sldId id="276" r:id="rId18"/>
    <p:sldId id="278" r:id="rId19"/>
    <p:sldId id="279" r:id="rId20"/>
    <p:sldId id="283" r:id="rId21"/>
    <p:sldId id="284" r:id="rId22"/>
    <p:sldId id="285" r:id="rId23"/>
    <p:sldId id="286" r:id="rId24"/>
    <p:sldId id="265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A42"/>
    <a:srgbClr val="35D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CC496-F3F3-4390-B2C4-8781D0D3913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BAB3D-AE15-4992-B9C2-C76B886B0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8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erbits.com/blog/internet-of-things-healthcare-applications-benefits-and-challenges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zone.com/articles/iot-in-healthcare-use-cases-trends-advantages-and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Tamoghna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Ojha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Sudip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Misra</a:t>
            </a:r>
            <a:r>
              <a:rPr lang="en-GB" baseline="0" dirty="0" smtClean="0"/>
              <a:t>, Narendra Singh </a:t>
            </a:r>
            <a:r>
              <a:rPr lang="en-GB" baseline="0" dirty="0" err="1" smtClean="0"/>
              <a:t>Raghuwanshi</a:t>
            </a:r>
            <a:r>
              <a:rPr lang="en-GB" baseline="0" dirty="0" smtClean="0"/>
              <a:t>, “Wireless sensor networks for agriculture: The state of the art in practice and future challenges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56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https://www.peerbits.com/blog/internet-of-things-healthcare-applications-benefits-and-challenges.html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Stefan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Poslad</a:t>
            </a:r>
            <a:r>
              <a:rPr lang="en-GB" baseline="0" dirty="0" smtClean="0"/>
              <a:t> at al, “A Semantic </a:t>
            </a:r>
            <a:r>
              <a:rPr lang="en-GB" baseline="0" dirty="0" err="1" smtClean="0"/>
              <a:t>IoT</a:t>
            </a:r>
            <a:r>
              <a:rPr lang="en-GB" baseline="0" dirty="0" smtClean="0"/>
              <a:t> Early Warning System for Natural Environment Crisis Management”, IEEE Trans. Emerging Topics in Computing, 2015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Stefan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Poslad</a:t>
            </a:r>
            <a:r>
              <a:rPr lang="en-GB" baseline="0" dirty="0" smtClean="0"/>
              <a:t> at al, “A Semantic </a:t>
            </a:r>
            <a:r>
              <a:rPr lang="en-GB" baseline="0" dirty="0" err="1" smtClean="0"/>
              <a:t>IoT</a:t>
            </a:r>
            <a:r>
              <a:rPr lang="en-GB" baseline="0" dirty="0" smtClean="0"/>
              <a:t> Early Warning System for Natural Environment Crisis Management”, IEEE Trans. Emerging Topics in Computing, 2015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Stefan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Poslad</a:t>
            </a:r>
            <a:r>
              <a:rPr lang="en-GB" baseline="0" dirty="0" smtClean="0"/>
              <a:t> at al, “A Semantic </a:t>
            </a:r>
            <a:r>
              <a:rPr lang="en-GB" baseline="0" dirty="0" err="1" smtClean="0"/>
              <a:t>IoT</a:t>
            </a:r>
            <a:r>
              <a:rPr lang="en-GB" baseline="0" dirty="0" smtClean="0"/>
              <a:t> Early Warning System for Natural Environment Crisis Management”, IEEE Trans. </a:t>
            </a:r>
            <a:r>
              <a:rPr lang="en-GB" baseline="0" smtClean="0"/>
              <a:t>Emerging Topics in Computing, 2015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Stefan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Poslad</a:t>
            </a:r>
            <a:r>
              <a:rPr lang="en-GB" baseline="0" dirty="0" smtClean="0"/>
              <a:t> at al, “A Semantic </a:t>
            </a:r>
            <a:r>
              <a:rPr lang="en-GB" baseline="0" dirty="0" err="1" smtClean="0"/>
              <a:t>IoT</a:t>
            </a:r>
            <a:r>
              <a:rPr lang="en-GB" baseline="0" dirty="0" smtClean="0"/>
              <a:t> Early Warning System for Natural Environment Crisis Management”, IEEE Trans. Emerging Topics in Computing, 2015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Stefan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Poslad</a:t>
            </a:r>
            <a:r>
              <a:rPr lang="en-GB" baseline="0" dirty="0" smtClean="0"/>
              <a:t> at al, “A Semantic </a:t>
            </a:r>
            <a:r>
              <a:rPr lang="en-GB" baseline="0" dirty="0" err="1" smtClean="0"/>
              <a:t>IoT</a:t>
            </a:r>
            <a:r>
              <a:rPr lang="en-GB" baseline="0" dirty="0" smtClean="0"/>
              <a:t> Early Warning System for Natural Environment Crisis Management”, IEEE Trans. Emerging Topics in Computing, 2015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Stefan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Poslad</a:t>
            </a:r>
            <a:r>
              <a:rPr lang="en-GB" baseline="0" dirty="0" smtClean="0"/>
              <a:t> at al, “A Semantic </a:t>
            </a:r>
            <a:r>
              <a:rPr lang="en-GB" baseline="0" dirty="0" err="1" smtClean="0"/>
              <a:t>IoT</a:t>
            </a:r>
            <a:r>
              <a:rPr lang="en-GB" baseline="0" dirty="0" smtClean="0"/>
              <a:t> Early Warning System for Natural Environment Crisis Management”, IEEE Trans. Emerging Topics in Computing, 2015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Stefan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Poslad</a:t>
            </a:r>
            <a:r>
              <a:rPr lang="en-GB" baseline="0" dirty="0" smtClean="0"/>
              <a:t> at al, “A Semantic </a:t>
            </a:r>
            <a:r>
              <a:rPr lang="en-GB" baseline="0" dirty="0" err="1" smtClean="0"/>
              <a:t>IoT</a:t>
            </a:r>
            <a:r>
              <a:rPr lang="en-GB" baseline="0" dirty="0" smtClean="0"/>
              <a:t> Early Warning System for Natural Environment Crisis Management”, IEEE Trans. Emerging Topics in Computing, 2015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https://dzone.com/articles/iot-in-healthcare-use-cases-trends-advantages-and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3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5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1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2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6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3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7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0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2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D882-818F-46FD-AC3A-AB5178133B6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7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computer.org/publications/tech-news/research/internet-of-military-battlefield-things-iomt-iob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217" y="332656"/>
            <a:ext cx="7848872" cy="1152128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Chapter 2 Applications of </a:t>
            </a:r>
            <a:r>
              <a:rPr lang="en-GB" sz="3800" b="1" dirty="0" err="1" smtClean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IoT</a:t>
            </a:r>
            <a:endParaRPr lang="en-GB" sz="3800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อาจารย์ ดร.อรรถพล อดุลยศาสน์</a:t>
            </a:r>
            <a:endParaRPr lang="en-GB" sz="36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6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คณะวิทยาศาสตร์เทคโนโลยี และการเกษตร</a:t>
            </a:r>
            <a:endParaRPr lang="th-TH" sz="36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329707" cy="32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9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การเลี้ยงปศุสัตว์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7"/>
            <a:ext cx="8316924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1" indent="-2651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การเลี้ยงปศุสัตว์ เช่น วัว สร้างรายได้จำนวนมาก</a:t>
            </a:r>
          </a:p>
          <a:p>
            <a:pPr marL="265113" lvl="1" indent="-2651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เพื่อต้องการเฝ้าดูแลปศุสัตว์ให้มีสุขภาพดีอยู่เสมออยู่ตลอดเวลาเป็นเรื่องท้าทาย</a:t>
            </a:r>
          </a:p>
          <a:p>
            <a:pPr marL="265113" lvl="1" indent="-2651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sensors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ตรวจจับการเคลื่อนไหว หรือลักษณะการกินเป็นข้อมูลสำคัญที่บ่งบอกถึงสุขภาพได้ และยังสามารถนำเส้นทางการเดินหากินมาใช้ประโยชน์เพื่อการจัดการพื้นที่ได้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sz="28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sz="28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37" y="3666309"/>
            <a:ext cx="4021459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41495" y="3429001"/>
            <a:ext cx="4490545" cy="2620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1" indent="-265113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Sensor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ถูกติดตั้งในลักษณะเข้มขัดรัดบริเวณคอ </a:t>
            </a:r>
          </a:p>
          <a:p>
            <a:pPr marL="265113" lvl="1" indent="-265113" algn="l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มีการใช้ </a:t>
            </a:r>
            <a:r>
              <a:rPr lang="en-GB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GPS </a:t>
            </a: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เพื่อรับข้อมูลตำแหน่งจากดาวเทียม และส่งตำแ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หน่งของวัวเก็บไว้ยังฐานข้อมูลเป็นระยะ ๆ</a:t>
            </a:r>
            <a:endParaRPr lang="th-TH" sz="28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7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ลักษณะจำเพาะ</a:t>
            </a:r>
            <a:r>
              <a:rPr lang="th-TH" sz="5400" b="1" dirty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ระบบ </a:t>
            </a:r>
            <a:r>
              <a:rPr lang="en-GB" sz="5400" b="1" dirty="0" err="1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การสื่อสารไร้สาย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แหล่งพลังงานไฟฟ้าของ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sensors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มีจำกัด เนื่องจากใช้พลังงานจากแบตเตอรี่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Gateway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อยู่ใน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Base station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มีพลังในการประมวลผล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มีพลังงานไฟฟ้า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สำรอง และมีระบบการสื่อสารอย่างน้อย 2 ระบบ 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Router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ทำหน้าที่เป็นศูนย์รวมในแต่ละส่วน ก่อนส่งข้อมูลไปให้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Gateway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ระบบมีการเคลื่อนที่ของสัตว์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ความเร็วในการส่งข้อมูลน้อย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การสื่อสารระยะไกล</a:t>
            </a: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8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67544" y="2924944"/>
            <a:ext cx="806489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5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เมืองอัจฉริยะ </a:t>
            </a:r>
            <a:r>
              <a:rPr lang="en-GB" sz="5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(Smart City) </a:t>
            </a:r>
            <a:endParaRPr lang="en-GB" sz="5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sz="5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54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en-GB" sz="30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Applications for Smart City / Smart Home</a:t>
            </a:r>
            <a:endParaRPr lang="en-GB" sz="30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412776"/>
            <a:ext cx="828092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ระบบบ้านอัจฉริยะ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(Smart Home) :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เพื่ออำนวยความสะดวกการใช้ชีวิตของผู้อาศัย เช่น ระบบปรับอากาศ ระบบปรับแสง ระบบห้องครัว และระบบบริการสัมพันธ์กับสภาพความต้องการของร่างกาย 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ระบบจอดรถอัจฉริยะ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(Smart Parking)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เพื่อบริการจัดการสถานที่จอดรถแก่พื้นที่สาธารณะ หรือบริษัทห้างร้าน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ระบบเตือนภัยพิบัติ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(Smart Disaster Warning)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เพื่อแจ้งเตือนให้ประชาชนรับมืออย่างเหมาะสมทันเวลา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1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48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ความสำคัญ และ</a:t>
            </a:r>
            <a:r>
              <a:rPr lang="th-TH" sz="48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ประโยชน์</a:t>
            </a:r>
            <a:endParaRPr lang="en-GB" sz="48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ใช้เทคโนโลยี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ในการอำนวยความสะดวก สำหรับการใช้ชีวิตประจำวันในบ้านที่อยู่อาศัย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การประยุกต์ใช้ เช่น ควบคุมการใช้งานเครื่องใช้ไฟฟ้า ตรวจสอบปริมาณการใช้ไฟฟ้า และป้องกันการเกิดลัดวงจร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2" y="836712"/>
            <a:ext cx="8496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en-GB" sz="48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Smart Home</a:t>
            </a:r>
            <a:endParaRPr lang="en-GB" sz="48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4149080"/>
            <a:ext cx="828092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ถูกติดตั้งเพิ่มเติมเพื่อทำให้อุปกรณ์ไฟฟ้าสามารถทำงานได้ฉลาดมากขึ้น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ข้อมูลที่จำเป็น เช่น ความต้านทาน ค่ากระแสไฟฟ้า อุณหภูมิ อากาศ และแสง ถูกรวบรวมส่งไปยังส่วนกลาง 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ส่วนกลางทำการวิเคราะห์เพื่อจัดการให้บ้านน่าอยู่ตอบสนองความต้องการ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3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ลักษณะจำเพาะ </a:t>
            </a:r>
            <a:r>
              <a:rPr lang="en-GB" sz="5400" b="1" dirty="0" err="1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ไม่มีการเคลื่อนไหว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ระยะการ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สื่อสารระยะใกล้ แต่มีสิ่งกีดขวาง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มีแหล่งพลังงานไม่จำกัด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ปริมาณข้อมูลมีทั้งปริมาณน้อย ถึง มาก ขึ้นอยู่กับลักษณะการใช้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มีอุปกรณ์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sensors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ค่อนข้าง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มาก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en-GB" sz="48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Smart Disaster Warning</a:t>
            </a:r>
            <a:endParaRPr lang="en-GB" sz="48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Early Warning System (EWS)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ที่มีการทำงานแบบขับเคลื่อนด้วยเหตุการณ์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(even-driven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จุดประสงค์คือการใช้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ในการตรวจจับความผิดปกติของปรากฏการณ์ธรรมชาติหรือจากน้ำมือมนุษย์ เพื่อเตือนถึงภัย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พิบัติแก่ประชาชนซึ่งอาศัยในหมู่บ้าน หรือในเมือง ทราบล่วงหน้า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พฤติกรรมของระบบคือ ตรวจสอบสิ่งต่าง ๆ ที่สามารถบ่งชี้ถึงภัยพิบัตินั้น ๆ ทำการวิเคราะห์เพื่อหาความเป็นไปได้ของเหตุการณ์ที่อาจเกิดขึ้น  และแจ้งเตือนในเวลาที่เหมาะสม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0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ระบบเตือน</a:t>
            </a:r>
            <a:r>
              <a:rPr lang="th-TH" sz="5400" b="1" dirty="0" err="1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ภัยสึ</a:t>
            </a:r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นามิ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117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ลักษณะจำเพาะ </a:t>
            </a:r>
            <a:r>
              <a:rPr lang="en-GB" sz="5400" b="1" dirty="0" err="1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ไม่มีการเคลื่อนไหว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ระยะการสื่อสารไกล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ใช้พลังงานน้อย และมีแหล่งพลังงานจำกัด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ปกติไม่มีข้อมูลส่ง แต่เมื่อมีเหตุการณ์ต้องการส่งข้อมูลอย่างรวดเร็ว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มีอุปกรณ์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sensors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จำนวนมาก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วัตถุประสงค์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196752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เพื่อให้นักศึกษาเข้าใจ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ถึงการนำ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ไปประยุกต์ในงานลักษณะต่าง ๆ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ร่วมสมัยและแนวโน้มอนาคต</a:t>
            </a:r>
          </a:p>
          <a:p>
            <a:pPr algn="l"/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เพื่อให้นักศึกษาเข้าใจถึงความต้องการ ประโยชน์ ข้อจำกัด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เพื่อให้นักศึกษามีความคิดสร้างสรรค์ในการนำ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ประยุกต์ใช้ในประเด็นที่ตนสนใจได้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67544" y="2492896"/>
            <a:ext cx="806489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ด้านสาธารณสุข</a:t>
            </a:r>
            <a:r>
              <a:rPr lang="en-GB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(Smart Healthcare)</a:t>
            </a:r>
            <a:endParaRPr lang="en-GB" sz="4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sz="4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sz="48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ความสำคัญ และประโยชน์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ระบบดูแลผู้ป่วยระยะไกล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(Remote Patient Monitoring) :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โรคบางชนิดต้องการการดูแลผู้ป่วยอย่างใกล้ชิด ตลอดเวลา เช่น ผู้เป็นเบาหวานจำเป็นต้องทราบ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ระดับน้ำตาลในเลือด 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sensor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ชิ้นเล็ก ๆ สามารถตรวจวัดน้ำตาลในเลือดถูกใส่ไว้ในบริเวณแขนผู้ป่วย และส่งข้อมูลมายังโทรศัพท์มือถือเป็นระยะต่อเนื่อง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ttapol\Documents\Main\YRU\Teaching\1-2562\4111366-IoT\Picture\IoT-use-cases-illustration-768x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081"/>
            <a:ext cx="2957884" cy="19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ความสำคัญ และประโยชน์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ระบบพฤติกรรมการ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ดำรงชีวิต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(Behaviour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monitoring)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ข้อมูลการเต้นของหัวใจ ความดัน อุณหภูมิร่างกาย การออกกำลังกาย ฯลฯ ถูกตรวจวัดและส่งข้อมูลบันทึกไว้ เพื่อให้แพทย์ใช้ประกอบการวิ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นิฉัย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ttapol\Documents\Main\YRU\Teaching\1-2562\4111366-IoT\Picture\benefits-of-iot-health-applications-of-i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93" y="2643507"/>
            <a:ext cx="5807422" cy="36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ลักษณะจำเพาะ </a:t>
            </a:r>
            <a:r>
              <a:rPr lang="en-GB" sz="5400" b="1" dirty="0" err="1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การเคลื่อนไหว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ระยะการ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สื่อสารใกล้ ควบคู่กับ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สมาร์ทโฟน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ใช้พลังงานน้อย และมีแหล่งพลังงานจำกัด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ปริมาณข้อมูลในส่งน้อย ถึงมาก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มีอุปกรณ์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sensors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จำนวนน้อย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01167" y="2636912"/>
            <a:ext cx="806489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</a:t>
            </a:r>
            <a:r>
              <a:rPr lang="th-TH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การทหาร</a:t>
            </a:r>
            <a:r>
              <a:rPr lang="en-GB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48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GB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Internet of </a:t>
            </a:r>
            <a:r>
              <a:rPr lang="en-US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Military/Battlefield </a:t>
            </a:r>
            <a:r>
              <a:rPr lang="en-US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Things </a:t>
            </a:r>
            <a:r>
              <a:rPr lang="en-US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48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IoMT</a:t>
            </a:r>
            <a:r>
              <a:rPr lang="en-US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IoBT</a:t>
            </a:r>
            <a:r>
              <a:rPr lang="en-US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4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endParaRPr lang="en-GB" sz="4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sz="4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48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ความสำคัญ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ทหารในสนามรบต้องการสื่อสารกันระหว่างทีมอยู่เสมอ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การเชื่อมโยงกันเป็นโครงข่ายระหว่างทหารทุกนาย ฐานบัญชาการ ยานภาคพื้น และอากาศยาน 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ข้อมูลสภาพการรบ จากล้อง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ข้อมูลตำแหน่ง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ข้อมูลสภาพร่างกาย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ข้อมูลการได้รับบาดเจ็บ หรือ</a:t>
            </a:r>
            <a:b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ตาย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97" y="3212976"/>
            <a:ext cx="5138328" cy="34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litary applications of W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9" y="1052736"/>
            <a:ext cx="781286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ลักษณะเครือข่าย </a:t>
            </a:r>
            <a:r>
              <a:rPr lang="en-GB" sz="5400" b="1" dirty="0" err="1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5661248"/>
            <a:ext cx="8280920" cy="936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hlinkClick r:id="rId4"/>
              </a:rPr>
              <a:t>https://www.computer.org/publications/tech-news/research/internet-of-military-battlefield-things-iomt-iobt</a:t>
            </a:r>
            <a:endParaRPr lang="th-TH" sz="24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7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ลักษณะจำเพาะ </a:t>
            </a:r>
            <a:r>
              <a:rPr lang="en-GB" sz="5400" b="1" dirty="0" err="1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การเคลื่อนไหว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ระยะการ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สื่อสารไกล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ใช้พลังงานน้อย และมีแหล่งพลังงานจำกัด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ปริมาณข้อมูลมากโดยเฉพาะภาพบันทึกจากกล้องวีดีโอ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มีอุปกรณ์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sensors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ในรูปแบบสวมใส่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4013" indent="-354013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212976"/>
            <a:ext cx="7272808" cy="1152128"/>
          </a:xfrm>
        </p:spPr>
        <p:txBody>
          <a:bodyPr>
            <a:noAutofit/>
          </a:bodyPr>
          <a:lstStyle/>
          <a:p>
            <a:pPr lvl="0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คำถาม</a:t>
            </a:r>
            <a:r>
              <a:rPr lang="th-TH" sz="60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60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en-GB" sz="60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67544" y="2564904"/>
            <a:ext cx="806489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5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เกษตรอัจฉริยะ </a:t>
            </a:r>
            <a:r>
              <a:rPr lang="en-GB" sz="5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(Smart Farming)</a:t>
            </a:r>
            <a:endParaRPr lang="en-GB" sz="5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sz="5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54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ความสำคัญ และประโยชน์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ประชากรของโลกมีแนวโน้มสูงขึ้นอย่างต่อเนื่อง ในขณะที่พื้นที่เพาะปลูกลดลง และจำนวนเกษตรกรลดลงอย่างต่อเนื่องเช่นเดียวกัน ทำให้มีความต้องการใช้เทคโนโลยีใหม่ ๆ ในการทำเกษตรกรรม เพื่อเพิ่มผลผลิต ลดต้นทุน ลดจำนวนคนในภาคเกษตร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ถูกนำมาใช้ประโยชน์ในงานด้านการเกษตรกรรมเพิ่มมากขึ้น จนกระทั่งมีการบัญญัติคำใหม่เพื่อใช้เรียกเทคโนโลยีเหล่านี้ได้ เช่น เกษตรอัจฉริยะ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(Smart Farming)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เกษตรแม่นยำสูง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(Precision Farming)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ความสำคัญ และ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ชื่อเรียกเหล่านี้ สะท้อนถึงวัตถุประสงค์ในการประยุกต์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เพื่อการเกษตรซึ่งสามารถซึ่งสามารถจำแนกได้ดังนี้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การดูแลที่มีประสิทธิภาพ </a:t>
            </a: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เมื่อระบบสามารถทำงานอัตโนมัติผ่านโครงสร้างระบบน้ำ ระบบปุ๋ย ก็สามารถลดจำนวนแรงงาน เหลือเพียงผู้ปฏิบัติการควบคุมระบบ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เท่านั้น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เพิ่มผลผลิต</a:t>
            </a:r>
            <a:r>
              <a:rPr lang="en-GB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: Smart Farming 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เป็นการรวมองค์ความรู้หลักสองประการคือด้านเทคโนโลยีสารสนเทศและด้านการเกษตร  ด้วยกับเทคโนโลยีสารสนเทศเกษตรกรสามารถรวบรวมข้อมูลและตรวจสอบสถานะที่สำคัญต่อการเจริญเติบโตของพืชนั้น ๆ ได้ตลอดเวลา นอกจากนี้เกษตรกรยังสามารถควบคุมปัจจัยต่าง ๆ ให้เหมาะสมเอื้อต่อการได้ผลผลิตอย่างเต็มที่และมีคุณภาพ </a:t>
            </a: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ประโยชน์ และ</a:t>
            </a:r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ความสำคัญ </a:t>
            </a:r>
            <a:r>
              <a:rPr lang="th-TH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GB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ลดต้นทุน </a:t>
            </a:r>
            <a:r>
              <a:rPr lang="en-GB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ต้นทุนหลักของเกษตรกรรมเกิดจากปัจจัย คือ ปุ๋ย น้ำ และค่าแรงคนงาน เทคโนโลยี </a:t>
            </a:r>
            <a:r>
              <a:rPr lang="en-GB" sz="3200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มีบทบาทในการลดต้นทุนจากการใช้ปัจจัยเหล่านี้ได้อย่างมีประสิทธิภาพ โดย </a:t>
            </a:r>
            <a:r>
              <a:rPr lang="en-GB" sz="3200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ทำหน้าที่รวบรวมสถานะของแปลงเกษตร เช่น ค่าความชื้น อุณหภูมิ และค่า </a:t>
            </a:r>
            <a:r>
              <a:rPr lang="en-GB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 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บ่งบอกถึงธาตุอาหาร ซึ่งมีความแตกต่างกันในแต่ละส่วนของแปลงเกษตร ทำให้เกษตรกรตัดสินใจในการควบคุมการให้ปุ๋ยและน้ำได้อย่างแม่นยำตามปริมาณที่พืชชนิดนั้น ๆ ต้องการ โดยสามารถรักษาปริมาณอย่างพอเหมาะ และจำเพาะในบริเวณที่ต้องการเท่านั้น จึงลดต้นทุนลงได้  นอกจากนี้ยังสามารถลดต้นทุนด้านแรงงานเนื่องจากสามารถติดตั้งระบบให้ทำงานอัตโนมัติ</a:t>
            </a: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ด้านพืช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GB" sz="28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sz="28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sz="28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1196752"/>
            <a:ext cx="5580112" cy="374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67544" y="1205136"/>
            <a:ext cx="2952328" cy="416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1" indent="-265113" algn="l">
              <a:buFont typeface="Arial" panose="020B0604020202020204" pitchFamily="34" charset="0"/>
              <a:buChar char="•"/>
            </a:pPr>
            <a:r>
              <a:rPr lang="en-GB" sz="29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Sensors </a:t>
            </a:r>
            <a:r>
              <a:rPr lang="th-TH" sz="29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ถูกติดตั้งกระจายในพื้นที่เพาะปลูก เพื่อตรวจวัดค่าสภาพแวดล้อมของแปลงปลูก</a:t>
            </a:r>
          </a:p>
          <a:p>
            <a:pPr marL="265113" lvl="1" indent="-265113" algn="l">
              <a:buFont typeface="Arial" panose="020B0604020202020204" pitchFamily="34" charset="0"/>
              <a:buChar char="•"/>
            </a:pPr>
            <a:r>
              <a:rPr lang="th-TH" sz="29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ค่าที่วัดประกอบด้วย อุณหภูมิ ความชื้นอากาศและดิน และธาตุอาหาร</a:t>
            </a:r>
          </a:p>
          <a:p>
            <a:pPr lvl="0" algn="l"/>
            <a:endParaRPr lang="en-GB" sz="29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endParaRPr lang="en-GB" sz="29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endParaRPr lang="th-TH" sz="29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7544" y="4937785"/>
            <a:ext cx="8424936" cy="1803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1" indent="-265113" algn="thaiDist">
              <a:buFont typeface="Arial" panose="020B0604020202020204" pitchFamily="34" charset="0"/>
              <a:buChar char="•"/>
            </a:pPr>
            <a:r>
              <a:rPr lang="th-TH" sz="29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ข้อมูลการวัดถูกส่งด้วยการสื่อสารไร้สายไปยังทางออก </a:t>
            </a:r>
            <a:r>
              <a:rPr lang="en-GB" sz="29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Gateway </a:t>
            </a:r>
            <a:r>
              <a:rPr lang="th-TH" sz="29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เพื่อรวบรวมข้อมูลส่งต่อไปยัง </a:t>
            </a:r>
            <a:r>
              <a:rPr lang="en-GB" sz="29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Database </a:t>
            </a:r>
            <a:r>
              <a:rPr lang="th-TH" sz="29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ผ่านอินเทอร์เน็ต</a:t>
            </a:r>
            <a:endParaRPr lang="en-GB" sz="29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5113" lvl="1" indent="-265113" algn="thaiDist">
              <a:buFont typeface="Arial" panose="020B0604020202020204" pitchFamily="34" charset="0"/>
              <a:buChar char="•"/>
            </a:pPr>
            <a:r>
              <a:rPr lang="th-TH" sz="29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ผู้ใช้หรือเกษตรกรสามารถนำข้อมูลที่เก็บรวบรวมไว้มาวิเคราะห์ เพื่อควบคุมระบบน้ำและปุ๋ยได้อย่างแม่นยำ</a:t>
            </a:r>
          </a:p>
          <a:p>
            <a:pPr lvl="0" algn="thaiDist"/>
            <a:endParaRPr lang="en-GB" sz="29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sz="29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sz="29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37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ลักษณะจำเพาะ</a:t>
            </a:r>
            <a:r>
              <a:rPr lang="th-TH" sz="5400" b="1" dirty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ระบบ </a:t>
            </a:r>
            <a:r>
              <a:rPr lang="en-GB" sz="5400" b="1" dirty="0" err="1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052736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การสื่อสารไร้สาย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แหล่งพลังงานไฟฟ้าของ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sensors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มีจำกัด เนื่องจากใช้พลังงานจากแบตเตอรี่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Gateway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เป็นเสมือนตัวกลางรับข้อมูลจาก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sensors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จึงต้องมีพลังในการประมวลผลและพลังงานไฟฟ้าสำรอง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Gateway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จำเป็นต้องมีระบบการสื่อสารอย่างน้อย 2 ระบบ คือสื่อสารระหว่าง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sensors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และสื่อสารเชื่อมต่ออินเทอร์เน็ต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ระบบไม่มีการเคลื่อนที่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ความเร็วในการส่งข้อมูลน้อย</a:t>
            </a:r>
          </a:p>
          <a:p>
            <a:pPr marL="354013" indent="-35401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การสื่อสารระยะปานกลาง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l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lvl="0"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การเลี้ยงปศุสัตว์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4869160"/>
            <a:ext cx="828092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ลดต้นทุน </a:t>
            </a:r>
            <a:r>
              <a:rPr lang="en-GB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9" y="1323973"/>
            <a:ext cx="8108379" cy="47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1552</Words>
  <Application>Microsoft Office PowerPoint</Application>
  <PresentationFormat>On-screen Show (4:3)</PresentationFormat>
  <Paragraphs>170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2 Applications of IoT</vt:lpstr>
      <vt:lpstr>วัตถุประสงค์</vt:lpstr>
      <vt:lpstr>PowerPoint Presentation</vt:lpstr>
      <vt:lpstr>ความสำคัญ และประโยชน์</vt:lpstr>
      <vt:lpstr>ความสำคัญ และประโยชน์ (2)</vt:lpstr>
      <vt:lpstr>ประโยชน์ และความสำคัญ (3)</vt:lpstr>
      <vt:lpstr>ด้านพืช</vt:lpstr>
      <vt:lpstr>ลักษณะจำเพาะระบบ IoT</vt:lpstr>
      <vt:lpstr>การเลี้ยงปศุสัตว์</vt:lpstr>
      <vt:lpstr>การเลี้ยงปศุสัตว์</vt:lpstr>
      <vt:lpstr>ลักษณะจำเพาะระบบ IoT</vt:lpstr>
      <vt:lpstr>PowerPoint Presentation</vt:lpstr>
      <vt:lpstr>Applications for Smart City / Smart Home</vt:lpstr>
      <vt:lpstr>ความสำคัญ และประโยชน์</vt:lpstr>
      <vt:lpstr>Smart Home</vt:lpstr>
      <vt:lpstr>ลักษณะจำเพาะ IoT</vt:lpstr>
      <vt:lpstr>Smart Disaster Warning</vt:lpstr>
      <vt:lpstr>ระบบเตือนภัยสึนามิ</vt:lpstr>
      <vt:lpstr>ลักษณะจำเพาะ IoT</vt:lpstr>
      <vt:lpstr>PowerPoint Presentation</vt:lpstr>
      <vt:lpstr>ความสำคัญ และประโยชน์</vt:lpstr>
      <vt:lpstr>ความสำคัญ และประโยชน์</vt:lpstr>
      <vt:lpstr>ลักษณะจำเพาะ IoT</vt:lpstr>
      <vt:lpstr>PowerPoint Presentation</vt:lpstr>
      <vt:lpstr>ความสำคัญ</vt:lpstr>
      <vt:lpstr>ลักษณะเครือข่าย IoT</vt:lpstr>
      <vt:lpstr>ลักษณะจำเพาะ IoT</vt:lpstr>
      <vt:lpstr>คำถาม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4112427 : วิศวกรรมซอฟแวร์ (1/2558)</dc:title>
  <dc:creator>Attapol Adulyasas</dc:creator>
  <cp:lastModifiedBy>Attapol Adulyasas</cp:lastModifiedBy>
  <cp:revision>256</cp:revision>
  <dcterms:created xsi:type="dcterms:W3CDTF">2015-09-02T12:08:06Z</dcterms:created>
  <dcterms:modified xsi:type="dcterms:W3CDTF">2019-09-03T14:54:09Z</dcterms:modified>
</cp:coreProperties>
</file>