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79" r:id="rId27"/>
    <p:sldId id="282" r:id="rId28"/>
    <p:sldId id="283" r:id="rId29"/>
    <p:sldId id="284" r:id="rId30"/>
    <p:sldId id="285" r:id="rId31"/>
    <p:sldId id="294" r:id="rId32"/>
    <p:sldId id="295" r:id="rId33"/>
    <p:sldId id="293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57" autoAdjust="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22899E3-017F-4AB4-A52A-935231F818A0}" type="datetimeFigureOut">
              <a:rPr lang="th-TH" smtClean="0"/>
              <a:pPr/>
              <a:t>01/02/64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D6E8A8E-60F7-44F7-BF10-17FAA271850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332656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rdiaUPC" pitchFamily="34" charset="-34"/>
                <a:cs typeface="CordiaUPC" pitchFamily="34" charset="-34"/>
              </a:rPr>
              <a:t>การวิเคราะห์สมบัติของไขมันและน้ำมัน</a:t>
            </a:r>
            <a:endParaRPr lang="th-TH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24578" name="Picture 2" descr="ผลการค้นหารูปภาพสำหรับ ไขมันและน้ำมั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312368" cy="1944463"/>
          </a:xfrm>
          <a:prstGeom prst="rect">
            <a:avLst/>
          </a:prstGeom>
          <a:noFill/>
        </p:spPr>
      </p:pic>
      <p:pic>
        <p:nvPicPr>
          <p:cNvPr id="24580" name="Picture 4" descr="http://www.foodnetworksolution.com/uploaded/fat%20o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88840"/>
            <a:ext cx="4355976" cy="30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17187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จุดหลอมเหลว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2530" name="Picture 2" descr="http://www.foodnetworksolution.com/uploaded/melting%20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521798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0050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การหาจุดหลอมเหลวจะบรรจุไขมันตัวอย่างในหลอดคาพิลลารี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(Capillary tube)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ล้วนำไปให้ความร้อนจนไขมันเริ่มหลอมเหลวบันทึกอุณหภูมิตั้งแต่ไขมันเริ่มหลอมเหลวจนหลอมเหลวอย่างสมบูรณ์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13468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การวัดค่าสี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3554" name="Picture 2" descr="ผลการค้นหารูปภาพสำหรับ การวัดสีน้ำมันด้วยสเปกโต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810000" cy="32289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052736"/>
            <a:ext cx="45365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การวัดค่าสีด้วยเครื่องสเปกโตรโฟโตมิเตอร์ โดยนำไขมันหรือน้ำมันที่ทราบน้ำหนักแล้วละลายในคาร์บอนเททระคลอไรด์ แล้วนำไปหาความยาวคลื่นซึ่งสามารถดูดกลืนแสงได้สูงสุด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(maximum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adsorbance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)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และใช้ค่า</a:t>
            </a:r>
            <a:r>
              <a:rPr lang="th-TH" dirty="0" smtClean="0"/>
              <a:t>คาร์บอนเททระคลอไรด์ เป็น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blank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ถ้าน้ำมันขุ่นต้องทำการกรองเสียก่อน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221088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นอกจากนี้ยังสามารถคำนวณเป็น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Photometric color index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โดยนำน้ำมันตัวอย่างมาอุ่นที่อุณหภูมิ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25-30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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C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เทใส่คิวเวตต์ วัดค่าการดูดกลืนแสงที่ความยาวคลื่น 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460 550 620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และ 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670 nm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คำนวณดังสมการ	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1600" y="5570076"/>
            <a:ext cx="784887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Photometric color index = 1.29(A</a:t>
            </a:r>
            <a:r>
              <a:rPr lang="en-US" b="1" baseline="-25000" dirty="0" smtClean="0">
                <a:latin typeface="CordiaUPC" pitchFamily="34" charset="-34"/>
                <a:cs typeface="CordiaUPC" pitchFamily="34" charset="-34"/>
              </a:rPr>
              <a:t>420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)+69.7(A</a:t>
            </a:r>
            <a:r>
              <a:rPr lang="en-US" b="1" baseline="-25000" dirty="0" smtClean="0">
                <a:latin typeface="CordiaUPC" pitchFamily="34" charset="-34"/>
                <a:cs typeface="CordiaUPC" pitchFamily="34" charset="-34"/>
              </a:rPr>
              <a:t>550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)+41.2(A</a:t>
            </a:r>
            <a:r>
              <a:rPr lang="en-US" b="1" baseline="-25000" dirty="0" smtClean="0">
                <a:latin typeface="CordiaUPC" pitchFamily="34" charset="-34"/>
                <a:cs typeface="CordiaUPC" pitchFamily="34" charset="-34"/>
              </a:rPr>
              <a:t>620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)-56.4(A</a:t>
            </a:r>
            <a:r>
              <a:rPr lang="en-US" b="1" baseline="-25000" dirty="0" smtClean="0">
                <a:latin typeface="CordiaUPC" pitchFamily="34" charset="-34"/>
                <a:cs typeface="CordiaUPC" pitchFamily="34" charset="-34"/>
              </a:rPr>
              <a:t>670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)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101822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ไทเทอร์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76470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ไทเทอร์ของไขมันหรือน้ำมันเป็นจุดที่ไขมันหรือน้ำมันหลายเป็นของแข็ง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(Solidifying point) </a:t>
            </a:r>
            <a:r>
              <a:rPr lang="th-TH" dirty="0" smtClean="0"/>
              <a:t>ค่านี้ใช้สำหรับวัดความแข็งของไขมัน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179512" y="1700808"/>
            <a:ext cx="110639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ความชื้น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34888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วิธีการอบแห้ง อาจทำได้โดยการอบตัวอย่างที่ทราบน้ำหนักแน่นอนบนอ่างทรายหรือเตาให้ความร้อนหรือเตาให้ความร้อนหรือตู้อบสูญญากาศก็ได้</a:t>
            </a:r>
            <a:endParaRPr lang="th-TH" dirty="0"/>
          </a:p>
        </p:txBody>
      </p:sp>
      <p:sp>
        <p:nvSpPr>
          <p:cNvPr id="8" name="Rectangle 7"/>
          <p:cNvSpPr/>
          <p:nvPr/>
        </p:nvSpPr>
        <p:spPr>
          <a:xfrm>
            <a:off x="179512" y="3284984"/>
            <a:ext cx="299633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จุดแสงไฟวาบ 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flash point)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8610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คืออุณหภูมิที่ตัวอย่างน้ำมันได้รับความร้อนจนเกิดเป็นแสงไฟวาบขึ้นที่ผิวหน้า เนื่องจากมีการเผาไหม้เกิดขึ้นได้เป็นสารประกอบที่ระเหยเป็นไอและติดไฟได้ง่าย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179512" y="4777988"/>
            <a:ext cx="2284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จุดติดไฟ 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fire point)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355213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คืออุณหภูมิที่ทำให้สารประกอบที่ระเหยได้อย่างรวดเร็วติดไฟอยู่อย่างต่อเนื่อง  การทดสอบนี้จะบ่งชี้ปริมาณสารประกอยอินทรีย์ที่ระเหยได้ง่ายซึ่งปนอยู่ในไขมันและน้ำมัน</a:t>
            </a:r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169790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Solid fat index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24578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286250" cy="2381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052736"/>
            <a:ext cx="381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เป็นอัตราส่วนของไขมันละน้ำมันที่เป็นของเหลว ณ อุณหภูมิหนึ่ง นิยมวัดโดยใช้ไดเลโทมิเตอร์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(dilatometer)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ซึ่งเป็นการวัดการเปลี่ยนแปลงของปริมาตรของไขมันเมื่ออุณหภูมิเปลี่ยนไป จะทำให้ไขมันที่เป็นของแข็งหลอมตัวเป็นของเหลว ค่านี้นำไปใช้ประโยชน์ในการนำเอาไขมันเป็นส่วนผสมในอาหาร ซึ่งมีผลกระทบต่อความรู้สึกเมื่ออาหารอยู่ในปาก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mouthfeel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)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31277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การทดสอบโดยใช้ความเย็น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8072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เป็นการวัดความคงตัวของน้ำมันต่อการเกิดผลึก โดยนำน้ำมันใส่ในบีกเกอร์แล้วนำไปแช่ในอย่างน้ำแข็งที่อุณหภูมิ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 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C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เป็นเวลา 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5.5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ชั่วโมง สังเกตดูการเดผลึก หากน้ำมันนั้นไม่ขุ่นหรือเกิดผลึกเลยแสดงว่ามีความคงตัวต่อความเย็นได้ดี สามารถนำไปผสมในอาหารที่ต้องแช่เย็นได้โดยไม่มีผลเสียต่อลักษณะเนื้อสัมผัสของอาหาร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085" y="2977788"/>
            <a:ext cx="271580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จุดที่น้ำมันหรือไขมันขุ่น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773358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เป็นอุณหภูมิที่ทำให้น้ำมันหรือไขมันขุ่นเนท่องจากเริ่มเกิดผลึก โดยนำน้ำมันอุ่นที่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130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 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C 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ปล่อยให้เย็นลงโดยมีเทอร์โมมิเตอร์คนไปด้วย สังเกตอุณหภูมิที่ทำให้เริ่มเกิดผลึก คือเมือมองไม่เห็นเทอร์โมมิเตอร์ที่แช่อยู่ในไขมันนั้น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332656"/>
            <a:ext cx="138211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จุดเกิดควัน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9675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คืออุณหภูมิที่ตัวอย่างน้ำมันเริ่มมีควันเกิดขึ้น เพื่อทดสอบความร้อนที่สภาวะหนึ่ง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26626" name="Picture 2" descr="ผลการค้นหารูปภาพสำหรับ cleveland open cup te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67" y="1844824"/>
            <a:ext cx="3019689" cy="36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91880" y="1988840"/>
            <a:ext cx="4824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ใช้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cleveland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open cup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ใส่น้ำมันหรือไขมันหลอมเหลว แขวนเทอร์โมมิเตอร์ให้ปลายกระเปาะจุ่มอยู่ในน้ำมัน ค่อยๆ เพิ่มอุณหภูมิให้สูงขึ้น และบันทึกอุณหภุมิที่น้ำมันเริ่มมีควันบางๆ น้ำมันที่ทอดควรมีจุดเกิดควันสูงกว่า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200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C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ส่วนน้ำมันที่ผ่านกระบวนการทำให้บริสุทธิ์จะมีจุดเกิดควันสูงกว่า 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3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00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C 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305564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92D050"/>
                </a:solidFill>
              </a:rPr>
              <a:t>การวิเคราะห์สมบัติทางเคมี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052736"/>
            <a:ext cx="52357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การวิเคราะห์หาค่าไอโอดีน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(Iodine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Number,I.N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rdiaUPC" pitchFamily="34" charset="-34"/>
                <a:cs typeface="CordiaUPC" pitchFamily="34" charset="-34"/>
              </a:rPr>
              <a:t>.)</a:t>
            </a:r>
            <a:endParaRPr lang="th-TH" dirty="0">
              <a:solidFill>
                <a:schemeClr val="accent2">
                  <a:lumMod val="75000"/>
                </a:schemeClr>
              </a:solidFill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700808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การวัดค่าไอโอดีน เป็นการวัดหาระดับความไม่อิ่มตัว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(Degree of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unsaturation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)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หรือจำนวนพันธะคู่ที่มีอยู่ในโมเลกุลของกรดไขมันที่เป็นองค์ประกอบอยู่ในไขมันหรือน้ำมันตัวอย่าง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น้ำมันที่มีกรดไขมันชนิดไม่อิ่มตัวมาก จะมีจำนวนพันธะคู่มาก ไอโอดีนจะถูกดูดซึมเข้าไปที่พันธะคู่มาก ทำให้วัดค่าไอโอดีนได้สูง แสดงว่าน้ำมันมีระดับความไม่อิ่มตัวสูงซึ่งจะเกิดปฏิกิริยาออกซิเดชัน หรือเกิดการหืนเนื่องจากปฏิกิริยาออกซิเดชันได้ง่าย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วิธีหาค่าไอโอดีน มี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วิธี คือ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1.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วิธี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Hunous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ใช้ไอโอดีนมอโนโบรไมด์ เป็น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halogenating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agent</a:t>
            </a:r>
          </a:p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	2.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วิธี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Wijs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ใช้ไอโอดีนมอโนคลอไรด์ เป็น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halogenating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agent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ค่าไอโอดีน หมายถึง จำนวนกรัมของไอโอดีนที่ถูกดูดซึมเข้าไปทำปฏิกิริยาแฮโลจีเนชัน ที่ตำแหน่งพันธะคู่ของกดรไขมันชนิดไม่อิ่มตัว ในน้ำมันหรือไขมันตัวอย่าง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100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กรัม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536" y="1859340"/>
            <a:ext cx="84969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ในกรณีที่มี 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Unsaturated fatty acid 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เป็นองค์ประกอบจะเกิดปฏิกิริยาการเติม 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(addition) 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กับ 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Halogen (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ธาตุหมู่ 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7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) ได้แก่   โบรมีน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 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คลอรีน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 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และไอโอดีน ได้ดี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 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อย่างไรก็ตามในขั้นปฏิบัติการเราจะใช้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ICl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  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แทน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  I</a:t>
            </a:r>
            <a:r>
              <a:rPr kumimoji="0" lang="en-US" altLang="ja-JP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2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 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เพราะจะทำปฏิกิริยากับลิปิดได้ดีกว่า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   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ดังสมการ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 		     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UPC" pitchFamily="34" charset="-34"/>
              <a:cs typeface="CordiaUPC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8673" name="Line 1"/>
          <p:cNvSpPr>
            <a:spLocks noChangeShapeType="1"/>
          </p:cNvSpPr>
          <p:nvPr/>
        </p:nvSpPr>
        <p:spPr bwMode="auto">
          <a:xfrm>
            <a:off x="4067944" y="3717032"/>
            <a:ext cx="549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508267"/>
            <a:ext cx="91439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R- CH = CH –(CH</a:t>
            </a:r>
            <a:r>
              <a:rPr kumimoji="0" lang="en-US" altLang="ja-JP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2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)n – COOH +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I</a:t>
            </a:r>
            <a:r>
              <a:rPr lang="en-US" altLang="ja-JP" sz="2400" dirty="0" err="1" smtClean="0">
                <a:latin typeface="CordiaUPC" pitchFamily="34" charset="-34"/>
                <a:ea typeface="Cordia New" pitchFamily="34" charset="-34"/>
                <a:cs typeface="CordiaUPC" pitchFamily="34" charset="-34"/>
              </a:rPr>
              <a:t>Cl</a:t>
            </a:r>
            <a:r>
              <a:rPr kumimoji="0" lang="th-TH" altLang="ja-JP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เกินพอ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	R- CHI -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CHCl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 –(CH</a:t>
            </a:r>
            <a:r>
              <a:rPr kumimoji="0" lang="en-US" altLang="ja-JP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2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)n – COOH  +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ICl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 </a:t>
            </a:r>
            <a:r>
              <a:rPr kumimoji="0" lang="th-TH" altLang="ja-JP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ที่เหลือ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	</a:t>
            </a:r>
            <a:endParaRPr kumimoji="0" lang="en-US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UPC" pitchFamily="34" charset="-34"/>
              <a:cs typeface="CordiaUPC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ICl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 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ที่ทำปฏิกิริยาพอดีกับพันธะคู่ หรือ ปริมาณที่ถูกดูดเข้าไปนี้ =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I</a:t>
            </a:r>
            <a:r>
              <a:rPr lang="en-US" altLang="ja-JP" sz="2400" dirty="0" err="1" smtClean="0">
                <a:latin typeface="CordiaUPC" pitchFamily="34" charset="-34"/>
                <a:ea typeface="Cordia New" pitchFamily="34" charset="-34"/>
                <a:cs typeface="CordiaUPC" pitchFamily="34" charset="-34"/>
              </a:rPr>
              <a:t>Cl</a:t>
            </a:r>
            <a:r>
              <a:rPr kumimoji="0" lang="th-TH" altLang="ja-JP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เกินพอ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 - </a:t>
            </a:r>
            <a:r>
              <a:rPr kumimoji="0" lang="en-US" altLang="ja-JP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ICl</a:t>
            </a:r>
            <a:r>
              <a:rPr kumimoji="0" lang="th-TH" altLang="ja-JP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ที่เหลือ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	</a:t>
            </a:r>
            <a:endParaRPr kumimoji="0" lang="th-TH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UPC" pitchFamily="34" charset="-34"/>
              <a:ea typeface="Cordia New" pitchFamily="34" charset="-34"/>
              <a:cs typeface="CordiaUPC" pitchFamily="34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ปริมาณ 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iodine </a:t>
            </a:r>
            <a:r>
              <a:rPr kumimoji="0" lang="th-TH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ที่ถูกดูดเข้าไปเราสามารถแสดงได้ด้วยค่าที่เรียกว่า </a:t>
            </a:r>
            <a:r>
              <a:rPr kumimoji="0" lang="en-US" altLang="ja-JP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Iodine Number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ea typeface="Cordia New" pitchFamily="34" charset="-34"/>
                <a:cs typeface="CordiaUPC" pitchFamily="34" charset="-34"/>
              </a:rPr>
              <a:t>	</a:t>
            </a: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UPC" pitchFamily="34" charset="-34"/>
                <a:cs typeface="CordiaUPC" pitchFamily="34" charset="-34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7920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วิธีทำ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96752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การหาค่าไอโอดีนต้องทำ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blank</a:t>
            </a:r>
            <a:r>
              <a:rPr lang="en-US" dirty="0" smtClean="0"/>
              <a:t> </a:t>
            </a:r>
            <a:r>
              <a:rPr lang="th-TH" dirty="0" smtClean="0"/>
              <a:t>ไปพร้อมกันโดยไม่ต้องใส่น้ำมันตัวอย่างลงไป และต้องทำตัวอย่างและ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blank</a:t>
            </a:r>
            <a:r>
              <a:rPr lang="en-US" dirty="0" smtClean="0"/>
              <a:t> </a:t>
            </a:r>
            <a:r>
              <a:rPr lang="th-TH" dirty="0" smtClean="0"/>
              <a:t>อย่างน้อยอย่างละ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</a:t>
            </a:r>
            <a:r>
              <a:rPr lang="en-US" dirty="0" smtClean="0"/>
              <a:t> </a:t>
            </a:r>
            <a:r>
              <a:rPr lang="th-TH" dirty="0" smtClean="0"/>
              <a:t>พร้อมกัน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348880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น้ำมัน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0.2-0.3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กรัม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ชั่งด้วยทศนิยม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4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ตำแหน่ง)</a:t>
            </a:r>
          </a:p>
          <a:p>
            <a:pPr algn="ctr"/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ใส่ลงในฟลาสค์ขนาด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400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มิลลิลิตร เติมคาร์บอนเททระคลอไรด์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10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มิลลิลิตร</a:t>
            </a:r>
          </a:p>
          <a:p>
            <a:pPr algn="ctr"/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เขย่าให้เข้ากัน เติมสารละลาย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Wijs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10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มิลลิลิตร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</a:p>
          <a:p>
            <a:pPr algn="ctr"/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เขย่าให้เข้ากันปิดจุก เก็บในที่มืดเป็นเวลา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30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นาที</a:t>
            </a:r>
          </a:p>
          <a:p>
            <a:pPr algn="ctr"/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เติมสารละลายโพแทสเซียมไอโอไดด์ ความเข้มข้น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10%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ปริมาตร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7.5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มิลลิลิตร และเติมน้ำ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50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มิลลิลิตร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7" name="Down Arrow 6"/>
          <p:cNvSpPr/>
          <p:nvPr/>
        </p:nvSpPr>
        <p:spPr>
          <a:xfrm>
            <a:off x="4283968" y="270892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Down Arrow 7"/>
          <p:cNvSpPr/>
          <p:nvPr/>
        </p:nvSpPr>
        <p:spPr>
          <a:xfrm>
            <a:off x="4283968" y="364502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4283968" y="443711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Down Arrow 9"/>
          <p:cNvSpPr/>
          <p:nvPr/>
        </p:nvSpPr>
        <p:spPr>
          <a:xfrm>
            <a:off x="4283968" y="53012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7920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เขย่าให้เข้ากัน</a:t>
            </a:r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นำไปไทเทรต ด้วยสารละลายโซเดียมไทโอซัลเฟตความเข้มข้น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0.25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โมลาร์</a:t>
            </a:r>
          </a:p>
          <a:p>
            <a:pPr algn="ctr"/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เมื่อสารละลายมีสีเหลืองอ่อน หยุดไทเทรต เติมน้ำแป้งลงไป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2-3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หยด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เขย่าจนกลายเป็นสีน้ำเงิน ไทเทรตต่อจนไม่มีสี</a:t>
            </a:r>
          </a:p>
          <a:p>
            <a:pPr algn="ctr"/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บันทึกปริมาตของสารละลายโซเดียมไทโอซัลเฟต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ปริมาณสารละลายโซเดียมไทโอซัลเฟต ที่ใช้กับตัวอย่างเป็น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a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และที่ใช้กับ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blank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เป็น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b)</a:t>
            </a:r>
          </a:p>
          <a:p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*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ถ้า 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b-a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มากกว่า 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b/2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ต้องทดลองใหม่ โดยใช้น้ำมันตัวอย่างให้น้อยลง</a:t>
            </a:r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5" name="Down Arrow 4"/>
          <p:cNvSpPr/>
          <p:nvPr/>
        </p:nvSpPr>
        <p:spPr>
          <a:xfrm>
            <a:off x="4283968" y="1203147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Down Arrow 5"/>
          <p:cNvSpPr/>
          <p:nvPr/>
        </p:nvSpPr>
        <p:spPr>
          <a:xfrm>
            <a:off x="4283968" y="206084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Down Arrow 6"/>
          <p:cNvSpPr/>
          <p:nvPr/>
        </p:nvSpPr>
        <p:spPr>
          <a:xfrm>
            <a:off x="4283968" y="285293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Down Arrow 7"/>
          <p:cNvSpPr/>
          <p:nvPr/>
        </p:nvSpPr>
        <p:spPr>
          <a:xfrm>
            <a:off x="4283968" y="371703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Down Arrow 8"/>
          <p:cNvSpPr/>
          <p:nvPr/>
        </p:nvSpPr>
        <p:spPr>
          <a:xfrm>
            <a:off x="4283968" y="18864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499300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smtClean="0">
                <a:latin typeface="CordiaUPC" pitchFamily="34" charset="-34"/>
                <a:cs typeface="CordiaUPC" pitchFamily="34" charset="-34"/>
              </a:rPr>
              <a:t>	ไขมัน</a:t>
            </a:r>
            <a:r>
              <a:rPr lang="th-TH" sz="3200" dirty="0">
                <a:latin typeface="CordiaUPC" pitchFamily="34" charset="-34"/>
                <a:cs typeface="CordiaUPC" pitchFamily="34" charset="-34"/>
              </a:rPr>
              <a:t>และน้ำมันเป็นสารกลุ่มเดียวกันที่เรียกว่าลิพิด (</a:t>
            </a:r>
            <a:r>
              <a:rPr lang="en-US" sz="3200" dirty="0">
                <a:latin typeface="CordiaUPC" pitchFamily="34" charset="-34"/>
                <a:cs typeface="CordiaUPC" pitchFamily="34" charset="-34"/>
              </a:rPr>
              <a:t>Lipid)  </a:t>
            </a:r>
            <a:r>
              <a:rPr lang="th-TH" sz="3200" dirty="0">
                <a:latin typeface="CordiaUPC" pitchFamily="34" charset="-34"/>
                <a:cs typeface="CordiaUPC" pitchFamily="34" charset="-34"/>
              </a:rPr>
              <a:t>โดยทั้งไขมันและน้ำมันเป็นสารที่มีสมบัติใกล้เคียงกัน  คือ  เป็นสารที่มีองค์ประกอบหลักเป็นธาตุคาร์บอน  ไฮโดรเจน  และออกซิเจน  ไม่ละลาย</a:t>
            </a:r>
            <a:r>
              <a:rPr lang="th-TH" sz="3200" dirty="0" smtClean="0">
                <a:latin typeface="CordiaUPC" pitchFamily="34" charset="-34"/>
                <a:cs typeface="CordiaUPC" pitchFamily="34" charset="-34"/>
              </a:rPr>
              <a:t>น้ำ </a:t>
            </a:r>
            <a:r>
              <a:rPr lang="th-TH" sz="3200" dirty="0"/>
              <a:t> ไขมันจะมีสถานะเป็นของแข็งที่อุณหภูมิห้อง  ส่วนน้ำมันจะมีสถานะเป็นของเหลว</a:t>
            </a:r>
            <a:endParaRPr lang="th-TH" sz="32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332656"/>
            <a:ext cx="309571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800" b="1" dirty="0" smtClean="0">
                <a:solidFill>
                  <a:srgbClr val="002060"/>
                </a:solidFill>
                <a:latin typeface="CordiaUPC" pitchFamily="34" charset="-34"/>
                <a:cs typeface="CordiaUPC" pitchFamily="34" charset="-34"/>
              </a:rPr>
              <a:t>ไขมันและน้ำมัน</a:t>
            </a:r>
            <a:endParaRPr lang="th-TH" sz="4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ผลการค้นหารูปภาพสำหรับ ไขมันและน้ำมั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2952328" cy="2324960"/>
          </a:xfrm>
          <a:prstGeom prst="rect">
            <a:avLst/>
          </a:prstGeom>
          <a:noFill/>
        </p:spPr>
      </p:pic>
      <p:sp>
        <p:nvSpPr>
          <p:cNvPr id="1028" name="AutoShape 4" descr="ผลการค้นหารูปภาพสำหรับ ไขมันและน้ำม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0" name="AutoShape 6" descr="ผลการค้นหารูปภาพสำหรับ ไขมันและน้ำมั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2" name="AutoShape 8" descr="ผลการค้นหารูปภาพสำหรับ การวิเคราะห์สมบัติของไขมันและน้ำมัน, PDF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34" name="AutoShape 10" descr="ผลการค้นหารูปภาพสำหรับ การวิเคราะห์สมบัติของไขมันและน้ำมัน, PDF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 l="13002" t="36047" r="46044" b="14735"/>
          <a:stretch>
            <a:fillRect/>
          </a:stretch>
        </p:blipFill>
        <p:spPr bwMode="auto">
          <a:xfrm>
            <a:off x="4543198" y="3501008"/>
            <a:ext cx="404973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17281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วิธีการคำนวณ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47664" y="1196752"/>
            <a:ext cx="5328592" cy="1037729"/>
            <a:chOff x="611560" y="1196752"/>
            <a:chExt cx="5328592" cy="1037729"/>
          </a:xfrm>
        </p:grpSpPr>
        <p:sp>
          <p:nvSpPr>
            <p:cNvPr id="5" name="TextBox 4"/>
            <p:cNvSpPr txBox="1"/>
            <p:nvPr/>
          </p:nvSpPr>
          <p:spPr>
            <a:xfrm>
              <a:off x="611560" y="1340768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CordiaUPC" pitchFamily="34" charset="-34"/>
                  <a:cs typeface="CordiaUPC" pitchFamily="34" charset="-34"/>
                </a:rPr>
                <a:t>ค่าไอโอดีน	</a:t>
              </a:r>
              <a:r>
                <a:rPr lang="en-US" b="1" dirty="0" smtClean="0">
                  <a:latin typeface="CordiaUPC" pitchFamily="34" charset="-34"/>
                  <a:cs typeface="CordiaUPC" pitchFamily="34" charset="-34"/>
                </a:rPr>
                <a:t>=</a:t>
              </a:r>
              <a:endParaRPr lang="th-TH" b="1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1840" y="1196752"/>
              <a:ext cx="2016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rdiaUPC" pitchFamily="34" charset="-34"/>
                  <a:cs typeface="CordiaUPC" pitchFamily="34" charset="-34"/>
                </a:rPr>
                <a:t>(b-a) x N x 12.69</a:t>
              </a:r>
              <a:endParaRPr lang="th-TH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7784" y="1772816"/>
              <a:ext cx="3312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 smtClean="0">
                  <a:latin typeface="CordiaUPC" pitchFamily="34" charset="-34"/>
                  <a:cs typeface="CordiaUPC" pitchFamily="34" charset="-34"/>
                </a:rPr>
                <a:t>น้ำหนักน้ำมันตัวอย่างที่ใช้ </a:t>
              </a:r>
              <a:r>
                <a:rPr lang="en-US" sz="2400" dirty="0" smtClean="0">
                  <a:latin typeface="CordiaUPC" pitchFamily="34" charset="-34"/>
                  <a:cs typeface="CordiaUPC" pitchFamily="34" charset="-34"/>
                </a:rPr>
                <a:t>(</a:t>
              </a:r>
              <a:r>
                <a:rPr lang="th-TH" sz="2400" dirty="0" smtClean="0">
                  <a:latin typeface="CordiaUPC" pitchFamily="34" charset="-34"/>
                  <a:cs typeface="CordiaUPC" pitchFamily="34" charset="-34"/>
                </a:rPr>
                <a:t>กรัม)</a:t>
              </a:r>
              <a:endParaRPr lang="th-TH" sz="2400" dirty="0">
                <a:latin typeface="CordiaUPC" pitchFamily="34" charset="-34"/>
                <a:cs typeface="CordiaUPC" pitchFamily="34" charset="-34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059832" y="1628800"/>
              <a:ext cx="2448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11560" y="263691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a     = 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ปริมาตรเป็นมิลลิลิตรของสารละลายโซเดียมไทโอซัลเฟต ความเข้มข้น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   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0.1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โมลาร์ ที่ใช้ในการไทเทรตกับน้ำมันตัวอย่าง</a:t>
            </a:r>
          </a:p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b    = 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ปริมาตรเป็นมิลลิลิตรของสารละลายโซเดียมไทโอซัลเฟต ความเข้มข้น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   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0.1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โมลาร์ ที่ใช้ในการไทเทรตกับ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blank</a:t>
            </a:r>
          </a:p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N     = 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ความเข้มข้นของสารละลายโซเดียมไทดอซัลเฟตที่ใช้เป็นนอร์มัล</a:t>
            </a:r>
          </a:p>
          <a:p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หากใช้สารละลายโซเดียมไทดอซัลเฟต ความเข้มข้น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0.25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โมลาร์ ทำปฏิกิริยาสมมูลพอดีกับไอโอดีน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0.03175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กรัม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47664" y="1599183"/>
            <a:ext cx="5832648" cy="1037729"/>
            <a:chOff x="1547664" y="1599183"/>
            <a:chExt cx="5832648" cy="1037729"/>
          </a:xfrm>
        </p:grpSpPr>
        <p:grpSp>
          <p:nvGrpSpPr>
            <p:cNvPr id="5" name="Group 4"/>
            <p:cNvGrpSpPr/>
            <p:nvPr/>
          </p:nvGrpSpPr>
          <p:grpSpPr>
            <a:xfrm>
              <a:off x="1547664" y="1599183"/>
              <a:ext cx="5328592" cy="1037729"/>
              <a:chOff x="611560" y="1196752"/>
              <a:chExt cx="5328592" cy="103772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11560" y="1340768"/>
                <a:ext cx="2304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 smtClean="0">
                    <a:latin typeface="CordiaUPC" pitchFamily="34" charset="-34"/>
                    <a:cs typeface="CordiaUPC" pitchFamily="34" charset="-34"/>
                  </a:rPr>
                  <a:t>ค่าไอโอดีน	</a:t>
                </a:r>
                <a:r>
                  <a:rPr lang="en-US" b="1" dirty="0" smtClean="0">
                    <a:latin typeface="CordiaUPC" pitchFamily="34" charset="-34"/>
                    <a:cs typeface="CordiaUPC" pitchFamily="34" charset="-34"/>
                  </a:rPr>
                  <a:t>=</a:t>
                </a:r>
                <a:endParaRPr lang="th-TH" b="1" dirty="0">
                  <a:latin typeface="CordiaUPC" pitchFamily="34" charset="-34"/>
                  <a:cs typeface="CordiaUPC" pitchFamily="34" charset="-34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131840" y="1196752"/>
                <a:ext cx="20162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rdiaUPC" pitchFamily="34" charset="-34"/>
                    <a:cs typeface="CordiaUPC" pitchFamily="34" charset="-34"/>
                  </a:rPr>
                  <a:t>(b-a) x 0.03175</a:t>
                </a:r>
                <a:endParaRPr lang="th-TH" dirty="0">
                  <a:latin typeface="CordiaUPC" pitchFamily="34" charset="-34"/>
                  <a:cs typeface="CordiaUPC" pitchFamily="34" charset="-34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627784" y="1772816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dirty="0" smtClean="0">
                    <a:latin typeface="CordiaUPC" pitchFamily="34" charset="-34"/>
                    <a:cs typeface="CordiaUPC" pitchFamily="34" charset="-34"/>
                  </a:rPr>
                  <a:t>น้ำหนักน้ำมันตัวอย่างที่ใช้ </a:t>
                </a:r>
                <a:r>
                  <a:rPr lang="en-US" sz="2400" dirty="0" smtClean="0">
                    <a:latin typeface="CordiaUPC" pitchFamily="34" charset="-34"/>
                    <a:cs typeface="CordiaUPC" pitchFamily="34" charset="-34"/>
                  </a:rPr>
                  <a:t>(</a:t>
                </a:r>
                <a:r>
                  <a:rPr lang="th-TH" sz="2400" dirty="0" smtClean="0">
                    <a:latin typeface="CordiaUPC" pitchFamily="34" charset="-34"/>
                    <a:cs typeface="CordiaUPC" pitchFamily="34" charset="-34"/>
                  </a:rPr>
                  <a:t>กรัม)</a:t>
                </a:r>
                <a:endParaRPr lang="th-TH" sz="2400" dirty="0">
                  <a:latin typeface="CordiaUPC" pitchFamily="34" charset="-34"/>
                  <a:cs typeface="CordiaUPC" pitchFamily="34" charset="-34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059832" y="1628800"/>
                <a:ext cx="24482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6588224" y="1772816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rdiaUPC" pitchFamily="34" charset="-34"/>
                  <a:cs typeface="CordiaUPC" pitchFamily="34" charset="-34"/>
                </a:rPr>
                <a:t>x100</a:t>
              </a:r>
              <a:endParaRPr lang="th-TH" dirty="0">
                <a:latin typeface="CordiaUPC" pitchFamily="34" charset="-34"/>
                <a:cs typeface="CordiaUPC" pitchFamily="34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2852936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ไขมันและน้ำมันสามารถจำแนกออกเป็นกลุ่มตามค่าไอโอดีน ได้ดังนี้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3529" y="3501008"/>
          <a:ext cx="8568951" cy="2826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3"/>
                <a:gridCol w="4680520"/>
                <a:gridCol w="1512168"/>
              </a:tblGrid>
              <a:tr h="54006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กลุ่ม</a:t>
                      </a:r>
                      <a:endParaRPr lang="th-TH" sz="24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ตัวอย่าง</a:t>
                      </a:r>
                      <a:endParaRPr lang="th-TH" sz="24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ค่าไอโอดีน</a:t>
                      </a:r>
                      <a:endParaRPr lang="th-TH" sz="24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ไขหรือแว็กซ์</a:t>
                      </a:r>
                      <a:endParaRPr lang="en-US" sz="24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ไขมันสัตว์</a:t>
                      </a:r>
                      <a:endParaRPr lang="en-US" sz="24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en-US" sz="2400" dirty="0" smtClean="0">
                          <a:latin typeface="CordiaUPC" pitchFamily="34" charset="-34"/>
                          <a:cs typeface="CordiaUPC" pitchFamily="34" charset="-34"/>
                        </a:rPr>
                        <a:t>Non drying oil</a:t>
                      </a:r>
                      <a:endParaRPr lang="th-TH" sz="24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en-US" sz="2400" dirty="0" smtClean="0">
                          <a:latin typeface="CordiaUPC" pitchFamily="34" charset="-34"/>
                          <a:cs typeface="CordiaUPC" pitchFamily="34" charset="-34"/>
                        </a:rPr>
                        <a:t>Semi</a:t>
                      </a:r>
                      <a:r>
                        <a:rPr lang="en-US" sz="2400" baseline="0" dirty="0" smtClean="0">
                          <a:latin typeface="CordiaUPC" pitchFamily="34" charset="-34"/>
                          <a:cs typeface="CordiaUPC" pitchFamily="34" charset="-34"/>
                        </a:rPr>
                        <a:t> drying oil</a:t>
                      </a:r>
                      <a:endParaRPr lang="th-TH" sz="2400" baseline="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en-US" sz="2400" baseline="0" dirty="0" smtClean="0">
                          <a:latin typeface="CordiaUPC" pitchFamily="34" charset="-34"/>
                          <a:cs typeface="CordiaUPC" pitchFamily="34" charset="-34"/>
                        </a:rPr>
                        <a:t>Drying oil</a:t>
                      </a:r>
                      <a:endParaRPr lang="en-US" sz="24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endParaRPr lang="th-TH" sz="24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ขี้ผึ้ง</a:t>
                      </a:r>
                    </a:p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เนย น้ำมันหมู ไขวัว</a:t>
                      </a:r>
                      <a:endParaRPr lang="en-US" sz="24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น้ำมันมะกอก น้ำมันถั่วลิสง น้ำมันแอลมอนด์</a:t>
                      </a:r>
                      <a:endParaRPr lang="en-US" sz="24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น้ำมันเมล็ดฝ้าย</a:t>
                      </a:r>
                      <a:r>
                        <a:rPr lang="th-TH" sz="2400" baseline="0" dirty="0" smtClean="0">
                          <a:latin typeface="CordiaUPC" pitchFamily="34" charset="-34"/>
                          <a:cs typeface="CordiaUPC" pitchFamily="34" charset="-34"/>
                        </a:rPr>
                        <a:t> น้ำมันงา น้ำมันถั่วเหลือง</a:t>
                      </a:r>
                      <a:endParaRPr lang="en-US" sz="2400" baseline="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th-TH" sz="2400" baseline="0" dirty="0" smtClean="0">
                          <a:latin typeface="CordiaUPC" pitchFamily="34" charset="-34"/>
                          <a:cs typeface="CordiaUPC" pitchFamily="34" charset="-34"/>
                        </a:rPr>
                        <a:t>น้ำมันเมล็ดทานตะวัน</a:t>
                      </a:r>
                      <a:endParaRPr lang="th-TH" sz="24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CordiaUPC" pitchFamily="34" charset="-34"/>
                          <a:cs typeface="CordiaUPC" pitchFamily="34" charset="-34"/>
                        </a:rPr>
                        <a:t>น้อยมาก</a:t>
                      </a:r>
                      <a:endParaRPr lang="en-US" sz="24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en-US" sz="2400" dirty="0" smtClean="0">
                          <a:latin typeface="CordiaUPC" pitchFamily="34" charset="-34"/>
                          <a:cs typeface="CordiaUPC" pitchFamily="34" charset="-34"/>
                        </a:rPr>
                        <a:t>30-70</a:t>
                      </a:r>
                    </a:p>
                    <a:p>
                      <a:r>
                        <a:rPr lang="en-US" sz="2400" dirty="0" smtClean="0">
                          <a:latin typeface="CordiaUPC" pitchFamily="34" charset="-34"/>
                          <a:cs typeface="CordiaUPC" pitchFamily="34" charset="-34"/>
                        </a:rPr>
                        <a:t>80-110</a:t>
                      </a:r>
                      <a:endParaRPr lang="th-TH" sz="24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en-US" sz="2400" dirty="0" smtClean="0">
                          <a:latin typeface="CordiaUPC" pitchFamily="34" charset="-34"/>
                          <a:cs typeface="CordiaUPC" pitchFamily="34" charset="-34"/>
                        </a:rPr>
                        <a:t>80-140</a:t>
                      </a:r>
                      <a:endParaRPr lang="th-TH" sz="24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r>
                        <a:rPr lang="en-US" sz="2400" dirty="0" smtClean="0">
                          <a:latin typeface="CordiaUPC" pitchFamily="34" charset="-34"/>
                          <a:cs typeface="CordiaUPC" pitchFamily="34" charset="-34"/>
                        </a:rPr>
                        <a:t>125-200</a:t>
                      </a:r>
                    </a:p>
                    <a:p>
                      <a:endParaRPr lang="th-TH" sz="24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การวิเคราะห์หาค่าซาพอนิฟิเคชัน 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(</a:t>
            </a:r>
            <a:r>
              <a:rPr lang="en-US" b="1" dirty="0" err="1" smtClean="0">
                <a:latin typeface="CordiaUPC" pitchFamily="34" charset="-34"/>
                <a:cs typeface="CordiaUPC" pitchFamily="34" charset="-34"/>
              </a:rPr>
              <a:t>Saponification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 Number, S.N.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หรือ </a:t>
            </a:r>
            <a:r>
              <a:rPr lang="en-US" b="1" dirty="0" err="1" smtClean="0">
                <a:latin typeface="CordiaUPC" pitchFamily="34" charset="-34"/>
                <a:cs typeface="CordiaUPC" pitchFamily="34" charset="-34"/>
              </a:rPr>
              <a:t>Saponification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 Value, S.V.)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28800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คือ จำนวนน้ำหนักของโพแทสเซียมไฮดรอกไซด์เป็นมิลลิกรัม ที่ใช้ในการทำให้กรดไขมันที่เกิดจากปฏิกิริยาไฮโดรไลซิสอย่างสมบูรณ์ของไขมันหรือน้ำมัน จำนวน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</a:t>
            </a:r>
            <a:r>
              <a:rPr lang="en-US" dirty="0" smtClean="0"/>
              <a:t> </a:t>
            </a:r>
            <a:r>
              <a:rPr lang="th-TH" dirty="0" smtClean="0"/>
              <a:t>กรัม เป็นกลางพอดี </a:t>
            </a:r>
            <a:endParaRPr lang="th-TH" dirty="0"/>
          </a:p>
        </p:txBody>
      </p:sp>
      <p:pic>
        <p:nvPicPr>
          <p:cNvPr id="1026" name="Picture 2" descr="http://www.foodnetworksolution.com/uploaded/saponif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5" y="3140968"/>
            <a:ext cx="6784035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393626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ค่าซาพอนนิฟิเคชัน (</a:t>
            </a:r>
            <a:r>
              <a:rPr lang="en-US" b="1" dirty="0" err="1" smtClean="0">
                <a:latin typeface="CordiaUPC" pitchFamily="34" charset="-34"/>
                <a:cs typeface="CordiaUPC" pitchFamily="34" charset="-34"/>
              </a:rPr>
              <a:t>saponification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 number)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เป็นตัวที่ใช้บ่งชี้ขนาดโมเลกุล หรือน้ำหนักโมเลกุลของกรดไขมันที่เป็นส่วนประกอบในโมเลกุลไตรกลีเซอไรด์ หากน้ำมันที่มีค่าซาพอนนิฟิเคชันสูง แสดงว่ากรดไขมันที่เป็นองค์ประกอบในโมเลกุลของไตรกลีเซอไรด์มีน้ำหนักโมเลกุลต่ำมาก จึงมีจำนวนโมเลกุลของไตรกลีเซอไรด์ต่อหน่วยน้ำหนักเป็นจำนวนมาก ดังนั้น จึงต้องใช้ด่างเป็นจำนวนมากในการไฮโดรไลซ์ ทำนองเดียวกันถ้าค่าซาพอนนิฟิเคชันต่ำ แสดงว่ากรดไขมันที่เป็นองค์ประกอบในโมเลกุลของไตรกลีเซอไรด์มีน้ำหนักโมเลกุลมาก จึงมีจำนวนโมเลกุลของไตรกลีเซอไรด์ ต่อหน่วยน้ำหนักเป็นจำนวนน้อย ทำให้ใช้ด่างน้อยในการทำปฏิกิริยา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925" y="4437112"/>
            <a:ext cx="800411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th-TH" b="1" dirty="0" smtClean="0"/>
              <a:t>ค่า </a:t>
            </a:r>
            <a:r>
              <a:rPr lang="en-US" b="1" dirty="0" smtClean="0"/>
              <a:t>SN </a:t>
            </a:r>
            <a:r>
              <a:rPr lang="th-TH" b="1" dirty="0" smtClean="0"/>
              <a:t>นี้ จึงมีความสัมพันธ์กับความยาวโซ่ไฮโดรคาร์บอนของกรดไขมัน </a:t>
            </a:r>
          </a:p>
          <a:p>
            <a:pPr algn="ctr"/>
            <a:r>
              <a:rPr lang="th-TH" b="1" dirty="0" smtClean="0"/>
              <a:t>โดยแปรผกผันกับน้ำหนักโมเลกุลของกรดไขมันที่เป็น</a:t>
            </a:r>
          </a:p>
          <a:p>
            <a:pPr algn="ctr"/>
            <a:r>
              <a:rPr lang="th-TH" b="1" dirty="0" smtClean="0"/>
              <a:t>องค์ประกอบของไตรกลีเซอร์ไรด์  </a:t>
            </a:r>
            <a:endParaRPr lang="th-TH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4664"/>
            <a:ext cx="7920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วิธีทำ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19672" y="548680"/>
            <a:ext cx="6984776" cy="1648122"/>
            <a:chOff x="1619672" y="548680"/>
            <a:chExt cx="6984776" cy="1648122"/>
          </a:xfrm>
        </p:grpSpPr>
        <p:sp>
          <p:nvSpPr>
            <p:cNvPr id="5" name="Rectangle 4"/>
            <p:cNvSpPr/>
            <p:nvPr/>
          </p:nvSpPr>
          <p:spPr>
            <a:xfrm>
              <a:off x="1619672" y="764704"/>
              <a:ext cx="5735865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ชั่งไขมันหรือน้ำมันประมาณ 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</a:rPr>
                <a:t>2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กรัม (ทศนิยม 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</a:rPr>
                <a:t>4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ตำแหน่ง)</a:t>
              </a:r>
            </a:p>
            <a:p>
              <a:pPr algn="ctr"/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ใส่ในฟลาสค์ขนาด 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</a:rPr>
                <a:t>250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มล. </a:t>
              </a:r>
              <a:endParaRPr lang="th-TH" dirty="0">
                <a:latin typeface="CordiaUPC" pitchFamily="34" charset="-34"/>
                <a:cs typeface="CordiaUPC" pitchFamily="34" charset="-34"/>
              </a:endParaRPr>
            </a:p>
          </p:txBody>
        </p:sp>
        <p:pic>
          <p:nvPicPr>
            <p:cNvPr id="36866" name="Picture 2" descr="ผลการค้นหารูปภาพสำหรับ ขวดรูปชมพู่ 250 m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6296" y="548680"/>
              <a:ext cx="1368152" cy="1648122"/>
            </a:xfrm>
            <a:prstGeom prst="rect">
              <a:avLst/>
            </a:prstGeom>
            <a:noFill/>
          </p:spPr>
        </p:pic>
      </p:grpSp>
      <p:sp>
        <p:nvSpPr>
          <p:cNvPr id="7" name="Down Arrow 6"/>
          <p:cNvSpPr/>
          <p:nvPr/>
        </p:nvSpPr>
        <p:spPr>
          <a:xfrm>
            <a:off x="4283968" y="170080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4" name="Group 13"/>
          <p:cNvGrpSpPr/>
          <p:nvPr/>
        </p:nvGrpSpPr>
        <p:grpSpPr>
          <a:xfrm>
            <a:off x="1763688" y="2204864"/>
            <a:ext cx="7200800" cy="1548172"/>
            <a:chOff x="1763688" y="2204864"/>
            <a:chExt cx="7200800" cy="1548172"/>
          </a:xfrm>
        </p:grpSpPr>
        <p:sp>
          <p:nvSpPr>
            <p:cNvPr id="9" name="Rectangle 8"/>
            <p:cNvSpPr/>
            <p:nvPr/>
          </p:nvSpPr>
          <p:spPr>
            <a:xfrm>
              <a:off x="1763688" y="2204864"/>
              <a:ext cx="5310336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ปิเปตสารละลายแอลกอฮอลิกโพตัสเซียมไฮดรอกไซด์ ความเข้มข้น 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</a:rPr>
                <a:t>0.5 M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ปริมาตร 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</a:rPr>
                <a:t>25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มล. เติมลงในตัวอย่างแล้วปิดจุก</a:t>
              </a:r>
              <a:endParaRPr lang="th-TH" dirty="0">
                <a:latin typeface="CordiaUPC" pitchFamily="34" charset="-34"/>
                <a:cs typeface="CordiaUPC" pitchFamily="34" charset="-34"/>
              </a:endParaRPr>
            </a:p>
          </p:txBody>
        </p:sp>
        <p:pic>
          <p:nvPicPr>
            <p:cNvPr id="36868" name="Picture 4" descr="ผลการค้นหารูปภาพสำหรับ volumetric pipet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2348880"/>
              <a:ext cx="1872208" cy="1404156"/>
            </a:xfrm>
            <a:prstGeom prst="rect">
              <a:avLst/>
            </a:prstGeom>
            <a:noFill/>
          </p:spPr>
        </p:pic>
      </p:grpSp>
      <p:sp>
        <p:nvSpPr>
          <p:cNvPr id="11" name="Down Arrow 10"/>
          <p:cNvSpPr/>
          <p:nvPr/>
        </p:nvSpPr>
        <p:spPr>
          <a:xfrm>
            <a:off x="4283968" y="357301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Group 14"/>
          <p:cNvGrpSpPr/>
          <p:nvPr/>
        </p:nvGrpSpPr>
        <p:grpSpPr>
          <a:xfrm>
            <a:off x="323528" y="2924943"/>
            <a:ext cx="6750496" cy="3188279"/>
            <a:chOff x="323528" y="2924943"/>
            <a:chExt cx="6750496" cy="3188279"/>
          </a:xfrm>
        </p:grpSpPr>
        <p:sp>
          <p:nvSpPr>
            <p:cNvPr id="12" name="Rectangle 11"/>
            <p:cNvSpPr/>
            <p:nvPr/>
          </p:nvSpPr>
          <p:spPr>
            <a:xfrm>
              <a:off x="1763688" y="4060229"/>
              <a:ext cx="531033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รีฟลักซ์สารผสม ประมาณ 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</a:rPr>
                <a:t>30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นาทีในอ่างน้ำเดือด เขย่าเป็นระยะ</a:t>
              </a:r>
              <a:endParaRPr lang="th-TH" dirty="0">
                <a:latin typeface="CordiaUPC" pitchFamily="34" charset="-34"/>
                <a:cs typeface="CordiaUPC" pitchFamily="34" charset="-34"/>
              </a:endParaRPr>
            </a:p>
          </p:txBody>
        </p:sp>
        <p:pic>
          <p:nvPicPr>
            <p:cNvPr id="36870" name="Picture 6" descr="รูปภาพที่เกี่ยวข้อง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2924943"/>
              <a:ext cx="1584176" cy="3188279"/>
            </a:xfrm>
            <a:prstGeom prst="rect">
              <a:avLst/>
            </a:prstGeom>
            <a:noFill/>
          </p:spPr>
        </p:pic>
      </p:grpSp>
      <p:sp>
        <p:nvSpPr>
          <p:cNvPr id="16" name="Down Arrow 15"/>
          <p:cNvSpPr/>
          <p:nvPr/>
        </p:nvSpPr>
        <p:spPr>
          <a:xfrm>
            <a:off x="4283968" y="501317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1763688" y="5571237"/>
            <a:ext cx="5310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ไทเทรตกับสารละลายกรดไฮโดรคลอริกมาตรฐาน ความเข้มข้น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0.5 M 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52317" y="4635133"/>
            <a:ext cx="3968155" cy="954107"/>
            <a:chOff x="4852317" y="4635133"/>
            <a:chExt cx="3968155" cy="954107"/>
          </a:xfrm>
        </p:grpSpPr>
        <p:sp>
          <p:nvSpPr>
            <p:cNvPr id="18" name="Down Arrow 17"/>
            <p:cNvSpPr/>
            <p:nvPr/>
          </p:nvSpPr>
          <p:spPr>
            <a:xfrm rot="5247916">
              <a:off x="4924325" y="4952138"/>
              <a:ext cx="360040" cy="504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08104" y="4635133"/>
              <a:ext cx="33123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หยดสารฟีนอล์ฟทาลีน </a:t>
              </a:r>
            </a:p>
            <a:p>
              <a:pPr algn="ctr"/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ความเข้มข้น 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</a:rPr>
                <a:t>1% 2-3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</a:rPr>
                <a:t>หยด</a:t>
              </a:r>
              <a:endParaRPr lang="th-TH" dirty="0">
                <a:latin typeface="CordiaUPC" pitchFamily="34" charset="-34"/>
                <a:cs typeface="CordiaUPC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17281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วิธีการคำนวณ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29051" t="28172" r="28334" b="55094"/>
          <a:stretch>
            <a:fillRect/>
          </a:stretch>
        </p:blipFill>
        <p:spPr bwMode="auto">
          <a:xfrm>
            <a:off x="1619672" y="1412776"/>
            <a:ext cx="68492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3528" y="3573016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เมื่อให้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a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=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จำนวนมิลลิลิตรของสารละลายกรดมาตรฐานที่ใช้ในการไทเทรตขวดที่มี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         ตัวอย่างไขมัน หรือน้ำมัน 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          b =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จำนวนมิลลิลิตรของสารละลายกรดมาตรฐานที่ใช้ในการไทเทรตขวดที่ใช้น้ำ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         กลั่นแทนไขมันหรือน้ำมัน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  </a:t>
            </a:r>
            <a:r>
              <a:rPr lang="th-TH" dirty="0" smtClean="0"/>
              <a:t>น้ำหนักโมเลกุลของโปตัสเซียมไฮดรอกไซด์ เท่ากับ 56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961564"/>
            <a:ext cx="6462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เลขสะพอนิฟิเคชัน (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SN)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ของไขมันและน้ำมันชนิดต่าง ๆ 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 l="15769" t="25219" r="18926" b="44266"/>
          <a:stretch>
            <a:fillRect/>
          </a:stretch>
        </p:blipFill>
        <p:spPr bwMode="auto">
          <a:xfrm>
            <a:off x="251520" y="1556792"/>
            <a:ext cx="84969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5689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การทดสอบการหืนของไขมันและน้ำมัน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43924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1.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การหืนที่เกิดจากปฏิกิริยาลิโพไลซิส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06084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เป็นปฏิกิริยาการไฮโดรไลซิสที่พันธะเอสเทอร์ในโมเลกุลของไตรเอซิลกลีเซอรอล หรือลิพิด ด้วยเอนไซม์ไลเพส ความร้อน กรด ด่าง และความชื้น หรือปฏิกิริยาทางเคมี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3356992"/>
            <a:ext cx="662473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การวิเคราะห์ค่ากรดหรือกรดไขมันอิสระ (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Acid Value, A.V.)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987061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ค่า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A.V.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คือ จำนวนมิลลิกรัมของโพแทสเซียมไฮดรอกไซด์ที่ใช้ทำปฏิกิริยากับกรดไขมันอิสระที่มีอยู่ในไขมันหรือน้ำมัน จำนวน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กรัม เป็นกลางพอดี นิยมเทียบเป็นเปอร์เซ็นต์ของกรดโอเลอิก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284365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	ถ้าค่า 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A.V.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สูง แสดงว่าไตรกลรเซอไรด์ถูกไฮโดรไลซ์เป็นกรดไขมันอิสระมาก แสดงว่าเกิดกลิ่นหืนมาก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20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วิธีทำ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839" y="548680"/>
            <a:ext cx="79175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เตรียมตัวทำลายโดยใช้ไดเอทิลอีเทอร์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25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มล. รวมกับเอทานอล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มล.</a:t>
            </a: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จากนั้นเติมฟีนอล์ฟทาลีน ความเข้มข้น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1%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ปริมาตร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มล. ปรับ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pH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ให้เท่ากับ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7 </a:t>
            </a: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ด้วยสารละลายโพแทสเซียมไฮดรอกไซด์ ความเข้มข้น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0.1 M (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ประมาณ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2-3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หยด)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83968" y="220486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945803" y="2905780"/>
            <a:ext cx="7249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ชั่งตัวอย่างประมาณ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2-5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กรัม ใส่ในฟลาสค์ ขนาด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125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มล. เขย่าให้เข้ากัน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83968" y="335699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1294277" y="3933056"/>
            <a:ext cx="665118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ไทเทรตด้วยสารละลายโพแทสเซียมไฮดรอกไซด์ ความเข้มข้น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0.1 N</a:t>
            </a:r>
            <a:endParaRPr lang="th-TH" dirty="0" smtClean="0">
              <a:latin typeface="CordiaUPC" pitchFamily="34" charset="-34"/>
              <a:cs typeface="CordiaUPC" pitchFamily="34" charset="-34"/>
            </a:endParaRP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เขย่าขณะไทเทรต จนเป็นสีชมพูคงตัวอยู่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วินาที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39938" name="Picture 2" descr="ผลการค้นหารูปภาพสำหรับ การวิเคราะห์กรดไขมันอิสระ"/>
          <p:cNvPicPr>
            <a:picLocks noChangeAspect="1" noChangeArrowheads="1"/>
          </p:cNvPicPr>
          <p:nvPr/>
        </p:nvPicPr>
        <p:blipFill>
          <a:blip r:embed="rId2" cstate="print"/>
          <a:srcRect r="3333" b="24444"/>
          <a:stretch>
            <a:fillRect/>
          </a:stretch>
        </p:blipFill>
        <p:spPr bwMode="auto">
          <a:xfrm>
            <a:off x="6732240" y="1772816"/>
            <a:ext cx="2088232" cy="1224136"/>
          </a:xfrm>
          <a:prstGeom prst="rect">
            <a:avLst/>
          </a:prstGeom>
          <a:noFill/>
        </p:spPr>
      </p:pic>
      <p:pic>
        <p:nvPicPr>
          <p:cNvPr id="39940" name="Picture 4" descr="ผลการค้นหารูปภาพสำหรับ การวิเคราะห์กรดไขมันอิสร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1800" y="4797153"/>
            <a:ext cx="2963207" cy="936104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>
            <a:off x="4283968" y="4941168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2359850" y="5643245"/>
            <a:ext cx="4594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บันทึกปริมาตรของด่างที่ใช้ ไม่ควรเกิน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10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มล.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6632"/>
            <a:ext cx="17281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วิธีการคำนวณ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99592" y="980728"/>
            <a:ext cx="8064896" cy="954107"/>
            <a:chOff x="899592" y="1340768"/>
            <a:chExt cx="8064896" cy="954107"/>
          </a:xfrm>
        </p:grpSpPr>
        <p:sp>
          <p:nvSpPr>
            <p:cNvPr id="5" name="TextBox 4"/>
            <p:cNvSpPr txBox="1"/>
            <p:nvPr/>
          </p:nvSpPr>
          <p:spPr>
            <a:xfrm>
              <a:off x="899592" y="1412776"/>
              <a:ext cx="2376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CordiaUPC" pitchFamily="34" charset="-34"/>
                  <a:cs typeface="CordiaUPC" pitchFamily="34" charset="-34"/>
                </a:rPr>
                <a:t>Acid Value	= </a:t>
              </a:r>
              <a:endParaRPr lang="th-TH" sz="3200" b="1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91880" y="1340768"/>
              <a:ext cx="54726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CordiaUPC" pitchFamily="34" charset="-34"/>
                  <a:cs typeface="CordiaUPC" pitchFamily="34" charset="-34"/>
                  <a:sym typeface="Symbol"/>
                </a:rPr>
                <a:t>ปริมาตรด่างที่ใช้ (มล.)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  <a:sym typeface="Symbol"/>
                </a:rPr>
                <a:t>x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  <a:sym typeface="Symbol"/>
                </a:rPr>
                <a:t>ความเข้มข้นของด่าง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  <a:sym typeface="Symbol"/>
                </a:rPr>
                <a:t>(N)x56.1</a:t>
              </a:r>
            </a:p>
            <a:p>
              <a:r>
                <a:rPr lang="en-US" dirty="0" smtClean="0">
                  <a:latin typeface="CordiaUPC" pitchFamily="34" charset="-34"/>
                  <a:cs typeface="CordiaUPC" pitchFamily="34" charset="-34"/>
                  <a:sym typeface="Symbol"/>
                </a:rPr>
                <a:t>              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  <a:sym typeface="Symbol"/>
                </a:rPr>
                <a:t>น้ำหนักตัวอย่าง (กรัม)</a:t>
              </a:r>
              <a:endParaRPr lang="th-TH" dirty="0">
                <a:latin typeface="CordiaUPC" pitchFamily="34" charset="-34"/>
                <a:cs typeface="CordiaUPC" pitchFamily="34" charset="-34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635896" y="1772816"/>
              <a:ext cx="482453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395536" y="21328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ถ้าต้องการคำนวณเป็นปริมาณของกรดไขมันอิสระ ให้คำนวณอยู่ในรูปของเปอร์เซ็นต์กรด</a:t>
            </a:r>
            <a:r>
              <a:rPr lang="th-TH" dirty="0"/>
              <a:t>พ</a:t>
            </a:r>
            <a:r>
              <a:rPr lang="th-TH" dirty="0" smtClean="0"/>
              <a:t>าลมิติก (ใช้กับน้ำมันปาล์ม) กรดโอเลอิก (ใช้กับน้ำมันอื่น ๆ)</a:t>
            </a:r>
            <a:endParaRPr lang="th-TH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3528" y="3699029"/>
            <a:ext cx="8820472" cy="954107"/>
            <a:chOff x="899592" y="1340768"/>
            <a:chExt cx="7776864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899592" y="1412776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CordiaUPC" pitchFamily="34" charset="-34"/>
                  <a:cs typeface="CordiaUPC" pitchFamily="34" charset="-34"/>
                </a:rPr>
                <a:t>กรดไขมันอิสระ</a:t>
              </a:r>
              <a:r>
                <a:rPr lang="en-US" b="1" dirty="0" smtClean="0">
                  <a:latin typeface="CordiaUPC" pitchFamily="34" charset="-34"/>
                  <a:cs typeface="CordiaUPC" pitchFamily="34" charset="-34"/>
                </a:rPr>
                <a:t>	= </a:t>
              </a:r>
              <a:endParaRPr lang="th-TH" b="1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91880" y="1340768"/>
              <a:ext cx="51845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dirty="0" smtClean="0">
                  <a:latin typeface="CordiaUPC" pitchFamily="34" charset="-34"/>
                  <a:cs typeface="CordiaUPC" pitchFamily="34" charset="-34"/>
                  <a:sym typeface="Symbol"/>
                </a:rPr>
                <a:t>ปริมาตรด่างที่ใช้ (มล.)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  <a:sym typeface="Symbol"/>
                </a:rPr>
                <a:t>x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  <a:sym typeface="Symbol"/>
                </a:rPr>
                <a:t>ความเข้มข้นของด่าง</a:t>
              </a:r>
              <a:r>
                <a:rPr lang="en-US" dirty="0" smtClean="0">
                  <a:latin typeface="CordiaUPC" pitchFamily="34" charset="-34"/>
                  <a:cs typeface="CordiaUPC" pitchFamily="34" charset="-34"/>
                  <a:sym typeface="Symbol"/>
                </a:rPr>
                <a:t> (N)x 28.2</a:t>
              </a:r>
            </a:p>
            <a:p>
              <a:r>
                <a:rPr lang="en-US" dirty="0" smtClean="0">
                  <a:latin typeface="CordiaUPC" pitchFamily="34" charset="-34"/>
                  <a:cs typeface="CordiaUPC" pitchFamily="34" charset="-34"/>
                  <a:sym typeface="Symbol"/>
                </a:rPr>
                <a:t>              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  <a:sym typeface="Symbol"/>
                </a:rPr>
                <a:t>น้ำหนักตัวอย่าง (กรัม)</a:t>
              </a:r>
              <a:endParaRPr lang="th-TH" dirty="0">
                <a:latin typeface="CordiaUPC" pitchFamily="34" charset="-34"/>
                <a:cs typeface="CordiaUPC" pitchFamily="34" charset="-34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635896" y="1772816"/>
              <a:ext cx="482453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278583" y="3121804"/>
            <a:ext cx="4437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กรดไขมันอิสระร้อยละในรูปกรดโอเลอิก</a:t>
            </a:r>
            <a:endParaRPr lang="th-TH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4725144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หมายเหตุ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: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น้ำหนักโมเลกุลของกรดลอริก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=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200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(ใช้กับน้ำมันมะพร้าว)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                         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         กรดพาลมิติก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= 256</a:t>
            </a:r>
          </a:p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                                          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กรดโอเลอิก   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=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282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7440" y="601501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น้ำมันจะผิดปกติเมื่อมีปริมาณกรดไขมันอิสระประมาณร้อยละ 0.5-1.5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172958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องค์ประกอบ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และ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โครงสร้างไขมัน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และน้ำมันมีลักษณะเป็นสารประกอบที่เรียกว่า  ไตรกลีเซอไรด์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triglycerides) 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เกิด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จากกลี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เซอรอล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glycerol) 1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โมเลกุล  เข้าทำปฏิกิริยากับกรดไขมัน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fatty acids)  3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โมเลกุล โดย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มีตัวเร่งปฏิกิริยาและความร้อนร่วมด้วย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/>
            </a:r>
            <a:br>
              <a:rPr lang="th-TH" dirty="0" smtClean="0">
                <a:latin typeface="CordiaUPC" pitchFamily="34" charset="-34"/>
                <a:cs typeface="CordiaUPC" pitchFamily="34" charset="-34"/>
              </a:rPr>
            </a:b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27650" name="Picture 2" descr="http://web.ku.ac.th/schoolnet/snet5/topic8/8_images/fat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555869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3020"/>
            <a:ext cx="43924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2. </a:t>
            </a:r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การหืนที่เกิดจากปฏิกิริยาออกซิเดชัน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657771"/>
            <a:ext cx="8028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     ปฏิกิริยา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ออกซิเดชันของลิพิด (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lipid oxidation)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คือ ปฏิกิริยาออกซิเดชัน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oxidation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ระหว่างออกซิเจนกับลิพิด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lipid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 </a:t>
            </a:r>
            <a:r>
              <a:rPr lang="th-TH" sz="2000" dirty="0" smtClean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ซึ่ง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หมายถึงไตรกลีเซอไรด์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triglyceride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ที่มีกรดไขมันชนิดชนิดไม่อิ่มตัว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unsaturated fatty acid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000" dirty="0" smtClean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เกิดเป็นพันธะเพอร์ออกไซด์ ณ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ตำแหน่งพันธะ</a:t>
            </a:r>
            <a:r>
              <a:rPr lang="th-TH" sz="2000" dirty="0" smtClean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คู่ทำ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ให้เกิดสารที่ให้กลิ่นและรสที่ผิดปกติ เรียกว่า การหืน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rancidity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เป็นปฏิกิริยาลูกโซ่ (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chain reaction)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เพราะอนุมูลอิสระ </a:t>
            </a:r>
            <a:r>
              <a:rPr lang="th-TH" sz="2000" dirty="0" smtClean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free radical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ที่เกิดขึ้นจะกระตุ้นโมเลกุลกรดไขมันที่เหลือให้เกิดปฏิกิริยาต่อไป</a:t>
            </a:r>
            <a:endParaRPr lang="en-US" sz="2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à¹à¸à¸£à¸à¸ªà¸£à¹à¸²à¸à¸à¸­à¸à¸à¸£à¸à¹à¸à¸¡à¸±à¸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7604"/>
            <a:ext cx="2736304" cy="271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à¹à¸à¸£à¸à¸ªà¸£à¹à¸²à¸à¸à¸­à¸à¸à¸£à¸à¹à¸à¸¡à¸±à¸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13176"/>
            <a:ext cx="3096344" cy="173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231966" cy="317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40" y="1138063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	1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ขั้นเริ่มต้น (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Initiation)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ขั้นตอนการเริ่มเกิด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อนุมูลอิสระ 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free radical)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 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เกิดกับ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กรดไขมันไม่อิ่มตัว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ที่มีพันธะคู่ซึ่งไม่แข็งแรง </a:t>
            </a:r>
            <a:r>
              <a:rPr lang="th-TH" sz="2000" dirty="0" smtClean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ไว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ต่อปฏิกิริยา โดยเริ่มต้นที่คาร์บอนที่ตำแหน่งพันธะคู่สูญเสียไฮโดรเจนอะตอม ซึ่งเกิดจากการกระตุ้นด้วยแสง รังสี โลหะ </a:t>
            </a:r>
            <a:r>
              <a:rPr lang="th-TH" sz="2000" dirty="0" smtClean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ทำ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ให้เกิดเป็น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อนุมูลอิสระ 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ไฮโดรคาร์บอน (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R </a:t>
            </a:r>
            <a:r>
              <a:rPr lang="en-US" sz="16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●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ซึ่งอะตอมอนุมูลอิสระที่เกิดขึ้น </a:t>
            </a:r>
            <a:r>
              <a:rPr lang="th-TH" sz="2000" dirty="0" smtClean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ที่เป็น </a:t>
            </a:r>
            <a:r>
              <a:rPr lang="en-US" sz="2000" dirty="0" err="1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unpair</a:t>
            </a:r>
            <a:r>
              <a:rPr lang="en-US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electron </a:t>
            </a:r>
            <a:r>
              <a:rPr lang="th-TH" sz="2000" dirty="0">
                <a:solidFill>
                  <a:srgbClr val="555555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ซึ่งว่องไวต่อปฎิกิริยา</a:t>
            </a:r>
          </a:p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endParaRPr lang="en-US" sz="2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2050" name="Picture 2" descr="lipid oxi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362680"/>
            <a:ext cx="46101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564" y="3010271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2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. ขั้นลุกลาม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Propagation)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เกิดจากออกซิเจนเข้าไปทำปฏิกิริยาที่ตำแหน่งพันธะคู่เกิดเป็น </a:t>
            </a:r>
            <a:r>
              <a:rPr lang="en-US" sz="2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peroxy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 radical (ROO ●)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ซึ่งขั้น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ตอนนี้เป็นปฏิกิริยาลูกโซ่ เกิดขึ้นอย่างต่อเนื่อง ทำให้เกิดอนุมูลอิสระมากมาย โดย </a:t>
            </a:r>
            <a:r>
              <a:rPr lang="en-US" sz="20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peroxy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 radical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ทำปฏิกิริยาต่อเนื่อง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กับกรด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ไขมันชนิดไม่อิ่มตัวใหม่ ได้ไฮโดรเพอร์ออกไซด์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ROOH)</a:t>
            </a:r>
          </a:p>
        </p:txBody>
      </p:sp>
      <p:pic>
        <p:nvPicPr>
          <p:cNvPr id="2052" name="Picture 4" descr="lipid oxid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448" y="3946375"/>
            <a:ext cx="38766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pid oxi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461010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908720"/>
            <a:ext cx="73088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3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. ขั้นสุดท้าย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Termination) 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อนุมูลอิสระที่เกิดขึ้นมารวมตัวกันเองเกิดเป็นสารใหม่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secondary product)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เช่น 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แอล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ดีไฮด์ คีโทน แอลกอฮอล์ แอลเคน และกรดอินทรีย์ เป็นต้น ซึ่งทำให้เกิดสี กลิ่น และรส ที่ผิดปกติของน้ำมัน 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ไขมัน</a:t>
            </a:r>
            <a:endParaRPr lang="en-US" sz="2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1132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911" y="1340768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ค่า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P.V.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คือ จำนวนมิลลิลิตรของสารละลายโซเดียมไทโอซัลเฟต ความเข้มข้น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0.002 N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ที่ใช้ในการไทเทรตน้ำมันหรือไขมัน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1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กรัม ถ้าวิเคราะห์ได้ค่า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P.V.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สูง แสดงว่า น้ำมันหรือไขมันเกิดการหืนจากปฏิกิริยาออโตออกซิเดชันมาก</a:t>
            </a:r>
          </a:p>
          <a:p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โดยค่า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P.V.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จะสูงในช่วงแรกเนื่องจากเกิดปฏิกิริยา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Oxidation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ของไขมัน เกิดเป็นสารประกอบ </a:t>
            </a:r>
            <a:r>
              <a:rPr lang="en-US" sz="2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hydroperoxides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แล้วสามารถสลายตัวเป็นสารประกอบชนิดอื่นต่อไปได้ เช่น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aldehydes ketone hydrocarbons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และ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alcohols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เนื่องจากสารประกอบ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2000" dirty="0" err="1" smtClean="0">
                <a:latin typeface="AngsanaUPC" panose="02020603050405020304" pitchFamily="18" charset="-34"/>
                <a:cs typeface="AngsanaUPC" panose="02020603050405020304" pitchFamily="18" charset="-34"/>
              </a:rPr>
              <a:t>hydroperoxides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เป็นสาร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intermediate 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ของปฏิกิริยา </a:t>
            </a:r>
            <a:r>
              <a:rPr lang="en-US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oxidation</a:t>
            </a:r>
            <a:endParaRPr lang="th-TH" sz="20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590465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การวิเคราะห์ค่าเพอร์ออกไซด์ (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Peroxide Value, P.V.)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1" y="3242593"/>
            <a:ext cx="7920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วิธีทำ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9258" y="3039343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ชั่งตัวอย่างให้ได้น้ำหนักแน่นอน ใส่ในขวดขนาด </a:t>
            </a:r>
            <a:r>
              <a:rPr lang="en-US" sz="2400" dirty="0" smtClean="0">
                <a:latin typeface="CordiaUPC" pitchFamily="34" charset="-34"/>
                <a:cs typeface="CordiaUPC" pitchFamily="34" charset="-34"/>
              </a:rPr>
              <a:t>250 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มล.</a:t>
            </a:r>
            <a:endParaRPr lang="th-TH" sz="2400" dirty="0">
              <a:latin typeface="CordiaUPC" pitchFamily="34" charset="-34"/>
              <a:cs typeface="CordiaUPC" pitchFamily="34" charset="-34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04959"/>
              </p:ext>
            </p:extLst>
          </p:nvPr>
        </p:nvGraphicFramePr>
        <p:xfrm>
          <a:off x="2355302" y="3355424"/>
          <a:ext cx="5256584" cy="244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292"/>
                <a:gridCol w="2628292"/>
              </a:tblGrid>
              <a:tr h="7302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P.V. </a:t>
                      </a:r>
                      <a:r>
                        <a:rPr lang="th-TH" sz="2000" dirty="0" smtClean="0">
                          <a:latin typeface="CordiaUPC" pitchFamily="34" charset="-34"/>
                          <a:cs typeface="CordiaUPC" pitchFamily="34" charset="-34"/>
                        </a:rPr>
                        <a:t>ที่คาดคะเนไว้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CordiaUPC" pitchFamily="34" charset="-34"/>
                          <a:cs typeface="CordiaUPC" pitchFamily="34" charset="-34"/>
                        </a:rPr>
                        <a:t>(มิลลิกรัมสมมูล)</a:t>
                      </a:r>
                      <a:endParaRPr lang="th-TH" sz="20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CordiaUPC" pitchFamily="34" charset="-34"/>
                          <a:cs typeface="CordiaUPC" pitchFamily="34" charset="-34"/>
                        </a:rPr>
                        <a:t>น้ำหนักตัวอย่างที่ต้องชั่ง</a:t>
                      </a:r>
                      <a:endParaRPr lang="en-US" sz="2000" dirty="0" smtClean="0">
                        <a:latin typeface="CordiaUPC" pitchFamily="34" charset="-34"/>
                        <a:cs typeface="CordiaUPC" pitchFamily="34" charset="-34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(</a:t>
                      </a:r>
                      <a:r>
                        <a:rPr lang="th-TH" sz="2000" dirty="0" smtClean="0">
                          <a:latin typeface="CordiaUPC" pitchFamily="34" charset="-34"/>
                          <a:cs typeface="CordiaUPC" pitchFamily="34" charset="-34"/>
                        </a:rPr>
                        <a:t>กรัม)</a:t>
                      </a:r>
                      <a:endParaRPr lang="th-TH" sz="20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</a:tr>
              <a:tr h="17195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0-12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12-20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20-30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30-50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50-90</a:t>
                      </a:r>
                      <a:endParaRPr lang="th-TH" sz="20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5.0-2.0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2.0-1.2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1.2-0.8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0.8-0.5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CordiaUPC" pitchFamily="34" charset="-34"/>
                          <a:cs typeface="CordiaUPC" pitchFamily="34" charset="-34"/>
                        </a:rPr>
                        <a:t>0.5-0.3</a:t>
                      </a:r>
                      <a:endParaRPr lang="th-TH" sz="20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>
            <a:off x="4860032" y="5805264"/>
            <a:ext cx="2471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/>
          <p:cNvSpPr txBox="1"/>
          <p:nvPr/>
        </p:nvSpPr>
        <p:spPr>
          <a:xfrm>
            <a:off x="2339752" y="6126395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เติมสารผสมระหว่างแอซิติกกับคลอโรฟอร์ม อัตราส่วน  </a:t>
            </a:r>
            <a:r>
              <a:rPr lang="en-US" sz="2400" dirty="0" smtClean="0">
                <a:latin typeface="CordiaUPC" pitchFamily="34" charset="-34"/>
                <a:cs typeface="CordiaUPC" pitchFamily="34" charset="-34"/>
              </a:rPr>
              <a:t>3:2 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ปริมาตร </a:t>
            </a:r>
            <a:r>
              <a:rPr lang="en-US" sz="2400" dirty="0" smtClean="0">
                <a:latin typeface="CordiaUPC" pitchFamily="34" charset="-34"/>
                <a:cs typeface="CordiaUPC" pitchFamily="34" charset="-34"/>
              </a:rPr>
              <a:t>25 </a:t>
            </a:r>
            <a:r>
              <a:rPr lang="th-TH" sz="2400" dirty="0" smtClean="0">
                <a:latin typeface="CordiaUPC" pitchFamily="34" charset="-34"/>
                <a:cs typeface="CordiaUPC" pitchFamily="34" charset="-34"/>
              </a:rPr>
              <a:t>มล. เขย่าให้ตัวอย่างละลาย</a:t>
            </a:r>
            <a:endParaRPr lang="th-TH" sz="2400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911" y="744735"/>
            <a:ext cx="8345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                 ค่า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เพอร์ออกไซด์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peroxide value ; P.V.) 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เป็นค่าที่ใช้การวัดอัตราการเกิดปฏิกิริยา 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lipid oxidation 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ซึ่งเป็นสาเหตุของการเกิดกลิ่นหืน (</a:t>
            </a:r>
            <a:r>
              <a:rPr lang="en-US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rancidity) </a:t>
            </a:r>
            <a:r>
              <a:rPr lang="th-TH" sz="2000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เป็นค่าที่บ่งชี้ถึงการเสื่อมเสียของน้ำมันและไขมันรวมทั้งอาหารที่มีไขมัน</a:t>
            </a:r>
            <a:r>
              <a:rPr lang="th-TH" sz="20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สูง</a:t>
            </a:r>
          </a:p>
        </p:txBody>
      </p:sp>
    </p:spTree>
    <p:extLst>
      <p:ext uri="{BB962C8B-B14F-4D97-AF65-F5344CB8AC3E}">
        <p14:creationId xmlns:p14="http://schemas.microsoft.com/office/powerpoint/2010/main" val="339168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923928" y="33265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259632" y="908720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เติมสารละลายอิ่มตัวโพแทสเซียมไอโอไดด์ปริมาตร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มล. ปิดจุกเขย่าตั้งทิ้งไว้ในที่มืด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นาที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923928" y="184482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259632" y="2402885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เติมน้ำกลั่น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75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มล.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923928" y="2852936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539552" y="3429000"/>
            <a:ext cx="7272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ไตเตรทกับสารละลายโซเดียมไทโอซัลเฟต ความเข้มข้น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0.01 N</a:t>
            </a: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จนได้สารสีเหลือง เติมน้ำแป้ง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0.5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มล. แล้วไทเทรตต่อไปจนสีน้ำเงินหมดไป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923928" y="436510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39552" y="4923165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คำนวณค่าเพอร์ออกไซด์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43010" name="Picture 2" descr="ผลการค้นหารูปภาพสำหรับ วิธีการคำนวณเปอร์เซ็นต์กรดไขมันอิสร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65104"/>
            <a:ext cx="2952328" cy="1356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17281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วิธีการคำนวณ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12168" y="1340768"/>
            <a:ext cx="5220072" cy="954107"/>
            <a:chOff x="899592" y="1340768"/>
            <a:chExt cx="4602451" cy="954107"/>
          </a:xfrm>
        </p:grpSpPr>
        <p:sp>
          <p:nvSpPr>
            <p:cNvPr id="6" name="TextBox 5"/>
            <p:cNvSpPr txBox="1"/>
            <p:nvPr/>
          </p:nvSpPr>
          <p:spPr>
            <a:xfrm>
              <a:off x="899592" y="1412776"/>
              <a:ext cx="2376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ordiaUPC" pitchFamily="34" charset="-34"/>
                  <a:cs typeface="CordiaUPC" pitchFamily="34" charset="-34"/>
                </a:rPr>
                <a:t>P.V.	= </a:t>
              </a:r>
              <a:endParaRPr lang="th-TH" b="1" dirty="0">
                <a:latin typeface="CordiaUPC" pitchFamily="34" charset="-34"/>
                <a:cs typeface="CordiaUPC" pitchFamily="34" charset="-34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1880" y="1340768"/>
              <a:ext cx="20101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rdiaUPC" pitchFamily="34" charset="-34"/>
                  <a:cs typeface="CordiaUPC" pitchFamily="34" charset="-34"/>
                  <a:sym typeface="Symbol"/>
                </a:rPr>
                <a:t>(A-b)x (N)x 1000</a:t>
              </a:r>
            </a:p>
            <a:p>
              <a:r>
                <a:rPr lang="en-US" dirty="0" smtClean="0">
                  <a:latin typeface="CordiaUPC" pitchFamily="34" charset="-34"/>
                  <a:cs typeface="CordiaUPC" pitchFamily="34" charset="-34"/>
                  <a:sym typeface="Symbol"/>
                </a:rPr>
                <a:t>      W </a:t>
              </a:r>
              <a:r>
                <a:rPr lang="th-TH" dirty="0" smtClean="0">
                  <a:latin typeface="CordiaUPC" pitchFamily="34" charset="-34"/>
                  <a:cs typeface="CordiaUPC" pitchFamily="34" charset="-34"/>
                  <a:sym typeface="Symbol"/>
                </a:rPr>
                <a:t>(กรัม)</a:t>
              </a:r>
              <a:endParaRPr lang="th-TH" dirty="0">
                <a:latin typeface="CordiaUPC" pitchFamily="34" charset="-34"/>
                <a:cs typeface="CordiaUPC" pitchFamily="34" charset="-34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3635896" y="1772816"/>
              <a:ext cx="1548706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323528" y="256490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เมื่อให้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        a =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ปริมาตร (มล.) ของสารละลายโซเดียมไทโอซัลเฟต การไทเทรตตัวอย่าง</a:t>
            </a:r>
            <a:endParaRPr lang="en-US" dirty="0" smtClean="0">
              <a:latin typeface="CordiaUPC" pitchFamily="34" charset="-34"/>
              <a:cs typeface="CordiaUPC" pitchFamily="34" charset="-34"/>
            </a:endParaRPr>
          </a:p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        b =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ปริมาตร (มล.) ของสารละลายโซเดียมไทโอซัลเฟต การไทเทรตแบลงก์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       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N =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ของสารละลายโซเดียมไทโอซัลเฟต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(N)</a:t>
            </a:r>
          </a:p>
          <a:p>
            <a:r>
              <a:rPr lang="en-US" dirty="0" smtClean="0">
                <a:latin typeface="CordiaUPC" pitchFamily="34" charset="-34"/>
                <a:cs typeface="CordiaUPC" pitchFamily="34" charset="-34"/>
              </a:rPr>
              <a:t>         W =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น้ำหนักตัวอย่าง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กรัม)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5184576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/>
              <a:t>การทดสอบการหืนด้วยค่ากรดไทโอบาร์บิทูริก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ไขมันที่ถูกออกซิไดซ์จะเกิดกลิ่นหืนเนื่องสารประกอบ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malonaldehyde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ซึ่งเป็นสารในกลุ่ม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Aldehydes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โดยจะเกิดภายหลังจากการสลายตัวของ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hydroperoxides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และ ส่วนใหญ่จะพบในรูปที่จับกับสารอื่นซึ่งถูกแยกออกได้โดยการใช้ความร้อน สาร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malonaldehyde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ดังกล่าวสามารถทำปฏิกิริยากับ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Thiobarbituric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Acid (TBA)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เกิดเป็นสีแดงได้ โดยค่า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TBA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จะวัดเป็นค่ามิลลิกรัมของ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malonaldehyde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ต่อมิลลิกรัมตัวอย่าง จะใช้หาในอาหารที่มีไขมันสูงได้เช่นเดียวกับการหาในไขมันโดยตรง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79208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วิธีทำ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60648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เติมตัวอย่าง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กรัม ในสารละลาย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TBA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ความเข้มข้น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15%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ปริมาตร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4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มล.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9992" y="119675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1763688" y="1826821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ต้มสารละลายผสมในน้ำเดือดเป็นเวลา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10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นาที แล้วทำให้เย็นโดยใช้น้ำไหลผ่าน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688" y="326698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เหวี่ยงสารละลายที่ความเร็วรอบ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3600x g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เป็นเวลา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20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นาที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499992" y="2708920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Down Arrow 9"/>
          <p:cNvSpPr/>
          <p:nvPr/>
        </p:nvSpPr>
        <p:spPr>
          <a:xfrm>
            <a:off x="4499992" y="3717032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1763688" y="4273932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นำส่วนใสวัดค่า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OD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ที่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532 nm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99992" y="4725144"/>
            <a:ext cx="360040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1043608" y="5139189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คำนวณในรูปของ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malonaldehyde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โดยเปรียบเทียบกับกราฟมาตรฐาน (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0 0.1 0.5 1 1.5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และ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 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g/</a:t>
            </a:r>
            <a:r>
              <a:rPr lang="en-US" dirty="0" err="1" smtClean="0">
                <a:latin typeface="CordiaUPC" pitchFamily="34" charset="-34"/>
                <a:cs typeface="CordiaUPC" pitchFamily="34" charset="-34"/>
                <a:sym typeface="Symbol"/>
              </a:rPr>
              <a:t>mL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)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รายงานเป็น 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mg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malonaldehyde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/kg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sample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  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144016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แบบฝึกหัด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dirty="0" smtClean="0">
                <a:latin typeface="CordiaUPC" pitchFamily="34" charset="-34"/>
                <a:cs typeface="CordiaUPC" pitchFamily="34" charset="-34"/>
              </a:rPr>
              <a:t>อธิบายหลักการวิเคราะห์ค่าสปอนิฟิเคชัน</a:t>
            </a:r>
          </a:p>
          <a:p>
            <a:pPr marL="514350" indent="-514350">
              <a:buAutoNum type="arabicPeriod"/>
            </a:pPr>
            <a:r>
              <a:rPr lang="th-TH" dirty="0" smtClean="0">
                <a:latin typeface="CordiaUPC" pitchFamily="34" charset="-34"/>
                <a:cs typeface="CordiaUPC" pitchFamily="34" charset="-34"/>
              </a:rPr>
              <a:t>ให้คำนวณหาค่าสปอนิฟิเคชันจากข้อมูลต่อไปนี้</a:t>
            </a: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71598" y="2204864"/>
          <a:ext cx="7776865" cy="238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ตัวอย่าง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ปริมาตรกรดเกลือ</a:t>
                      </a:r>
                      <a:r>
                        <a:rPr lang="en-US" sz="2800" baseline="0" dirty="0" smtClean="0"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latin typeface="CordiaUPC" pitchFamily="34" charset="-34"/>
                          <a:cs typeface="CordiaUPC" pitchFamily="34" charset="-34"/>
                        </a:rPr>
                        <a:t>ของ </a:t>
                      </a:r>
                      <a:r>
                        <a:rPr lang="en-US" sz="2800" baseline="0" dirty="0" smtClean="0">
                          <a:latin typeface="CordiaUPC" pitchFamily="34" charset="-34"/>
                          <a:cs typeface="CordiaUPC" pitchFamily="34" charset="-34"/>
                        </a:rPr>
                        <a:t>blank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ปริมาตรกรดเกลือ</a:t>
                      </a:r>
                      <a:r>
                        <a:rPr lang="en-US" sz="2800" baseline="0" dirty="0" smtClean="0"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th-TH" sz="2800" baseline="0" dirty="0" smtClean="0">
                          <a:latin typeface="CordiaUPC" pitchFamily="34" charset="-34"/>
                          <a:cs typeface="CordiaUPC" pitchFamily="34" charset="-34"/>
                        </a:rPr>
                        <a:t>ของตัวอย่าง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ความเข้มข้นของกรดเกลือ</a:t>
                      </a:r>
                      <a:r>
                        <a:rPr lang="en-US" sz="2800" baseline="0" dirty="0" smtClean="0"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 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น้ำหนักตัวอย่าง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</a:tr>
              <a:tr h="6926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2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30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30.3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14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16.5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0.5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0.5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1.9976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2.0113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76672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dirty="0" smtClean="0">
                <a:latin typeface="CordiaUPC" pitchFamily="34" charset="-34"/>
                <a:cs typeface="CordiaUPC" pitchFamily="34" charset="-34"/>
              </a:rPr>
              <a:t>3. 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ให้คำนวณกรดไขมันอิสระอยู่ในรูปของเปอร์เซ็นต์กรดโอเลอิก กรดลอริก กรดพาลมิติกต่อไปนี้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1548016"/>
          <a:ext cx="6221492" cy="238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</a:tblGrid>
              <a:tr h="1440160"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ตัวอย่าง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ปริมาตรด่าง</a:t>
                      </a:r>
                      <a:r>
                        <a:rPr lang="th-TH" sz="2800" baseline="0" dirty="0" smtClean="0">
                          <a:latin typeface="CordiaUPC" pitchFamily="34" charset="-34"/>
                          <a:cs typeface="CordiaUPC" pitchFamily="34" charset="-34"/>
                        </a:rPr>
                        <a:t>ของตัวอย่าง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ความเข้มข้นของด่าง 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dirty="0" smtClean="0">
                          <a:latin typeface="CordiaUPC" pitchFamily="34" charset="-34"/>
                          <a:cs typeface="CordiaUPC" pitchFamily="34" charset="-34"/>
                        </a:rPr>
                        <a:t>น้ำหนักตัวอย่าง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</a:tr>
              <a:tr h="6926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1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2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4.2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6.4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0.1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0.1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3.2180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CordiaUPC" pitchFamily="34" charset="-34"/>
                          <a:cs typeface="CordiaUPC" pitchFamily="34" charset="-34"/>
                        </a:rPr>
                        <a:t>4.1121</a:t>
                      </a:r>
                      <a:endParaRPr lang="th-TH" sz="2800" dirty="0">
                        <a:latin typeface="CordiaUPC" pitchFamily="34" charset="-34"/>
                        <a:cs typeface="CordiaUPC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504" y="4419109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dirty="0" smtClean="0">
                <a:latin typeface="CordiaUPC" pitchFamily="34" charset="-34"/>
                <a:cs typeface="CordiaUPC" pitchFamily="34" charset="-34"/>
              </a:rPr>
              <a:t>4. 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ท่านคิดว่าวิธีหาค่าความหืนโดยวิธีหา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P.V.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และ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TBA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วิธีไหนจะดีกว่ากัน ให้เหตุผลประกอบ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72958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	สำหรับการวิเคราะห์ไขมันและน้ำมันเพื่อเป็นข้อมูลบนฉลากโภชนาการ จะต้องวิเคราะห์หาปริมาณกรดไขมันต่างๆ ที่เป็นองค์ประกอบ แล้วนำมาคำนวณหาสัดส่วนของร้อยละกรดไขมันชนิดอิ่มตัว ร้อยละกรดไขมันไม่อิ่มตัวทั้งหมด</a:t>
            </a:r>
          </a:p>
          <a:p>
            <a:r>
              <a:rPr lang="th-TH" dirty="0">
                <a:latin typeface="CordiaUPC" pitchFamily="34" charset="-34"/>
                <a:cs typeface="CordiaUPC" pitchFamily="34" charset="-34"/>
              </a:rPr>
              <a:t>	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การศึกษาเกี่ยวกับความคงตัวของไขมันและน้ำมัน จะทำให้ทราบอายุการวางจำหน่ายและความปลอดภัยของอาหาร เพราะหากเกิดปฏิกิริยาออกซิเดชัน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(Oxidation)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จะทำให้เกิดมาโลนแอลดีไฮด์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Malonaldehyde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)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และคอลเลสเตอรอลออกไซด์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(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Cholesteroloxide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)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ซึ่งเป็นสารพิษ และมักพบในน้ำมันทอดซ้ำหลายๆ ครั้ง</a:t>
            </a:r>
            <a:br>
              <a:rPr lang="th-TH" dirty="0" smtClean="0">
                <a:latin typeface="CordiaUPC" pitchFamily="34" charset="-34"/>
                <a:cs typeface="CordiaUPC" pitchFamily="34" charset="-34"/>
              </a:rPr>
            </a:br>
            <a:endParaRPr lang="th-TH" dirty="0">
              <a:latin typeface="CordiaUPC" pitchFamily="34" charset="-34"/>
              <a:cs typeface="CordiaUPC" pitchFamily="34" charset="-34"/>
            </a:endParaRPr>
          </a:p>
        </p:txBody>
      </p:sp>
      <p:sp>
        <p:nvSpPr>
          <p:cNvPr id="28674" name="AutoShape 2" descr="ผลการค้นหารูปภาพสำหรับ ไขมันใช้ซ้ำ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8676" name="Picture 4" descr="ผลการค้นหารูปภาพสำหรับ ไขมันใช้ซ้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4367808" cy="3275857"/>
          </a:xfrm>
          <a:prstGeom prst="rect">
            <a:avLst/>
          </a:prstGeom>
          <a:noFill/>
        </p:spPr>
      </p:pic>
      <p:pic>
        <p:nvPicPr>
          <p:cNvPr id="28678" name="Picture 6" descr="ผลการค้นหารูปภาพสำหรับ ไขมันใช้ซ้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1674" y="3573016"/>
            <a:ext cx="3992814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112558"/>
            <a:ext cx="8892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CordiaUPC" pitchFamily="34" charset="-34"/>
                <a:cs typeface="CordiaUPC" pitchFamily="34" charset="-34"/>
              </a:rPr>
              <a:t>สมบัติของไขมันและน้ำมัน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/>
            </a:r>
            <a:br>
              <a:rPr lang="th-TH" dirty="0">
                <a:latin typeface="CordiaUPC" pitchFamily="34" charset="-34"/>
                <a:cs typeface="CordiaUPC" pitchFamily="34" charset="-34"/>
              </a:rPr>
            </a:br>
            <a:r>
              <a:rPr lang="th-TH" dirty="0" smtClean="0">
                <a:latin typeface="CordiaUPC" pitchFamily="34" charset="-34"/>
                <a:cs typeface="CordiaUPC" pitchFamily="34" charset="-34"/>
              </a:rPr>
              <a:t>	1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. ละลายได้ดีในตัวทำละลายไม่มีขั้ว (เช่นเฮกเซน)</a:t>
            </a:r>
            <a:br>
              <a:rPr lang="th-TH" dirty="0">
                <a:latin typeface="CordiaUPC" pitchFamily="34" charset="-34"/>
                <a:cs typeface="CordiaUPC" pitchFamily="34" charset="-34"/>
              </a:rPr>
            </a:br>
            <a:r>
              <a:rPr lang="th-TH" dirty="0" smtClean="0">
                <a:latin typeface="CordiaUPC" pitchFamily="34" charset="-34"/>
                <a:cs typeface="CordiaUPC" pitchFamily="34" charset="-34"/>
              </a:rPr>
              <a:t>	2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. เกิดกลิ่นเหม็นหืน เมื่ออากาศร้อน เพราะเกิดปฏิกิริยาออกซิเดชันที่ตำแหน่งพันธะ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คู่ทำให้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ได้แอลดีไฮด์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และกรด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ไขมัน หรือเกิดไฮโดรไลซิส โดยจุลินทรีย์ ได้ กรด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ไขมัน</a:t>
            </a:r>
          </a:p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อิสระ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น้ำมันพืช จะเกิดการเหม็นหืนยากกว่า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ไขมันสัตว์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เพราะมีวิตามิน 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E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เป็น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สารต้านออกซิเดชัน</a:t>
            </a:r>
            <a:br>
              <a:rPr lang="th-TH" dirty="0">
                <a:latin typeface="CordiaUPC" pitchFamily="34" charset="-34"/>
                <a:cs typeface="CordiaUPC" pitchFamily="34" charset="-34"/>
              </a:rPr>
            </a:br>
            <a:r>
              <a:rPr lang="th-TH" dirty="0" smtClean="0">
                <a:latin typeface="CordiaUPC" pitchFamily="34" charset="-34"/>
                <a:cs typeface="CordiaUPC" pitchFamily="34" charset="-34"/>
              </a:rPr>
              <a:t>	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3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.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ปฏิกิริยาไฮโดรจิเนชั่น (</a:t>
            </a:r>
            <a:r>
              <a:rPr lang="en-US" dirty="0">
                <a:latin typeface="CordiaUPC" pitchFamily="34" charset="-34"/>
                <a:cs typeface="CordiaUPC" pitchFamily="34" charset="-34"/>
              </a:rPr>
              <a:t>Hydrogenation)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เป็นปฏิกิริยาการเติมไฮโดรเจน ลงในกรด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ไขมันไม่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อิ่มตัว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ไฮโดรเจนจะ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ทำปฏิกิริยารวมตัวแล้วเกิดเป็นกรดไขมันชนิดอิ่มตัว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หลักการ	นี้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ใช้ในอุตสาหกรรมการผลิตเนยเทียม และ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ครีมเทียม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/>
            </a:r>
            <a:br>
              <a:rPr lang="th-TH" dirty="0">
                <a:latin typeface="CordiaUPC" pitchFamily="34" charset="-34"/>
                <a:cs typeface="CordiaUPC" pitchFamily="34" charset="-34"/>
              </a:rPr>
            </a:br>
            <a:r>
              <a:rPr lang="th-TH" dirty="0" smtClean="0">
                <a:latin typeface="CordiaUPC" pitchFamily="34" charset="-34"/>
                <a:cs typeface="CordiaUPC" pitchFamily="34" charset="-34"/>
              </a:rPr>
              <a:t>	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4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. </a:t>
            </a:r>
            <a:r>
              <a:rPr lang="th-TH" dirty="0">
                <a:latin typeface="CordiaUPC" pitchFamily="34" charset="-34"/>
                <a:cs typeface="CordiaUPC" pitchFamily="34" charset="-34"/>
              </a:rPr>
              <a:t>เกิดไฮโดรไลซิส ในสารละลายเบส ให้สบู่ (เกลือของกรดไขมัน) กับกลีเซอรอล</a:t>
            </a:r>
          </a:p>
          <a:p>
            <a:r>
              <a:rPr lang="th-TH" dirty="0">
                <a:latin typeface="CordiaUPC" pitchFamily="34" charset="-34"/>
                <a:cs typeface="CordiaUPC" pitchFamily="34" charset="-34"/>
              </a:rPr>
              <a:t>(เรียกปฏิกิริยานี้ว่า สะปอนนิฟิเคชัน)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://web.ku.ac.th/schoolnet/snet5/topic8/8_images/fat4.gif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9700" name="Picture 4" descr="http://web.ku.ac.th/schoolnet/snet5/topic8/8_images/fat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052736"/>
            <a:ext cx="6592311" cy="22322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332656"/>
            <a:ext cx="245291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>
                <a:solidFill>
                  <a:srgbClr val="92D050"/>
                </a:solidFill>
              </a:rPr>
              <a:t>การเกิดกลิ่นเหม็นหืน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528" y="3140968"/>
            <a:ext cx="174919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  <a:latin typeface="CordiaUPC" pitchFamily="34" charset="-34"/>
                <a:cs typeface="CordiaUPC" pitchFamily="34" charset="-34"/>
              </a:rPr>
              <a:t>Saponification</a:t>
            </a:r>
            <a:r>
              <a:rPr lang="en-US" b="1" dirty="0">
                <a:solidFill>
                  <a:srgbClr val="92D050"/>
                </a:solidFill>
                <a:latin typeface="CordiaUPC" pitchFamily="34" charset="-34"/>
                <a:cs typeface="CordiaUPC" pitchFamily="34" charset="-34"/>
              </a:rPr>
              <a:t> </a:t>
            </a:r>
            <a:endParaRPr lang="th-TH" b="1" dirty="0">
              <a:solidFill>
                <a:srgbClr val="92D050"/>
              </a:solidFill>
              <a:latin typeface="CordiaUPC" pitchFamily="34" charset="-34"/>
              <a:cs typeface="CordiaUPC" pitchFamily="34" charset="-34"/>
            </a:endParaRPr>
          </a:p>
        </p:txBody>
      </p:sp>
      <p:pic>
        <p:nvPicPr>
          <p:cNvPr id="29702" name="Picture 6" descr="http://web.ku.ac.th/schoolnet/snet5/topic8/8_images/fat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7" y="3789040"/>
            <a:ext cx="6565195" cy="216024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03648" y="5903893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เป็นปฏิกิริยาที่เกิดจากไขมัน</a:t>
            </a:r>
            <a:r>
              <a:rPr lang="th-TH" sz="2400" dirty="0" smtClean="0"/>
              <a:t>และน้ำมัน</a:t>
            </a:r>
            <a:r>
              <a:rPr lang="th-TH" sz="2400" dirty="0"/>
              <a:t>กับด่าง เกิดเกลือของกรดไขมัน (สบู่) กับกลีเซอรอล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216918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การเตรียมตัวอย่าง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	ตัวอย่างน้ำมันหรือไขมัน ที่จะนำมาวิเคราะห์สมบัติทางกายภาพและทางเคมี ควรแห้ง ปราศจากน้ำและสารปนเปื้อนใดๆ เมื่อทำให้เป็นของเหลวควรมีลักษณะใส การเก็บรักษาตัวอย่างก่อนนำมาวิเคราะห์จะต้องป้องกันไม่ให้ถูกแสง ความร้อน และออกซิเจนในอากาศ เพื่อชะลอการเกิดปฏิกิริยาออกซิเดชัน ซึ่งจะมีผลกระทบต่อสมบัติทางกายภาพและทางเคมี</a:t>
            </a:r>
            <a:endParaRPr lang="th-T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332656"/>
            <a:ext cx="35589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92D050"/>
                </a:solidFill>
              </a:rPr>
              <a:t>การวิเคราะห์สมบัติทางกายภาพ</a:t>
            </a:r>
            <a:endParaRPr lang="th-TH" dirty="0">
              <a:solidFill>
                <a:srgbClr val="92D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052736"/>
            <a:ext cx="403507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ความหนาแน่นหรือความถ่วงจำเพาะ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พิคโนมิเตอร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3234358" cy="35283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779912" y="1628800"/>
            <a:ext cx="51125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การใช้งานจะใช้น้ำบริสุทธิ์ หรือ สารปรอท เป็นสารมาตรฐาน ในการเปรียบเทียบกับสารตัวอย่างน้ำมันที่เราต้องการหาค่าความหนาแน่น โดยใส่ต้วอย่างน้ำมันจนเต็มขวด ในกรณีที่เป็นไขมันให้ละลายที่อุณหภูมิ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40-60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C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ก่อน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แล้วนำไปชั่งด้วยเครื่องชั่งที่มีความละเอียดสูง ที่อุรหภูมิ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20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 C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การคำนวณหาค่าความหนาแน่นโดยใช้ความสัมพันธ์</a:t>
            </a:r>
          </a:p>
          <a:p>
            <a:pPr algn="ctr"/>
            <a:r>
              <a:rPr lang="th-TH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b="1" dirty="0" smtClean="0">
                <a:latin typeface="CordiaUPC" pitchFamily="34" charset="-34"/>
                <a:cs typeface="CordiaUPC" pitchFamily="34" charset="-34"/>
              </a:rPr>
              <a:t>D=M/V </a:t>
            </a:r>
            <a:endParaRPr lang="th-TH" b="1" dirty="0" smtClean="0">
              <a:latin typeface="CordiaUPC" pitchFamily="34" charset="-34"/>
              <a:cs typeface="CordiaUPC" pitchFamily="34" charset="-34"/>
            </a:endParaRPr>
          </a:p>
          <a:p>
            <a:r>
              <a:rPr lang="th-TH" b="1" dirty="0" smtClean="0">
                <a:latin typeface="CordiaUPC" pitchFamily="34" charset="-34"/>
                <a:cs typeface="CordiaUPC" pitchFamily="34" charset="-34"/>
              </a:rPr>
              <a:t>ค่าความหนาแน่น = มวล (กรัม) / ปริมาตร (มิลลิลิตร)</a:t>
            </a:r>
            <a:endParaRPr lang="th-TH" b="1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206659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accent2">
                    <a:lumMod val="75000"/>
                  </a:schemeClr>
                </a:solidFill>
              </a:rPr>
              <a:t>การหักเหของแสง</a:t>
            </a:r>
            <a:endParaRPr lang="th-TH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1506" name="Picture 2" descr="http://www.foodnetworksolution.com/uploaded/digita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880320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1340768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CordiaUPC" pitchFamily="34" charset="-34"/>
                <a:cs typeface="CordiaUPC" pitchFamily="34" charset="-34"/>
              </a:rPr>
              <a:t>เป็นการวัดความเร็วของแสงในอากาศต่อความเร็วของแสงในน้ำมัน วัดด้วยเครื่องที่เรียกว่า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Abbe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en-US" dirty="0" err="1" smtClean="0">
                <a:latin typeface="CordiaUPC" pitchFamily="34" charset="-34"/>
                <a:cs typeface="CordiaUPC" pitchFamily="34" charset="-34"/>
              </a:rPr>
              <a:t>Refractometer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ซึ่งเป็นชนิดของหลอดไฟโซเดียม มีความยาวคลื่น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589.3 nm </a:t>
            </a:r>
            <a:r>
              <a:rPr lang="th-TH" dirty="0" smtClean="0">
                <a:latin typeface="CordiaUPC" pitchFamily="34" charset="-34"/>
                <a:cs typeface="CordiaUPC" pitchFamily="34" charset="-34"/>
              </a:rPr>
              <a:t> น้ำมันวัดที่อุณหภูมิ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20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C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ไขมันวัดที่ 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40-60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C  </a:t>
            </a:r>
            <a:r>
              <a:rPr lang="th-TH" dirty="0" smtClean="0">
                <a:latin typeface="CordiaUPC" pitchFamily="34" charset="-34"/>
                <a:cs typeface="CordiaUPC" pitchFamily="34" charset="-34"/>
                <a:sym typeface="Symbol"/>
              </a:rPr>
              <a:t>และไขหรือแว็กซ์ ที่ 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8</a:t>
            </a:r>
            <a:r>
              <a:rPr lang="en-US" dirty="0" smtClean="0">
                <a:latin typeface="CordiaUPC" pitchFamily="34" charset="-34"/>
                <a:cs typeface="CordiaUPC" pitchFamily="34" charset="-34"/>
              </a:rPr>
              <a:t>0</a:t>
            </a:r>
            <a:r>
              <a:rPr lang="en-US" dirty="0" smtClean="0">
                <a:latin typeface="CordiaUPC" pitchFamily="34" charset="-34"/>
                <a:cs typeface="CordiaUPC" pitchFamily="34" charset="-34"/>
                <a:sym typeface="Symbol"/>
              </a:rPr>
              <a:t>C  </a:t>
            </a:r>
            <a:r>
              <a:rPr lang="th-TH" i="1" dirty="0" smtClean="0">
                <a:latin typeface="CordiaUPC" pitchFamily="34" charset="-34"/>
                <a:cs typeface="CordiaUPC" pitchFamily="34" charset="-34"/>
                <a:sym typeface="Symbol"/>
              </a:rPr>
              <a:t>การหักเหของแสงจะลดลงเมื่อค่าไอโอดีนของน้ำมัลดลงในระหว่างการเกิดปฏิกิริยาไฮโดรจีเนชัน</a:t>
            </a:r>
            <a:endParaRPr lang="th-TH" i="1" dirty="0">
              <a:latin typeface="CordiaUPC" pitchFamily="34" charset="-34"/>
              <a:cs typeface="CordiaUPC" pitchFamily="34" charset="-34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1233</TotalTime>
  <Words>2173</Words>
  <Application>Microsoft Office PowerPoint</Application>
  <PresentationFormat>On-screen Show (4:3)</PresentationFormat>
  <Paragraphs>240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ＭＳ Ｐゴシック</vt:lpstr>
      <vt:lpstr>AngsanaUPC</vt:lpstr>
      <vt:lpstr>Cordia New</vt:lpstr>
      <vt:lpstr>CordiaUPC</vt:lpstr>
      <vt:lpstr>Lucida Sans Unicode</vt:lpstr>
      <vt:lpstr>Symbol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BLACK EDITION - tum0r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YJAR</dc:creator>
  <cp:lastModifiedBy>acer</cp:lastModifiedBy>
  <cp:revision>34</cp:revision>
  <dcterms:created xsi:type="dcterms:W3CDTF">2017-02-14T06:25:37Z</dcterms:created>
  <dcterms:modified xsi:type="dcterms:W3CDTF">2021-02-01T06:13:18Z</dcterms:modified>
</cp:coreProperties>
</file>