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70" r:id="rId2"/>
    <p:sldId id="350" r:id="rId3"/>
    <p:sldId id="349" r:id="rId4"/>
    <p:sldId id="355" r:id="rId5"/>
    <p:sldId id="351" r:id="rId6"/>
    <p:sldId id="352" r:id="rId7"/>
    <p:sldId id="356" r:id="rId8"/>
    <p:sldId id="353" r:id="rId9"/>
    <p:sldId id="357" r:id="rId10"/>
    <p:sldId id="358" r:id="rId11"/>
    <p:sldId id="359" r:id="rId12"/>
    <p:sldId id="360" r:id="rId13"/>
    <p:sldId id="354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3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26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1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0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6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67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8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4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5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2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1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733C13-FB75-43DE-AE15-B244D6E3571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59D469-85C6-4E68-BD65-5EEF5BDB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C248BD-E795-C18E-2E60-186A41F9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912" y="838200"/>
            <a:ext cx="9528175" cy="259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การจัดการทุนชุมชนเพื่อการพัฒนาท้องถิ่น </a:t>
            </a:r>
            <a:b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(Community Funds Management for Local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Developmaent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8147496-5ACC-D1B6-B98D-008CF9D88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720" y="3908108"/>
            <a:ext cx="9070975" cy="1308100"/>
          </a:xfrm>
        </p:spPr>
        <p:txBody>
          <a:bodyPr rtlCol="0">
            <a:normAutofit fontScale="475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กมลวรรณ ชนะกุล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อาจารย์ประจำหลักสาขา การพัฒนาชุมชน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 088-7321982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 : kamonwan.k@yru.ac.th</a:t>
            </a:r>
            <a:endParaRPr lang="th-TH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F92EE27-7F09-3561-EAC9-FB3140854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65" y="3908108"/>
            <a:ext cx="4462756" cy="1506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การจัดงบประมาณ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64" name="AutoShape 3"/>
          <p:cNvSpPr>
            <a:spLocks noChangeArrowheads="1"/>
          </p:cNvSpPr>
          <p:nvPr/>
        </p:nvSpPr>
        <p:spPr bwMode="gray">
          <a:xfrm>
            <a:off x="6794588" y="2064068"/>
            <a:ext cx="3816350" cy="974725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gray">
          <a:xfrm>
            <a:off x="3059201" y="1876743"/>
            <a:ext cx="6256337" cy="1268412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1790788" y="1864043"/>
            <a:ext cx="1873250" cy="1462087"/>
            <a:chOff x="2161" y="696"/>
            <a:chExt cx="1360" cy="1356"/>
          </a:xfrm>
        </p:grpSpPr>
        <p:grpSp>
          <p:nvGrpSpPr>
            <p:cNvPr id="67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69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0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3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8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1" cy="105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570251" y="2072005"/>
            <a:ext cx="879475" cy="885825"/>
            <a:chOff x="523" y="2809"/>
            <a:chExt cx="876" cy="882"/>
          </a:xfrm>
        </p:grpSpPr>
        <p:sp>
          <p:nvSpPr>
            <p:cNvPr id="75" name="Oval 14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8 h 870"/>
                <a:gd name="T4" fmla="*/ 1 w 197"/>
                <a:gd name="T5" fmla="*/ 16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8 h 870"/>
                <a:gd name="T4" fmla="*/ 1 w 197"/>
                <a:gd name="T5" fmla="*/ 16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2" name="Rectangle 21"/>
          <p:cNvSpPr>
            <a:spLocks noChangeArrowheads="1"/>
          </p:cNvSpPr>
          <p:nvPr/>
        </p:nvSpPr>
        <p:spPr bwMode="white">
          <a:xfrm>
            <a:off x="1898738" y="2064068"/>
            <a:ext cx="16351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</a:rPr>
              <a:t>กองทุนพัฒนา</a:t>
            </a:r>
          </a:p>
          <a:p>
            <a:pPr algn="ctr"/>
            <a:r>
              <a:rPr lang="th-TH" sz="2400" b="1" dirty="0">
                <a:latin typeface="Angsana New" pitchFamily="18" charset="-34"/>
              </a:rPr>
              <a:t>บทบาทสตรี</a:t>
            </a:r>
          </a:p>
          <a:p>
            <a:pPr algn="ctr"/>
            <a:r>
              <a:rPr lang="th-TH" sz="2400" b="1" dirty="0">
                <a:latin typeface="Angsana New" pitchFamily="18" charset="-34"/>
              </a:rPr>
              <a:t>แห่งชาติ</a:t>
            </a:r>
            <a:endParaRPr lang="en-US" sz="2400" b="1" dirty="0">
              <a:latin typeface="Angsana New" pitchFamily="18" charset="-34"/>
            </a:endParaRP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3607341" y="2133808"/>
            <a:ext cx="50958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15875" eaLnBrk="0" hangingPunct="0"/>
            <a:r>
              <a:rPr lang="th-TH" sz="2400" dirty="0">
                <a:solidFill>
                  <a:srgbClr val="000000"/>
                </a:solidFill>
                <a:latin typeface="Angsana New" pitchFamily="18" charset="-34"/>
              </a:rPr>
              <a:t>เป็นแหล่งเงินทุนหมุนเวียนเพื่อการกู้ยืมดอกเบี้ยต่ำ และเป็นพื้นฐานในการพัฒนาไปสู่การเป็นสถาบันการเงินชุมชน</a:t>
            </a:r>
            <a:endParaRPr lang="en-US" sz="2400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gray">
          <a:xfrm>
            <a:off x="8320176" y="2170430"/>
            <a:ext cx="2784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  <a:cs typeface="+mj-cs"/>
              </a:rPr>
              <a:t>50</a:t>
            </a:r>
            <a:r>
              <a:rPr lang="en-US" sz="4000" b="1" dirty="0">
                <a:solidFill>
                  <a:srgbClr val="FFFFFF"/>
                </a:solidFill>
                <a:latin typeface="Angsana New" pitchFamily="18" charset="-34"/>
                <a:cs typeface="+mj-cs"/>
              </a:rPr>
              <a:t>%</a:t>
            </a:r>
          </a:p>
        </p:txBody>
      </p:sp>
      <p:sp>
        <p:nvSpPr>
          <p:cNvPr id="85" name="AutoShape 24"/>
          <p:cNvSpPr>
            <a:spLocks noChangeArrowheads="1"/>
          </p:cNvSpPr>
          <p:nvPr/>
        </p:nvSpPr>
        <p:spPr bwMode="gray">
          <a:xfrm>
            <a:off x="6652968" y="3471185"/>
            <a:ext cx="3386137" cy="1058862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6" name="AutoShape 25"/>
          <p:cNvSpPr>
            <a:spLocks noChangeArrowheads="1"/>
          </p:cNvSpPr>
          <p:nvPr/>
        </p:nvSpPr>
        <p:spPr bwMode="gray">
          <a:xfrm>
            <a:off x="3062043" y="3387047"/>
            <a:ext cx="5591175" cy="1131888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7" name="Group 26"/>
          <p:cNvGrpSpPr>
            <a:grpSpLocks/>
          </p:cNvGrpSpPr>
          <p:nvPr/>
        </p:nvGrpSpPr>
        <p:grpSpPr bwMode="auto">
          <a:xfrm>
            <a:off x="1901580" y="3374347"/>
            <a:ext cx="1765300" cy="1320800"/>
            <a:chOff x="2161" y="696"/>
            <a:chExt cx="1360" cy="1356"/>
          </a:xfrm>
        </p:grpSpPr>
        <p:grpSp>
          <p:nvGrpSpPr>
            <p:cNvPr id="88" name="Group 27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90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1" name="Oval 29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3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4" name="Oval 32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89" name="Oval 33"/>
            <p:cNvSpPr>
              <a:spLocks noChangeArrowheads="1"/>
            </p:cNvSpPr>
            <p:nvPr/>
          </p:nvSpPr>
          <p:spPr bwMode="gray">
            <a:xfrm>
              <a:off x="2322" y="844"/>
              <a:ext cx="1052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95" name="Group 34"/>
          <p:cNvGrpSpPr>
            <a:grpSpLocks/>
          </p:cNvGrpSpPr>
          <p:nvPr/>
        </p:nvGrpSpPr>
        <p:grpSpPr bwMode="auto">
          <a:xfrm>
            <a:off x="2557218" y="3582310"/>
            <a:ext cx="879475" cy="885825"/>
            <a:chOff x="523" y="2809"/>
            <a:chExt cx="876" cy="882"/>
          </a:xfrm>
        </p:grpSpPr>
        <p:sp>
          <p:nvSpPr>
            <p:cNvPr id="96" name="Oval 35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8 h 870"/>
                <a:gd name="T4" fmla="*/ 1 w 197"/>
                <a:gd name="T5" fmla="*/ 16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8 h 870"/>
                <a:gd name="T4" fmla="*/ 1 w 197"/>
                <a:gd name="T5" fmla="*/ 16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3" name="Rectangle 42"/>
          <p:cNvSpPr>
            <a:spLocks noChangeArrowheads="1"/>
          </p:cNvSpPr>
          <p:nvPr/>
        </p:nvSpPr>
        <p:spPr bwMode="white">
          <a:xfrm>
            <a:off x="2052393" y="3517222"/>
            <a:ext cx="13557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Angsana New" pitchFamily="18" charset="-34"/>
              </a:rPr>
              <a:t>กองทุนพัฒนา</a:t>
            </a:r>
          </a:p>
          <a:p>
            <a:pPr algn="ctr"/>
            <a:r>
              <a:rPr lang="th-TH" sz="2400" b="1" dirty="0">
                <a:latin typeface="Angsana New" pitchFamily="18" charset="-34"/>
              </a:rPr>
              <a:t>บทบาทสตรี</a:t>
            </a:r>
          </a:p>
          <a:p>
            <a:pPr algn="ctr"/>
            <a:r>
              <a:rPr lang="th-TH" sz="2400" b="1" dirty="0">
                <a:latin typeface="Angsana New" pitchFamily="18" charset="-34"/>
              </a:rPr>
              <a:t>แห่งชาติ</a:t>
            </a:r>
            <a:endParaRPr lang="en-US" sz="2400" b="1" dirty="0">
              <a:solidFill>
                <a:srgbClr val="F8F8F8"/>
              </a:solidFill>
              <a:latin typeface="Angsana New" pitchFamily="18" charset="-34"/>
            </a:endParaRPr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3672681" y="3746386"/>
            <a:ext cx="49437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th-TH" sz="2400" dirty="0">
                <a:solidFill>
                  <a:srgbClr val="000000"/>
                </a:solidFill>
                <a:latin typeface="Angsana New" pitchFamily="18" charset="-34"/>
              </a:rPr>
              <a:t>สำหรับจัดกิจกรรมพัฒนาศักยภาพสตรีและเครือข่ายสตรี</a:t>
            </a:r>
            <a:endParaRPr lang="en-US" sz="2400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05" name="Text Box 44"/>
          <p:cNvSpPr txBox="1">
            <a:spLocks noChangeArrowheads="1"/>
          </p:cNvSpPr>
          <p:nvPr/>
        </p:nvSpPr>
        <p:spPr bwMode="gray">
          <a:xfrm>
            <a:off x="7581655" y="3671210"/>
            <a:ext cx="2784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FFFFFF"/>
                </a:solidFill>
                <a:latin typeface="Angsana New" pitchFamily="18" charset="-34"/>
              </a:rPr>
              <a:t>25</a:t>
            </a:r>
            <a:r>
              <a:rPr lang="en-US" sz="4000" b="1" dirty="0">
                <a:solidFill>
                  <a:srgbClr val="FFFFFF"/>
                </a:solidFill>
                <a:latin typeface="Angsana New" pitchFamily="18" charset="-34"/>
              </a:rPr>
              <a:t>%</a:t>
            </a:r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gray">
          <a:xfrm>
            <a:off x="6797020" y="4954085"/>
            <a:ext cx="3384550" cy="1036638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7" name="AutoShape 46"/>
          <p:cNvSpPr>
            <a:spLocks noChangeArrowheads="1"/>
          </p:cNvSpPr>
          <p:nvPr/>
        </p:nvSpPr>
        <p:spPr bwMode="gray">
          <a:xfrm>
            <a:off x="3412470" y="4911223"/>
            <a:ext cx="5364162" cy="1214437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1913870" y="4835023"/>
            <a:ext cx="1824037" cy="1658937"/>
            <a:chOff x="2161" y="696"/>
            <a:chExt cx="1360" cy="1356"/>
          </a:xfrm>
        </p:grpSpPr>
        <p:grpSp>
          <p:nvGrpSpPr>
            <p:cNvPr id="109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111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2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3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4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5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10" name="Oval 54"/>
            <p:cNvSpPr>
              <a:spLocks noChangeArrowheads="1"/>
            </p:cNvSpPr>
            <p:nvPr/>
          </p:nvSpPr>
          <p:spPr bwMode="gray">
            <a:xfrm>
              <a:off x="2322" y="844"/>
              <a:ext cx="1052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16" name="Group 55"/>
          <p:cNvGrpSpPr>
            <a:grpSpLocks/>
          </p:cNvGrpSpPr>
          <p:nvPr/>
        </p:nvGrpSpPr>
        <p:grpSpPr bwMode="auto">
          <a:xfrm>
            <a:off x="2628245" y="5042985"/>
            <a:ext cx="879475" cy="885825"/>
            <a:chOff x="523" y="2809"/>
            <a:chExt cx="876" cy="882"/>
          </a:xfrm>
        </p:grpSpPr>
        <p:sp>
          <p:nvSpPr>
            <p:cNvPr id="117" name="Oval 56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8 h 870"/>
                <a:gd name="T4" fmla="*/ 1 w 197"/>
                <a:gd name="T5" fmla="*/ 16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8 h 870"/>
                <a:gd name="T4" fmla="*/ 1 w 197"/>
                <a:gd name="T5" fmla="*/ 16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4" name="Rectangle 63"/>
          <p:cNvSpPr>
            <a:spLocks noChangeArrowheads="1"/>
          </p:cNvSpPr>
          <p:nvPr/>
        </p:nvSpPr>
        <p:spPr bwMode="white">
          <a:xfrm>
            <a:off x="2183745" y="5036635"/>
            <a:ext cx="135413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กองทุนพัฒนา</a:t>
            </a:r>
          </a:p>
          <a:p>
            <a:pPr algn="ctr"/>
            <a:r>
              <a:rPr lang="th-TH" sz="2400" b="1">
                <a:latin typeface="Angsana New" pitchFamily="18" charset="-34"/>
              </a:rPr>
              <a:t>บทบาทสตรี</a:t>
            </a:r>
          </a:p>
          <a:p>
            <a:pPr algn="ctr"/>
            <a:r>
              <a:rPr lang="th-TH" sz="2400" b="1">
                <a:latin typeface="Angsana New" pitchFamily="18" charset="-34"/>
              </a:rPr>
              <a:t>แห่งชาติ</a:t>
            </a:r>
            <a:endParaRPr lang="en-US" sz="2400" b="1">
              <a:latin typeface="Angsana New" pitchFamily="18" charset="-34"/>
            </a:endParaRPr>
          </a:p>
        </p:txBody>
      </p:sp>
      <p:sp>
        <p:nvSpPr>
          <p:cNvPr id="125" name="Rectangle 64"/>
          <p:cNvSpPr>
            <a:spLocks noChangeArrowheads="1"/>
          </p:cNvSpPr>
          <p:nvPr/>
        </p:nvSpPr>
        <p:spPr bwMode="auto">
          <a:xfrm>
            <a:off x="3661675" y="4942054"/>
            <a:ext cx="50768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th-TH" sz="2400" dirty="0">
                <a:solidFill>
                  <a:srgbClr val="000000"/>
                </a:solidFill>
                <a:latin typeface="Angsana New" pitchFamily="18" charset="-34"/>
              </a:rPr>
              <a:t>สำหรับส่งเสริม สนับสนุนการจัดกิจกรรม</a:t>
            </a:r>
          </a:p>
          <a:p>
            <a:pPr indent="15875" eaLnBrk="0" hangingPunct="0">
              <a:defRPr/>
            </a:pPr>
            <a:r>
              <a:rPr lang="th-TH" sz="2400" dirty="0">
                <a:solidFill>
                  <a:srgbClr val="000000"/>
                </a:solidFill>
                <a:latin typeface="Angsana New" pitchFamily="18" charset="-34"/>
              </a:rPr>
              <a:t>เพื่อพัฒนาบทบาทสตรีและแก้ไขปัญหาของ</a:t>
            </a:r>
          </a:p>
          <a:p>
            <a:pPr indent="15875" eaLnBrk="0" hangingPunct="0">
              <a:defRPr/>
            </a:pPr>
            <a:r>
              <a:rPr lang="th-TH" sz="2400" dirty="0">
                <a:solidFill>
                  <a:srgbClr val="000000"/>
                </a:solidFill>
                <a:latin typeface="Angsana New" pitchFamily="18" charset="-34"/>
              </a:rPr>
              <a:t>สตรีที่ประสบปัญหาผ่านองค์กรต่างๆ</a:t>
            </a:r>
            <a:endParaRPr lang="en-US" sz="2400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26" name="Text Box 65"/>
          <p:cNvSpPr txBox="1">
            <a:spLocks noChangeArrowheads="1"/>
          </p:cNvSpPr>
          <p:nvPr/>
        </p:nvSpPr>
        <p:spPr bwMode="gray">
          <a:xfrm>
            <a:off x="7900332" y="5214435"/>
            <a:ext cx="2784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000" b="1">
                <a:solidFill>
                  <a:srgbClr val="FFFFFF"/>
                </a:solidFill>
                <a:latin typeface="Angsana New" pitchFamily="18" charset="-34"/>
              </a:rPr>
              <a:t>25</a:t>
            </a:r>
            <a:r>
              <a:rPr lang="en-US" sz="4000" b="1">
                <a:solidFill>
                  <a:srgbClr val="FFFFFF"/>
                </a:solidFill>
                <a:latin typeface="Angsana New" pitchFamily="18" charset="-34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6869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ที่มาของกองทุน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8" name="Freeform 3"/>
          <p:cNvSpPr>
            <a:spLocks/>
          </p:cNvSpPr>
          <p:nvPr/>
        </p:nvSpPr>
        <p:spPr bwMode="gray">
          <a:xfrm>
            <a:off x="2909644" y="5547818"/>
            <a:ext cx="2019300" cy="962025"/>
          </a:xfrm>
          <a:custGeom>
            <a:avLst/>
            <a:gdLst>
              <a:gd name="T0" fmla="*/ 2147483647 w 2320"/>
              <a:gd name="T1" fmla="*/ 2147483647 h 792"/>
              <a:gd name="T2" fmla="*/ 2147483647 w 2320"/>
              <a:gd name="T3" fmla="*/ 0 h 792"/>
              <a:gd name="T4" fmla="*/ 0 w 2320"/>
              <a:gd name="T5" fmla="*/ 0 h 792"/>
              <a:gd name="T6" fmla="*/ 0 w 2320"/>
              <a:gd name="T7" fmla="*/ 2147483647 h 792"/>
              <a:gd name="T8" fmla="*/ 2147483647 w 2320"/>
              <a:gd name="T9" fmla="*/ 2147483647 h 792"/>
              <a:gd name="T10" fmla="*/ 2147483647 w 2320"/>
              <a:gd name="T11" fmla="*/ 2147483647 h 792"/>
              <a:gd name="T12" fmla="*/ 2147483647 w 2320"/>
              <a:gd name="T13" fmla="*/ 2147483647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1">
              <a:alpha val="6784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 rot="10800000">
            <a:off x="7805494" y="4611193"/>
            <a:ext cx="1924050" cy="962025"/>
          </a:xfrm>
          <a:custGeom>
            <a:avLst/>
            <a:gdLst>
              <a:gd name="T0" fmla="*/ 2147483647 w 2320"/>
              <a:gd name="T1" fmla="*/ 2147483647 h 792"/>
              <a:gd name="T2" fmla="*/ 2147483647 w 2320"/>
              <a:gd name="T3" fmla="*/ 0 h 792"/>
              <a:gd name="T4" fmla="*/ 0 w 2320"/>
              <a:gd name="T5" fmla="*/ 0 h 792"/>
              <a:gd name="T6" fmla="*/ 0 w 2320"/>
              <a:gd name="T7" fmla="*/ 2147483647 h 792"/>
              <a:gd name="T8" fmla="*/ 2147483647 w 2320"/>
              <a:gd name="T9" fmla="*/ 2147483647 h 792"/>
              <a:gd name="T10" fmla="*/ 2147483647 w 2320"/>
              <a:gd name="T11" fmla="*/ 2147483647 h 792"/>
              <a:gd name="T12" fmla="*/ 2147483647 w 2320"/>
              <a:gd name="T13" fmla="*/ 2147483647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1">
              <a:alpha val="6784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936631" y="1918793"/>
            <a:ext cx="135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en-US" sz="1600" b="1" dirty="0">
                <a:cs typeface="+mj-cs"/>
              </a:rPr>
              <a:t> </a:t>
            </a:r>
            <a:r>
              <a:rPr lang="th-TH" sz="3600" b="1" dirty="0">
                <a:latin typeface="Angsana New" pitchFamily="18" charset="-34"/>
                <a:cs typeface="+mj-cs"/>
              </a:rPr>
              <a:t>ระยะที่ 1</a:t>
            </a:r>
            <a:endParaRPr lang="en-US" sz="3600" b="1" dirty="0">
              <a:latin typeface="Angsana New" pitchFamily="18" charset="-34"/>
              <a:cs typeface="+mj-cs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909644" y="4107956"/>
            <a:ext cx="135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en-US" sz="1600" b="1" dirty="0">
                <a:cs typeface="+mj-cs"/>
              </a:rPr>
              <a:t> </a:t>
            </a:r>
            <a:r>
              <a:rPr lang="th-TH" sz="3600" b="1" dirty="0">
                <a:latin typeface="Angsana New" pitchFamily="18" charset="-34"/>
                <a:cs typeface="+mj-cs"/>
              </a:rPr>
              <a:t>ระยะที่ 2</a:t>
            </a:r>
            <a:endParaRPr lang="en-US" sz="3600" b="1" dirty="0">
              <a:latin typeface="Angsana New" pitchFamily="18" charset="-34"/>
              <a:cs typeface="+mj-cs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gray">
          <a:xfrm>
            <a:off x="2981081" y="2955431"/>
            <a:ext cx="2019300" cy="962025"/>
          </a:xfrm>
          <a:custGeom>
            <a:avLst/>
            <a:gdLst>
              <a:gd name="T0" fmla="*/ 2147483647 w 2320"/>
              <a:gd name="T1" fmla="*/ 2147483647 h 792"/>
              <a:gd name="T2" fmla="*/ 2147483647 w 2320"/>
              <a:gd name="T3" fmla="*/ 0 h 792"/>
              <a:gd name="T4" fmla="*/ 0 w 2320"/>
              <a:gd name="T5" fmla="*/ 0 h 792"/>
              <a:gd name="T6" fmla="*/ 0 w 2320"/>
              <a:gd name="T7" fmla="*/ 2147483647 h 792"/>
              <a:gd name="T8" fmla="*/ 2147483647 w 2320"/>
              <a:gd name="T9" fmla="*/ 2147483647 h 792"/>
              <a:gd name="T10" fmla="*/ 2147483647 w 2320"/>
              <a:gd name="T11" fmla="*/ 2147483647 h 792"/>
              <a:gd name="T12" fmla="*/ 2147483647 w 2320"/>
              <a:gd name="T13" fmla="*/ 2147483647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" name="Freeform 8"/>
          <p:cNvSpPr>
            <a:spLocks/>
          </p:cNvSpPr>
          <p:nvPr/>
        </p:nvSpPr>
        <p:spPr bwMode="gray">
          <a:xfrm rot="10800000">
            <a:off x="7805494" y="2234706"/>
            <a:ext cx="1924050" cy="962025"/>
          </a:xfrm>
          <a:custGeom>
            <a:avLst/>
            <a:gdLst>
              <a:gd name="T0" fmla="*/ 2147483647 w 2320"/>
              <a:gd name="T1" fmla="*/ 2147483647 h 792"/>
              <a:gd name="T2" fmla="*/ 2147483647 w 2320"/>
              <a:gd name="T3" fmla="*/ 0 h 792"/>
              <a:gd name="T4" fmla="*/ 0 w 2320"/>
              <a:gd name="T5" fmla="*/ 0 h 792"/>
              <a:gd name="T6" fmla="*/ 0 w 2320"/>
              <a:gd name="T7" fmla="*/ 2147483647 h 792"/>
              <a:gd name="T8" fmla="*/ 2147483647 w 2320"/>
              <a:gd name="T9" fmla="*/ 2147483647 h 792"/>
              <a:gd name="T10" fmla="*/ 2147483647 w 2320"/>
              <a:gd name="T11" fmla="*/ 2147483647 h 792"/>
              <a:gd name="T12" fmla="*/ 2147483647 w 2320"/>
              <a:gd name="T13" fmla="*/ 2147483647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3196981" y="2595068"/>
            <a:ext cx="6284913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75686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5686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th-TH" sz="4400" dirty="0">
                <a:latin typeface="Angsana New" pitchFamily="18" charset="-34"/>
              </a:rPr>
              <a:t>งบประมาณรายจ่ายประจำปี  2555</a:t>
            </a:r>
            <a:endParaRPr lang="en-US" sz="4400" dirty="0">
              <a:latin typeface="Angsana New" pitchFamily="18" charset="-34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>
            <a:off x="3052519" y="4971556"/>
            <a:ext cx="64293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75686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5686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th-TH" sz="3600" dirty="0">
                <a:latin typeface="Angsana New" pitchFamily="18" charset="-34"/>
              </a:rPr>
              <a:t>เงินทุนประเดิมที่รัฐบาลจัดสรรให้</a:t>
            </a:r>
          </a:p>
          <a:p>
            <a:pPr algn="ctr" eaLnBrk="0" hangingPunct="0">
              <a:defRPr/>
            </a:pPr>
            <a:r>
              <a:rPr lang="th-TH" sz="3600" dirty="0">
                <a:latin typeface="Angsana New" pitchFamily="18" charset="-34"/>
              </a:rPr>
              <a:t>และงบประมาณจากแหล่งอื่นๆ</a:t>
            </a:r>
            <a:endParaRPr lang="en-US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708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โครงสร้างตามอำนาจหน้าที่การบริหารงานกองทุน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1848705" y="2508738"/>
            <a:ext cx="3833812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6667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gray">
          <a:xfrm>
            <a:off x="1596292" y="2784963"/>
            <a:ext cx="3419475" cy="32004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5253892" y="3213588"/>
            <a:ext cx="496887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rgbClr val="000000"/>
                </a:solidFill>
                <a:latin typeface="Angsana New" pitchFamily="18" charset="-34"/>
              </a:rPr>
              <a:t>- </a:t>
            </a:r>
            <a:r>
              <a:rPr lang="th-TH" sz="2000" b="1" dirty="0">
                <a:solidFill>
                  <a:srgbClr val="000000"/>
                </a:solidFill>
                <a:latin typeface="Angsana New" pitchFamily="18" charset="-34"/>
              </a:rPr>
              <a:t>มีการจัดตั้งสำนักงานคณะกรรมการกองทุนพัฒนาบทบาทสตรี</a:t>
            </a:r>
            <a:endParaRPr lang="en-US" sz="20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>
            <a:off x="4296630" y="2315063"/>
            <a:ext cx="603567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2200" b="1">
              <a:solidFill>
                <a:srgbClr val="000000"/>
              </a:solidFill>
              <a:latin typeface="Angsana New" pitchFamily="18" charset="-34"/>
            </a:endParaRPr>
          </a:p>
          <a:p>
            <a:pPr algn="ctr" eaLnBrk="0" hangingPunct="0"/>
            <a:r>
              <a:rPr lang="th-TH" sz="2200" b="1">
                <a:solidFill>
                  <a:srgbClr val="000000"/>
                </a:solidFill>
                <a:latin typeface="Angsana New" pitchFamily="18" charset="-34"/>
              </a:rPr>
              <a:t>- คณะกรรมการกองทุนพัฒนาบทบาทสตรีแห่งชาติโดยนายกรัฐมนตรี</a:t>
            </a:r>
            <a:endParaRPr lang="en-US" sz="2200" b="1">
              <a:solidFill>
                <a:srgbClr val="000000"/>
              </a:solidFill>
              <a:latin typeface="Angsana New" pitchFamily="18" charset="-34"/>
            </a:endParaRPr>
          </a:p>
          <a:p>
            <a:pPr algn="ctr" eaLnBrk="0" hangingPunct="0"/>
            <a:endParaRPr lang="en-US" sz="2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2207480" y="3323126"/>
            <a:ext cx="2325687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กองทุนพัฒนา</a:t>
            </a:r>
          </a:p>
          <a:p>
            <a:pPr algn="ctr" eaLnBrk="0" hangingPunct="0">
              <a:defRPr/>
            </a:pPr>
            <a:r>
              <a:rPr lang="th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บทบาทสตรี</a:t>
            </a:r>
          </a:p>
          <a:p>
            <a:pPr algn="ctr" eaLnBrk="0" hangingPunct="0">
              <a:defRPr/>
            </a:pPr>
            <a:r>
              <a:rPr lang="th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แห่งชาติ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gray">
          <a:xfrm>
            <a:off x="5044342" y="5447201"/>
            <a:ext cx="5151438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- คณะกรรมการกองทุนพัฒนาบทบาทสตรีระดับจังหวัด/ตำบล</a:t>
            </a:r>
            <a:endParaRPr lang="en-US" sz="2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gray">
          <a:xfrm>
            <a:off x="5201505" y="4385163"/>
            <a:ext cx="4967287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- คณะกรรมการกองทุนพัฒนาบทบาทสตรีกรุงเทพมหานคร</a:t>
            </a:r>
            <a:endParaRPr lang="en-US" sz="2400" b="1">
              <a:solidFill>
                <a:srgbClr val="00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26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+mn-lt"/>
              </a:rPr>
              <a:t>โครงสร้างคณะกรรมการกองทุนพัฒนาบทบาทสตรีแห่งชาติ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938948" y="1769343"/>
            <a:ext cx="8497888" cy="3849687"/>
            <a:chOff x="144" y="1344"/>
            <a:chExt cx="3984" cy="2022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44" y="1344"/>
              <a:ext cx="3984" cy="2022"/>
              <a:chOff x="528" y="1200"/>
              <a:chExt cx="4752" cy="2359"/>
            </a:xfrm>
          </p:grpSpPr>
          <p:sp>
            <p:nvSpPr>
              <p:cNvPr id="15" name="AutoShape 5"/>
              <p:cNvSpPr>
                <a:spLocks noChangeArrowheads="1"/>
              </p:cNvSpPr>
              <p:nvPr/>
            </p:nvSpPr>
            <p:spPr bwMode="gray">
              <a:xfrm>
                <a:off x="3504" y="1729"/>
                <a:ext cx="1776" cy="1823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2549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gray">
              <a:xfrm>
                <a:off x="2032" y="1736"/>
                <a:ext cx="1871" cy="1823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4706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gray">
              <a:xfrm>
                <a:off x="528" y="1729"/>
                <a:ext cx="1871" cy="1823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" name="AutoShape 8"/>
              <p:cNvSpPr>
                <a:spLocks noChangeArrowheads="1"/>
              </p:cNvSpPr>
              <p:nvPr/>
            </p:nvSpPr>
            <p:spPr bwMode="gray">
              <a:xfrm>
                <a:off x="672" y="1200"/>
                <a:ext cx="1294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th-TH" sz="2800" b="1" dirty="0">
                    <a:solidFill>
                      <a:schemeClr val="bg1"/>
                    </a:solidFill>
                    <a:latin typeface="Angsana New" pitchFamily="18" charset="-34"/>
                  </a:rPr>
                  <a:t>ระดับตำบล</a:t>
                </a:r>
                <a:endParaRPr lang="en-US" sz="2800" b="1" dirty="0">
                  <a:solidFill>
                    <a:schemeClr val="bg1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gray">
              <a:xfrm>
                <a:off x="2133" y="1200"/>
                <a:ext cx="1293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h-TH" sz="3200" b="1" dirty="0">
                    <a:solidFill>
                      <a:schemeClr val="bg1"/>
                    </a:solidFill>
                    <a:latin typeface="Angsana New" pitchFamily="18" charset="-34"/>
                  </a:rPr>
                  <a:t>ระดับจังหวัด</a:t>
                </a:r>
                <a:endParaRPr lang="en-US" sz="3200" b="1" dirty="0">
                  <a:solidFill>
                    <a:schemeClr val="bg1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gray">
              <a:xfrm>
                <a:off x="3601" y="1200"/>
                <a:ext cx="1293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h-TH" sz="3200" b="1" dirty="0">
                    <a:solidFill>
                      <a:schemeClr val="bg1"/>
                    </a:solidFill>
                    <a:latin typeface="Angsana New" pitchFamily="18" charset="-34"/>
                  </a:rPr>
                  <a:t>ระดับชาติ</a:t>
                </a:r>
                <a:endParaRPr lang="en-US" sz="3200" b="1" dirty="0">
                  <a:solidFill>
                    <a:schemeClr val="bg1"/>
                  </a:solidFill>
                  <a:latin typeface="Angsana New" pitchFamily="18" charset="-34"/>
                </a:endParaRPr>
              </a:p>
            </p:txBody>
          </p:sp>
        </p:grpSp>
        <p:sp>
          <p:nvSpPr>
            <p:cNvPr id="12" name="Text Box 11"/>
            <p:cNvSpPr txBox="1">
              <a:spLocks noChangeArrowheads="1"/>
            </p:cNvSpPr>
            <p:nvPr/>
          </p:nvSpPr>
          <p:spPr bwMode="gray">
            <a:xfrm>
              <a:off x="407" y="1848"/>
              <a:ext cx="1134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>
                  <a:latin typeface="Angsana New" pitchFamily="18" charset="-34"/>
                </a:rPr>
                <a:t>คณะกรรมการกองทุนฯระดับหมู่บ้าน 10 คน</a:t>
              </a:r>
            </a:p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>
                  <a:latin typeface="Angsana New" pitchFamily="18" charset="-34"/>
                </a:rPr>
                <a:t>ผู้ทรงคุณวุฒิที่คณะกรรมการกองทุนฯระดับจังหวัดแต่งตั้ง </a:t>
              </a:r>
            </a:p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>
                  <a:latin typeface="Angsana New" pitchFamily="18" charset="-34"/>
                </a:rPr>
                <a:t>ที่ปรึกษา</a:t>
              </a:r>
              <a:endParaRPr lang="en-US" sz="2400" dirty="0">
                <a:latin typeface="Angsana New" pitchFamily="18" charset="-34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1670" y="1855"/>
              <a:ext cx="130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/>
                <a:t>คณะกรรมการกองทุนฯ            ระดับตำบล 10 คน</a:t>
              </a:r>
            </a:p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/>
                <a:t>ผู้ทรงคุณวุฒิที่คณะกรรมการกองทุนฯระดับชาติแต่งตั้ง </a:t>
              </a:r>
            </a:p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/>
                <a:t>ที่ปรึกษา</a:t>
              </a:r>
              <a:endParaRPr lang="en-US" sz="2400" dirty="0"/>
            </a:p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2902" y="2029"/>
              <a:ext cx="1134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th-TH" sz="2400" dirty="0"/>
                <a:t>คณะกรรมการกองทุนฯระดับชาติและผู้ทรงคุณวุฒิที่นายกรัฐมนตรีแต่งตั้ง</a:t>
              </a:r>
            </a:p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</a:pPr>
              <a:endParaRPr lang="th-TH" sz="1400" dirty="0">
                <a:solidFill>
                  <a:schemeClr val="bg1"/>
                </a:solidFill>
              </a:endParaRPr>
            </a:p>
            <a:p>
              <a:pPr marL="120650" indent="-120650">
                <a:spcBef>
                  <a:spcPct val="50000"/>
                </a:spcBef>
                <a:buClr>
                  <a:srgbClr val="1C1C1C"/>
                </a:buClr>
              </a:pPr>
              <a:endParaRPr lang="en-US" sz="1400" dirty="0">
                <a:solidFill>
                  <a:schemeClr val="bg1"/>
                </a:solidFill>
              </a:endParaRPr>
            </a:p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Flowchart: Process 20"/>
          <p:cNvSpPr/>
          <p:nvPr/>
        </p:nvSpPr>
        <p:spPr>
          <a:xfrm>
            <a:off x="2021596" y="5880137"/>
            <a:ext cx="7887310" cy="79375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คณะกรรมการติดตามและสนับสนุนการดำเนินงานกองทุนพัฒนาบทบาทสตรีระดับจังหวัด</a:t>
            </a:r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388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+mn-lt"/>
              </a:rPr>
              <a:t>กลไกการบริหารกองทุนฯ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1247775" y="2922344"/>
            <a:ext cx="2681288" cy="1576387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3529"/>
                  <a:invGamma/>
                  <a:alpha val="89999"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>
              <a:latin typeface="Arial" charset="0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gray">
          <a:xfrm>
            <a:off x="5016500" y="2061919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gray">
          <a:xfrm>
            <a:off x="7664450" y="2061919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5016500" y="4617794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gray">
          <a:xfrm>
            <a:off x="7664450" y="4617794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035050" y="3008069"/>
            <a:ext cx="25225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</a:pPr>
            <a:endParaRPr lang="th-TH" sz="3000" b="1" dirty="0">
              <a:latin typeface="Angsana New" pitchFamily="18" charset="-34"/>
            </a:endParaRPr>
          </a:p>
          <a:p>
            <a:pPr marL="120650" indent="-120650" algn="ctr">
              <a:lnSpc>
                <a:spcPct val="60000"/>
              </a:lnSpc>
              <a:spcBef>
                <a:spcPct val="50000"/>
              </a:spcBef>
            </a:pPr>
            <a:r>
              <a:rPr lang="th-TH" sz="3000" b="1" dirty="0">
                <a:latin typeface="Angsana New" pitchFamily="18" charset="-34"/>
              </a:rPr>
              <a:t>   </a:t>
            </a:r>
            <a:r>
              <a:rPr lang="th-TH" sz="3600" b="1" dirty="0">
                <a:latin typeface="Angsana New" pitchFamily="18" charset="-34"/>
              </a:rPr>
              <a:t>คณะกรรมการ                 กองทุนฯ ชาติ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gray">
          <a:xfrm>
            <a:off x="1250950" y="2922344"/>
            <a:ext cx="2338388" cy="51593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>
              <a:latin typeface="Arial" charset="0"/>
              <a:cs typeface="+mn-cs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057650" y="2207969"/>
            <a:ext cx="5905500" cy="4090987"/>
          </a:xfrm>
          <a:prstGeom prst="roundRect">
            <a:avLst>
              <a:gd name="adj" fmla="val 1088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sz="1800">
              <a:latin typeface="Arial" charset="0"/>
              <a:cs typeface="+mn-cs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4214813" y="2338144"/>
            <a:ext cx="6072187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dirty="0">
                <a:latin typeface="Angsana New" pitchFamily="18" charset="-34"/>
                <a:cs typeface="+mj-cs"/>
              </a:rPr>
              <a:t>*  บริหารงบประมาณแผ่นดินประจำปี</a:t>
            </a:r>
          </a:p>
          <a:p>
            <a:pPr eaLnBrk="0" hangingPunct="0"/>
            <a:r>
              <a:rPr lang="th-TH" sz="3200" dirty="0">
                <a:latin typeface="Angsana New" pitchFamily="18" charset="-34"/>
                <a:cs typeface="+mj-cs"/>
              </a:rPr>
              <a:t>     เพื่อใช้ในการขับเคลื่อน และพัฒนางาน โดยผ่าน     </a:t>
            </a:r>
          </a:p>
          <a:p>
            <a:pPr eaLnBrk="0" hangingPunct="0"/>
            <a:r>
              <a:rPr lang="th-TH" sz="3200" dirty="0">
                <a:latin typeface="Angsana New" pitchFamily="18" charset="-34"/>
                <a:cs typeface="+mj-cs"/>
              </a:rPr>
              <a:t>     สนง. กองทุนพัฒนาบทบาทสตรีแห่งชาติ </a:t>
            </a:r>
          </a:p>
          <a:p>
            <a:pPr eaLnBrk="0" hangingPunct="0"/>
            <a:r>
              <a:rPr lang="en-US" sz="3200" dirty="0">
                <a:latin typeface="Angsana New" pitchFamily="18" charset="-34"/>
                <a:cs typeface="+mj-cs"/>
              </a:rPr>
              <a:t>*</a:t>
            </a:r>
            <a:r>
              <a:rPr lang="th-TH" sz="3200" dirty="0">
                <a:latin typeface="Angsana New" pitchFamily="18" charset="-34"/>
                <a:cs typeface="+mj-cs"/>
              </a:rPr>
              <a:t>   กำหนดนโยบายและกรอบยุทธศาสตร์</a:t>
            </a:r>
          </a:p>
          <a:p>
            <a:pPr eaLnBrk="0" hangingPunct="0"/>
            <a:r>
              <a:rPr lang="th-TH" sz="3200" dirty="0">
                <a:latin typeface="Angsana New" pitchFamily="18" charset="-34"/>
                <a:cs typeface="+mj-cs"/>
              </a:rPr>
              <a:t>     เพื่อกำกับการทำงาน  และติดตาม/ตรวจสอบ          </a:t>
            </a:r>
          </a:p>
          <a:p>
            <a:pPr eaLnBrk="0" hangingPunct="0"/>
            <a:r>
              <a:rPr lang="th-TH" sz="3200" dirty="0">
                <a:latin typeface="Angsana New" pitchFamily="18" charset="-34"/>
                <a:cs typeface="+mj-cs"/>
              </a:rPr>
              <a:t>     การใช้เงิน</a:t>
            </a:r>
          </a:p>
          <a:p>
            <a:pPr eaLnBrk="0" hangingPunct="0"/>
            <a:r>
              <a:rPr lang="en-US" sz="3200" dirty="0">
                <a:latin typeface="Angsana New" pitchFamily="18" charset="-34"/>
                <a:cs typeface="+mj-cs"/>
              </a:rPr>
              <a:t>*</a:t>
            </a:r>
            <a:r>
              <a:rPr lang="th-TH" sz="3200" dirty="0">
                <a:latin typeface="Angsana New" pitchFamily="18" charset="-34"/>
                <a:cs typeface="+mj-cs"/>
              </a:rPr>
              <a:t>   พิจารณาอนุมัติโครงการที่อยู่นอกเหนือ</a:t>
            </a:r>
          </a:p>
          <a:p>
            <a:pPr eaLnBrk="0" hangingPunct="0"/>
            <a:r>
              <a:rPr lang="th-TH" sz="3200" dirty="0">
                <a:latin typeface="Angsana New" pitchFamily="18" charset="-34"/>
                <a:cs typeface="+mj-cs"/>
              </a:rPr>
              <a:t>      กรอบการพิจารณาของจังหวัด/ตำบล</a:t>
            </a:r>
            <a:endParaRPr lang="en-US" sz="3200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541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+mn-lt"/>
              </a:rPr>
              <a:t>กลไกการบริหารกองทุนฯ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1559781" y="1842368"/>
            <a:ext cx="2808287" cy="1655762"/>
          </a:xfrm>
          <a:prstGeom prst="rightArrowCallout">
            <a:avLst>
              <a:gd name="adj1" fmla="val 28435"/>
              <a:gd name="adj2" fmla="val 21477"/>
              <a:gd name="adj3" fmla="val 8959"/>
              <a:gd name="adj4" fmla="val 86532"/>
            </a:avLst>
          </a:prstGeom>
          <a:gradFill rotWithShape="1">
            <a:gsLst>
              <a:gs pos="0">
                <a:srgbClr val="99CCFF">
                  <a:alpha val="89998"/>
                </a:srgbClr>
              </a:gs>
              <a:gs pos="100000">
                <a:srgbClr val="CCEC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800"/>
              <a:t>  </a:t>
            </a:r>
            <a:endParaRPr lang="th-TH" sz="180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559781" y="1842368"/>
            <a:ext cx="2447925" cy="5159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th-TH" sz="18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5253893" y="1924918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7901843" y="1924918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5304693" y="4276333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7901843" y="4250933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31218" y="2563093"/>
            <a:ext cx="2376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</a:pPr>
            <a:r>
              <a:rPr lang="th-TH" sz="3000" b="1">
                <a:latin typeface="Angsana New" pitchFamily="18" charset="-34"/>
              </a:rPr>
              <a:t>   คณะกรรมการ               กองทุนฯ จังหวัด</a:t>
            </a:r>
            <a:endParaRPr lang="en-US" sz="3000" b="1">
              <a:latin typeface="Angsana New" pitchFamily="18" charset="-34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39506" y="1769343"/>
            <a:ext cx="5976937" cy="2064103"/>
          </a:xfrm>
          <a:prstGeom prst="roundRect">
            <a:avLst>
              <a:gd name="adj" fmla="val 10889"/>
            </a:avLst>
          </a:prstGeom>
          <a:solidFill>
            <a:srgbClr val="33CC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sz="1800">
              <a:latin typeface="Arial" charset="0"/>
              <a:cs typeface="+mn-cs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4729287" y="1916653"/>
            <a:ext cx="56165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dirty="0">
                <a:latin typeface="Angsana New" pitchFamily="18" charset="-34"/>
              </a:rPr>
              <a:t>* พิจารณาอนุมัติโครงการที่เกี่ยวข้องกับกิจกรรม                     </a:t>
            </a:r>
          </a:p>
          <a:p>
            <a:pPr eaLnBrk="0" hangingPunct="0"/>
            <a:r>
              <a:rPr lang="th-TH" sz="2400" dirty="0">
                <a:latin typeface="Angsana New" pitchFamily="18" charset="-34"/>
              </a:rPr>
              <a:t>   การพัฒนาศักยภาพสตรี  และเครือข่ายสตรี</a:t>
            </a:r>
          </a:p>
          <a:p>
            <a:pPr eaLnBrk="0" hangingPunct="0"/>
            <a:r>
              <a:rPr lang="en-US" sz="2400" dirty="0">
                <a:latin typeface="Angsana New" pitchFamily="18" charset="-34"/>
              </a:rPr>
              <a:t>*</a:t>
            </a:r>
            <a:r>
              <a:rPr lang="th-TH" sz="2400" dirty="0">
                <a:latin typeface="Angsana New" pitchFamily="18" charset="-34"/>
              </a:rPr>
              <a:t> พิจารณาอนุมัติโครงการที่เกี่ยวข้องกับกิจกรรมพัฒนา</a:t>
            </a:r>
          </a:p>
          <a:p>
            <a:pPr eaLnBrk="0" hangingPunct="0"/>
            <a:r>
              <a:rPr lang="th-TH" sz="2400" dirty="0">
                <a:latin typeface="Angsana New" pitchFamily="18" charset="-34"/>
              </a:rPr>
              <a:t>   บทบาทสตรี และแก้ไขปัญหาสตรีที่ประสบปัญหา</a:t>
            </a:r>
          </a:p>
          <a:p>
            <a:pPr eaLnBrk="0" hangingPunct="0"/>
            <a:r>
              <a:rPr lang="th-TH" sz="2400" dirty="0">
                <a:latin typeface="Angsana New" pitchFamily="18" charset="-34"/>
              </a:rPr>
              <a:t>   (ตามกรอบยุทธศาสตร์ฯ  ชาติ กำหนด)</a:t>
            </a:r>
            <a:endParaRPr lang="en-US" sz="2400" dirty="0">
              <a:latin typeface="Angsana New" pitchFamily="18" charset="-34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4439506" y="4131870"/>
            <a:ext cx="5976937" cy="2093084"/>
          </a:xfrm>
          <a:prstGeom prst="roundRect">
            <a:avLst>
              <a:gd name="adj" fmla="val 10889"/>
            </a:avLst>
          </a:prstGeom>
          <a:solidFill>
            <a:srgbClr val="92D05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th-TH" sz="2400" dirty="0">
                <a:latin typeface="Angsana New" pitchFamily="18" charset="-34"/>
              </a:rPr>
              <a:t> *  พิจารณาอนุมัติโครงการที่เกี่ยวกับเงินทุนหมุนเวียน</a:t>
            </a:r>
          </a:p>
          <a:p>
            <a:pPr>
              <a:defRPr/>
            </a:pPr>
            <a:r>
              <a:rPr lang="th-TH" sz="2400" dirty="0">
                <a:latin typeface="Angsana New" pitchFamily="18" charset="-34"/>
              </a:rPr>
              <a:t>     เพื่อการพัฒนาอาชีพสร้างงาน  สร้างรายได้  โดยมี     </a:t>
            </a:r>
          </a:p>
          <a:p>
            <a:pPr>
              <a:defRPr/>
            </a:pPr>
            <a:r>
              <a:rPr lang="th-TH" sz="2400" dirty="0">
                <a:latin typeface="Angsana New" pitchFamily="18" charset="-34"/>
              </a:rPr>
              <a:t>     เป้าหมายมุ่งสู่การเป็นสถาบันการเงินชุมชน  เพื่อดูแล</a:t>
            </a:r>
          </a:p>
          <a:p>
            <a:pPr>
              <a:defRPr/>
            </a:pPr>
            <a:r>
              <a:rPr lang="th-TH" sz="2400" dirty="0">
                <a:latin typeface="Angsana New" pitchFamily="18" charset="-34"/>
              </a:rPr>
              <a:t>     สวัสดิภาพ และสวัสดิการของชุมชน</a:t>
            </a: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gray">
          <a:xfrm>
            <a:off x="1499456" y="4060433"/>
            <a:ext cx="2868612" cy="1727200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th-TH" sz="180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gray">
          <a:xfrm>
            <a:off x="1543906" y="4060433"/>
            <a:ext cx="2392362" cy="515937"/>
          </a:xfrm>
          <a:prstGeom prst="rect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th-TH" sz="1800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380393" y="4782745"/>
            <a:ext cx="2776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</a:pPr>
            <a:r>
              <a:rPr lang="th-TH" sz="3000" b="1" dirty="0">
                <a:latin typeface="Angsana New" pitchFamily="18" charset="-34"/>
              </a:rPr>
              <a:t>  คณะกรรมการ             กองทุนฯ ตำบล</a:t>
            </a:r>
          </a:p>
        </p:txBody>
      </p:sp>
    </p:spTree>
    <p:extLst>
      <p:ext uri="{BB962C8B-B14F-4D97-AF65-F5344CB8AC3E}">
        <p14:creationId xmlns:p14="http://schemas.microsoft.com/office/powerpoint/2010/main" val="420199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+mn-lt"/>
              </a:rPr>
              <a:t> กลไกการบริหารงบประมาณกองทุนฯ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1410311" y="3331485"/>
            <a:ext cx="2736850" cy="1500187"/>
          </a:xfrm>
          <a:prstGeom prst="rightArrowCallout">
            <a:avLst>
              <a:gd name="adj1" fmla="val 28435"/>
              <a:gd name="adj2" fmla="val 21477"/>
              <a:gd name="adj3" fmla="val 8961"/>
              <a:gd name="adj4" fmla="val 8653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1800"/>
              <a:t>  </a:t>
            </a:r>
            <a:endParaRPr lang="th-TH" sz="1800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410311" y="3331485"/>
            <a:ext cx="2376487" cy="515937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th-TH" sz="180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gray">
          <a:xfrm>
            <a:off x="5104423" y="1686835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gray">
          <a:xfrm>
            <a:off x="7752373" y="1686835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gray">
          <a:xfrm>
            <a:off x="5104423" y="4242710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gray">
          <a:xfrm>
            <a:off x="7752373" y="4242710"/>
            <a:ext cx="1495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978510" y="4052210"/>
            <a:ext cx="314325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</a:pPr>
            <a:r>
              <a:rPr lang="th-TH" sz="3000" b="1" dirty="0">
                <a:solidFill>
                  <a:schemeClr val="bg1"/>
                </a:solidFill>
                <a:latin typeface="Angsana New" pitchFamily="18" charset="-34"/>
              </a:rPr>
              <a:t>   คณะกรรมการ               กองทุนฯ  กทม. </a:t>
            </a:r>
            <a:endParaRPr lang="en-US" sz="30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4218598" y="1891623"/>
            <a:ext cx="5905500" cy="4333332"/>
          </a:xfrm>
          <a:prstGeom prst="roundRect">
            <a:avLst>
              <a:gd name="adj" fmla="val 10889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sz="1800" dirty="0">
              <a:latin typeface="Arial" charset="0"/>
              <a:cs typeface="+mn-cs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gray">
          <a:xfrm>
            <a:off x="4218598" y="2107522"/>
            <a:ext cx="655320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h-TH" sz="2800" dirty="0">
                <a:solidFill>
                  <a:schemeClr val="tx2"/>
                </a:solidFill>
                <a:latin typeface="Angsana New" pitchFamily="18" charset="-34"/>
              </a:rPr>
              <a:t> * </a:t>
            </a: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พิจารณาอนุมัติโครงการที่เกี่ยวกับเงินทุนหมุนเวียน </a:t>
            </a: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   เพื่อการพัฒนา อาชีพ สร้างงาน  สร้างรายได้ โดยมี  </a:t>
            </a: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   เป้าหมายมุ่งสู่การเป็นสถาบันการเงินชุมชน  เพื่อดูแล </a:t>
            </a: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   </a:t>
            </a:r>
            <a:r>
              <a:rPr lang="th-TH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สวัสดิ</a:t>
            </a: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ภาพ และสวัสดิการชุมชน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Angsana New" pitchFamily="18" charset="-34"/>
            </a:endParaRP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* พิจารณาอนุมัติโครงการที่เกี่ยวข้องกับกิจกรรมการ </a:t>
            </a: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   พัฒนาศักยภาพสตรี  และเครือข่ายสตรี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*</a:t>
            </a: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พิจารณาอนุมัติโครงการที่เกี่ยวข้องกับกิจกรรมการ</a:t>
            </a: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   พัฒนาบทบาทสตรี และแก้ไขปัญหาสตรีที่ประสบปัญหา</a:t>
            </a:r>
          </a:p>
          <a:p>
            <a:pPr eaLnBrk="0" hangingPunct="0">
              <a:defRPr/>
            </a:pPr>
            <a:r>
              <a:rPr lang="th-TH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ngsana New" pitchFamily="18" charset="-34"/>
              </a:rPr>
              <a:t>     (ตามกรอบยุทธศาสตร์ฯ ชาติ กำหนด)</a:t>
            </a:r>
          </a:p>
        </p:txBody>
      </p:sp>
    </p:spTree>
    <p:extLst>
      <p:ext uri="{BB962C8B-B14F-4D97-AF65-F5344CB8AC3E}">
        <p14:creationId xmlns:p14="http://schemas.microsoft.com/office/powerpoint/2010/main" val="183210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กลไกลการขับเคลื่อนการดำเนินงาน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200" y="1838233"/>
            <a:ext cx="6828692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การจัดตั้งสำนักงานคณะกรรมการกองทุนพัฒนาบทบาทสตรี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6710" y="2681179"/>
            <a:ext cx="8207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ให้สำนักงานฯ เป็นส่วนราชการภายในสังกัดสำนักเลขาธิการนายกรัฐมนตรี (สกพส.)</a:t>
            </a:r>
          </a:p>
        </p:txBody>
      </p:sp>
      <p:sp>
        <p:nvSpPr>
          <p:cNvPr id="4" name="Arrow: Pentagon 3"/>
          <p:cNvSpPr/>
          <p:nvPr/>
        </p:nvSpPr>
        <p:spPr>
          <a:xfrm>
            <a:off x="838200" y="3299360"/>
            <a:ext cx="1784839" cy="664216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อำนาจหน้าที่</a:t>
            </a:r>
            <a:endParaRPr lang="en-US" sz="2800" dirty="0"/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424354" y="4072612"/>
            <a:ext cx="9929447" cy="2078968"/>
          </a:xfrm>
          <a:prstGeom prst="round2DiagRect">
            <a:avLst>
              <a:gd name="adj1" fmla="val 1018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ทำหน้าที่เป็นสำนักงานเลขานุการของคณะกรรมการกองทุนฯ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ปฏิบัติงานธุรการ ศึกษา รวบรวมและวิเคราะห์ข้อมูลที่เกี่ยวกับการดำเนินงานกองทุน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เป็นศูนย์กลางเผยแพร่และประชาสัมพันธ์ให้ประชาชนได้ทราบถึงการจัดตั้งกองทุน นโยบาย และแนวทางการดำเนินงานกองทุน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101516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กลไกลการขับเคลื่อนการดำเนินงาน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200" y="1838233"/>
            <a:ext cx="6828692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การจัดตั้งสำนักงานคณะกรรมการกองทุนพัฒนาบทบาทสตรี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4" name="Arrow: Pentagon 3"/>
          <p:cNvSpPr/>
          <p:nvPr/>
        </p:nvSpPr>
        <p:spPr>
          <a:xfrm>
            <a:off x="838200" y="2688372"/>
            <a:ext cx="1784839" cy="664216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อำนาจหน้าที่</a:t>
            </a:r>
            <a:endParaRPr lang="en-US" sz="2800" dirty="0"/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424354" y="3461623"/>
            <a:ext cx="9929447" cy="2974345"/>
          </a:xfrm>
          <a:prstGeom prst="round2DiagRect">
            <a:avLst>
              <a:gd name="adj1" fmla="val 1018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ดำเนินการประสานกับส่วนราชการ หน่วยงานของรัฐ องค์กรต่างๆ ที่เกี่ยวข้องเพื่อเตรียมความพร้อมในการจัดตั้งกองทุนและบริหารกองทุน</a:t>
            </a: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จัดให้มีหรือสนับสนุนให้มีการประชุมชี้แจงและฝึกอบรมบุคลากรที่เกี่ยวข้องกับการดำเนินงานกองทุน</a:t>
            </a: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รวบรวมและจัดทำทะเบียนกลางเกี่ยวกับสมาชิกและโครงการที่ได้รับสนับสนุนจากกองทุนในทุกจังหวัด เพื่อรายงานต่อคณะกรรมการหรือคณะรัฐมนตรี</a:t>
            </a:r>
          </a:p>
        </p:txBody>
      </p:sp>
    </p:spTree>
    <p:extLst>
      <p:ext uri="{BB962C8B-B14F-4D97-AF65-F5344CB8AC3E}">
        <p14:creationId xmlns:p14="http://schemas.microsoft.com/office/powerpoint/2010/main" val="409075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กลไกลการขับเคลื่อนการดำเนินงาน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200" y="1838233"/>
            <a:ext cx="3795346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 การขอรับงบประมาณสนับสนุน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8" name="AutoShape 3"/>
          <p:cNvSpPr>
            <a:spLocks noChangeArrowheads="1"/>
          </p:cNvSpPr>
          <p:nvPr/>
        </p:nvSpPr>
        <p:spPr bwMode="gray">
          <a:xfrm rot="5400000">
            <a:off x="5691615" y="4781491"/>
            <a:ext cx="504825" cy="458787"/>
          </a:xfrm>
          <a:prstGeom prst="chevron">
            <a:avLst>
              <a:gd name="adj" fmla="val 52710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6921134" y="3424972"/>
            <a:ext cx="463550" cy="531813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gray">
          <a:xfrm>
            <a:off x="7451359" y="2694722"/>
            <a:ext cx="1985962" cy="19939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gray">
          <a:xfrm>
            <a:off x="7586296" y="2815372"/>
            <a:ext cx="1727200" cy="17335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gray">
          <a:xfrm>
            <a:off x="7673609" y="2910622"/>
            <a:ext cx="1555750" cy="15605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>
            <a:off x="2420571" y="2688372"/>
            <a:ext cx="1985963" cy="19939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gray">
          <a:xfrm>
            <a:off x="2550746" y="2818547"/>
            <a:ext cx="1725613" cy="17335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gray">
          <a:xfrm>
            <a:off x="2552334" y="2821722"/>
            <a:ext cx="1725612" cy="17335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gray">
          <a:xfrm>
            <a:off x="2636471" y="2905860"/>
            <a:ext cx="1554163" cy="156051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2661871" y="2928085"/>
            <a:ext cx="1503363" cy="1511300"/>
            <a:chOff x="4166" y="1706"/>
            <a:chExt cx="1252" cy="1252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24" name="Oval 20"/>
          <p:cNvSpPr>
            <a:spLocks noChangeArrowheads="1"/>
          </p:cNvSpPr>
          <p:nvPr/>
        </p:nvSpPr>
        <p:spPr bwMode="gray">
          <a:xfrm>
            <a:off x="4936759" y="2694722"/>
            <a:ext cx="1985962" cy="19939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gray">
          <a:xfrm>
            <a:off x="4936759" y="2694722"/>
            <a:ext cx="1985962" cy="1993900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5066934" y="2824897"/>
            <a:ext cx="1725612" cy="17335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4993909" y="2815372"/>
            <a:ext cx="1725612" cy="17335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gray">
          <a:xfrm>
            <a:off x="5152659" y="2910622"/>
            <a:ext cx="1554162" cy="15605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5178059" y="2928085"/>
            <a:ext cx="1503362" cy="1511300"/>
            <a:chOff x="4166" y="1706"/>
            <a:chExt cx="1252" cy="1252"/>
          </a:xfrm>
        </p:grpSpPr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</p:grpSp>
      <p:grpSp>
        <p:nvGrpSpPr>
          <p:cNvPr id="34" name="Group 30"/>
          <p:cNvGrpSpPr>
            <a:grpSpLocks/>
          </p:cNvGrpSpPr>
          <p:nvPr/>
        </p:nvGrpSpPr>
        <p:grpSpPr bwMode="auto">
          <a:xfrm>
            <a:off x="7702184" y="2928085"/>
            <a:ext cx="1504950" cy="1511300"/>
            <a:chOff x="4166" y="1706"/>
            <a:chExt cx="1252" cy="1252"/>
          </a:xfrm>
        </p:grpSpPr>
        <p:sp>
          <p:nvSpPr>
            <p:cNvPr id="35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39" name="AutoShape 35"/>
          <p:cNvSpPr>
            <a:spLocks noChangeArrowheads="1"/>
          </p:cNvSpPr>
          <p:nvPr/>
        </p:nvSpPr>
        <p:spPr bwMode="gray">
          <a:xfrm>
            <a:off x="4633546" y="5334735"/>
            <a:ext cx="2447925" cy="79216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ต้องเป็นสมาชิกกองทุนฯ</a:t>
            </a:r>
          </a:p>
          <a:p>
            <a:pPr eaLnBrk="0" hangingPunct="0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รวมกลุ่มไม่ต่ำกว่า ๕ คน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gray">
          <a:xfrm>
            <a:off x="7297371" y="5334735"/>
            <a:ext cx="2808288" cy="942975"/>
          </a:xfrm>
          <a:prstGeom prst="roundRect">
            <a:avLst>
              <a:gd name="adj" fmla="val 50000"/>
            </a:avLst>
          </a:prstGeom>
          <a:solidFill>
            <a:schemeClr val="accent4">
              <a:lumMod val="10000"/>
              <a:lumOff val="9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ต้องเป็นกลุ่มหรือองค์กรที่ได้</a:t>
            </a:r>
          </a:p>
          <a:p>
            <a:pPr algn="ctr" eaLnBrk="0" hangingPunct="0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จดแจ้งเป็นสมาชิกกองทุน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gray">
          <a:xfrm>
            <a:off x="2688859" y="3247172"/>
            <a:ext cx="129698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ผู้ขอรับการ</a:t>
            </a:r>
          </a:p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สนับสนุน</a:t>
            </a:r>
            <a:endParaRPr lang="en-US" sz="2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gray">
          <a:xfrm>
            <a:off x="5138371" y="3391635"/>
            <a:ext cx="1665288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เงินทุนหมุนเวียน</a:t>
            </a:r>
            <a:endParaRPr lang="en-US" sz="2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gray">
          <a:xfrm>
            <a:off x="7776796" y="3247172"/>
            <a:ext cx="1303338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เงินสนับสนุน</a:t>
            </a:r>
          </a:p>
          <a:p>
            <a:pPr algn="ctr"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กิจกรรม</a:t>
            </a:r>
            <a:endParaRPr lang="en-US" sz="24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gray">
          <a:xfrm rot="5400000">
            <a:off x="8211771" y="4780697"/>
            <a:ext cx="504825" cy="460375"/>
          </a:xfrm>
          <a:prstGeom prst="chevron">
            <a:avLst>
              <a:gd name="adj" fmla="val 52528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4417646" y="3463072"/>
            <a:ext cx="463550" cy="531813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6" name="AutoShape 35"/>
          <p:cNvSpPr>
            <a:spLocks noChangeArrowheads="1"/>
          </p:cNvSpPr>
          <p:nvPr/>
        </p:nvSpPr>
        <p:spPr bwMode="gray">
          <a:xfrm>
            <a:off x="1825259" y="5334735"/>
            <a:ext cx="2520950" cy="79216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ต้องเป็นสมาชิกกองทุน</a:t>
            </a:r>
          </a:p>
          <a:p>
            <a:pPr eaLnBrk="0" hangingPunct="0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พัฒนาบทบาทสตรีแห่งชาติ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gray">
          <a:xfrm rot="5400000">
            <a:off x="2954765" y="4781491"/>
            <a:ext cx="504825" cy="458787"/>
          </a:xfrm>
          <a:prstGeom prst="chevron">
            <a:avLst>
              <a:gd name="adj" fmla="val 52710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12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426676" y="1661746"/>
            <a:ext cx="7411916" cy="1125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กลุ่มทุนบทบาทสตรี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62" y="3567802"/>
            <a:ext cx="4647619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การจัดสรรเงินกองทุนพัฒนาบทบาทสตรีแห่งชาติ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48" name="AutoShape 3"/>
          <p:cNvSpPr>
            <a:spLocks noChangeArrowheads="1"/>
          </p:cNvSpPr>
          <p:nvPr/>
        </p:nvSpPr>
        <p:spPr bwMode="gray">
          <a:xfrm rot="10800000" flipH="1">
            <a:off x="1947619" y="2243447"/>
            <a:ext cx="1963737" cy="3421062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latin typeface="Arial" charset="0"/>
              <a:cs typeface="+mn-cs"/>
            </a:endParaRPr>
          </a:p>
        </p:txBody>
      </p: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3171581" y="3684897"/>
            <a:ext cx="547688" cy="512762"/>
            <a:chOff x="5088" y="240"/>
            <a:chExt cx="384" cy="384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6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1800"/>
            </a:p>
          </p:txBody>
        </p:sp>
      </p:grp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3963744" y="2100572"/>
            <a:ext cx="6178550" cy="3857625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3200" dirty="0">
                <a:solidFill>
                  <a:srgbClr val="000000"/>
                </a:solidFill>
              </a:rPr>
              <a:t>กองทุนพัฒนาบทบาทสตรีแห่งชาติ จัดสรร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</a:rPr>
              <a:t>ให้กับทุกจังหวัด  โดยใช้หลักเกณฑ์การจัดสรร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</a:rPr>
              <a:t>ตามช่วงชั้นประชากรของจังหวัด </a:t>
            </a: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th-TH" sz="3200" dirty="0">
                <a:solidFill>
                  <a:srgbClr val="000000"/>
                </a:solidFill>
              </a:rPr>
              <a:t> ขนาดเล็ก</a:t>
            </a:r>
            <a:r>
              <a:rPr lang="en-US" sz="3200" dirty="0">
                <a:solidFill>
                  <a:srgbClr val="000000"/>
                </a:solidFill>
              </a:rPr>
              <a:t>      =     70 </a:t>
            </a:r>
            <a:r>
              <a:rPr lang="th-TH" sz="3200" dirty="0">
                <a:solidFill>
                  <a:srgbClr val="000000"/>
                </a:solidFill>
              </a:rPr>
              <a:t>  ล้านบาท</a:t>
            </a:r>
            <a:endParaRPr lang="en-US" sz="32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th-TH" sz="3200" dirty="0">
                <a:solidFill>
                  <a:srgbClr val="000000"/>
                </a:solidFill>
              </a:rPr>
              <a:t> ขนาดกลาง</a:t>
            </a:r>
            <a:r>
              <a:rPr lang="en-US" sz="3200" dirty="0">
                <a:solidFill>
                  <a:srgbClr val="000000"/>
                </a:solidFill>
              </a:rPr>
              <a:t>   =</a:t>
            </a:r>
            <a:r>
              <a:rPr lang="th-TH" sz="3200" dirty="0">
                <a:solidFill>
                  <a:srgbClr val="000000"/>
                </a:solidFill>
              </a:rPr>
              <a:t>   100   ล้านบาท  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	 </a:t>
            </a:r>
            <a:r>
              <a:rPr lang="th-TH" sz="3200" dirty="0">
                <a:solidFill>
                  <a:srgbClr val="000000"/>
                </a:solidFill>
              </a:rPr>
              <a:t>ขนาดใหญ่</a:t>
            </a:r>
            <a:r>
              <a:rPr lang="en-US" sz="3200" dirty="0">
                <a:solidFill>
                  <a:srgbClr val="000000"/>
                </a:solidFill>
              </a:rPr>
              <a:t>    =   130 </a:t>
            </a:r>
            <a:r>
              <a:rPr lang="th-TH" sz="3200" dirty="0">
                <a:solidFill>
                  <a:srgbClr val="000000"/>
                </a:solidFill>
              </a:rPr>
              <a:t>  ล้านบาท 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</a:rPr>
              <a:t>รวม  77  จังหวัด   เป็นเงิน  7,</a:t>
            </a:r>
            <a:r>
              <a:rPr lang="en-US" sz="3200" dirty="0">
                <a:solidFill>
                  <a:srgbClr val="000000"/>
                </a:solidFill>
              </a:rPr>
              <a:t>25</a:t>
            </a:r>
            <a:r>
              <a:rPr lang="th-TH" sz="3200" dirty="0">
                <a:solidFill>
                  <a:srgbClr val="000000"/>
                </a:solidFill>
              </a:rPr>
              <a:t>0  ล้านบาท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6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เกณฑ์การจัดสรรเงินกองทุนพัฒนาบทบาทสตรีแห่งชาติ</a:t>
            </a:r>
          </a:p>
        </p:txBody>
      </p:sp>
      <p:sp>
        <p:nvSpPr>
          <p:cNvPr id="18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32661" y="5069445"/>
            <a:ext cx="7458075" cy="1500188"/>
          </a:xfrm>
          <a:noFill/>
        </p:spPr>
        <p:txBody>
          <a:bodyPr/>
          <a:lstStyle/>
          <a:p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หมายเหตุ  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 คงเหลือเงินกองทุนฯ จำนวน   120,000,000  บาท     </a:t>
            </a:r>
          </a:p>
          <a:p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(ให้อยู่ในการพิจารณาของคณะกรรมการกองทุนฯ เพื่อดำเนินการในกรณีนอกเหนือจากที่กำหนดไว้ในวัตถุประสงค์)</a:t>
            </a:r>
            <a:endParaRPr lang="en-US" sz="2800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graphicFrame>
        <p:nvGraphicFramePr>
          <p:cNvPr id="17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087950"/>
              </p:ext>
            </p:extLst>
          </p:nvPr>
        </p:nvGraphicFramePr>
        <p:xfrm>
          <a:off x="1681773" y="1794433"/>
          <a:ext cx="8964613" cy="2987675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7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ขนาด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จังหวัด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ประชากร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กองทุนฯ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ที่ได้รับจัดสรร (บาท)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จำนวนจังหวัด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เล็ก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ไม่เกิน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00,000 คน    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80,000,000 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  <a:endParaRPr kumimoji="0" lang="th-TH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กลาง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00,001  -  1,000,000 คน 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100,000,000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</a:t>
                      </a:r>
                      <a:endParaRPr kumimoji="0" lang="th-TH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ใหญ่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1,000,001 คน ขึ้นไป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120,000,000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62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C5153BCA-AEEE-70EB-0FBA-843E6B2F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88" y="0"/>
            <a:ext cx="18018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4DBA073-22F6-CFE4-44EE-8EBF45F8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4541520"/>
            <a:ext cx="40179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ลูกโป่งความคิด: ก้อนเมฆ 5">
            <a:extLst>
              <a:ext uri="{FF2B5EF4-FFF2-40B4-BE49-F238E27FC236}">
                <a16:creationId xmlns:a16="http://schemas.microsoft.com/office/drawing/2014/main" id="{9AB4143C-CDC1-680E-CB65-968D3F230D1C}"/>
              </a:ext>
            </a:extLst>
          </p:cNvPr>
          <p:cNvSpPr/>
          <p:nvPr/>
        </p:nvSpPr>
        <p:spPr>
          <a:xfrm>
            <a:off x="2614687" y="503518"/>
            <a:ext cx="6192688" cy="381642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5012_tLU_huatoo0_BOLD" panose="02000000000000000000" pitchFamily="2" charset="0"/>
                <a:cs typeface="5012_tLU_huatoo0_BOLD" panose="02000000000000000000" pitchFamily="2" charset="0"/>
              </a:rPr>
              <a:t>จบแล้วคะ </a:t>
            </a:r>
          </a:p>
          <a:p>
            <a:pPr algn="ctr">
              <a:defRPr/>
            </a:pPr>
            <a:r>
              <a:rPr lang="th-TH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5012_tLU_huatoo0_BOLD" panose="02000000000000000000" pitchFamily="2" charset="0"/>
                <a:cs typeface="5012_tLU_huatoo0_BOLD" panose="02000000000000000000" pitchFamily="2" charset="0"/>
              </a:rPr>
              <a:t>อย่าลืมอ่านทบทวนกันด้วยนะคะ</a:t>
            </a:r>
          </a:p>
        </p:txBody>
      </p:sp>
    </p:spTree>
    <p:extLst>
      <p:ext uri="{BB962C8B-B14F-4D97-AF65-F5344CB8AC3E}">
        <p14:creationId xmlns:p14="http://schemas.microsoft.com/office/powerpoint/2010/main" val="162175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199" y="1838233"/>
            <a:ext cx="6784732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ที่มาของการจัดตั้งและดำเนินงานกองทุนพัฒนาบทบาทสตรี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838199" y="2665996"/>
            <a:ext cx="10424746" cy="4102007"/>
          </a:xfrm>
          <a:prstGeom prst="round2DiagRect">
            <a:avLst>
              <a:gd name="adj1" fmla="val 521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	กองทุนพัฒนาบทบาทสตรี” เป็นนโยบายที่สําคัญของรัฐบาล โดยกําหนดเป็นวาระเร่งด่วน ที่กำหนดดําเนินการปี ๒๕๕๕ สําหรับเป็นแหล่งเงินทุนหมุนเวียนแบบดอกเบี้ยต่ำหรือปลอดดอกเบี้ย ในการพัฒนาอาชีพ สร้างงาน สร้างรายได้ เพื่อการพัฒนาไปสู่การสร้างสวัสดิภาพ และสวัสดิการให้แก่สตรี รวมถึงการพัฒนาศักยภาพสตรีและเครือข่ายสตรี การพัฒนาบทบาทสตรี การสร้างภาวะผู้นํา และการคุ้มครองและพิทักษ์สิทธิ ทั้งนี้ รัฐบาลมุ่งเน้นที่จะทํางานร่วมกับองค์กรสตรีตั้งแต่ระดับท้องถิ่นจนถึงระดับประเทศ เพื่อให้โอกาสสตรีในทุกพื้นที่ ทุกชุมชน ได้มีส่วนร่วมในการร่วมคิด ร่วมทํา ร่วมพัฒนา เพื่อสตรีทุกคน โดยความร่วมมือของหน่วยงานภาครัฐ ภาคเอกชน และองค์กรสตรีต่าง ๆ ในการขับเคลื่อนกองทุนพัฒนาบทบาทสตรี เพื่อให้สตรีไทยได้ใช้ประโยชน์จากกองทุนพัฒนาบทบาทสตรี ในการมีส่วนร่วมสร้างสรรค์พัฒนาเศรษฐกิจและสังคมของประเทศ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2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199" y="1838233"/>
            <a:ext cx="1535724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วิสัยทัศน์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562" y="3163796"/>
            <a:ext cx="65063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สร้างสรรค์พลังสตรี </a:t>
            </a:r>
          </a:p>
          <a:p>
            <a:pPr algn="ctr">
              <a:buNone/>
            </a:pPr>
            <a:r>
              <a:rPr lang="th-TH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ให้เป็นพลังสำคัญในการพัฒนาประเทศ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”</a:t>
            </a:r>
            <a:endParaRPr lang="th-TH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2984989"/>
            <a:ext cx="3171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0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199" y="1838233"/>
            <a:ext cx="6098932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วัตถุประสงค์การดำเนินงานกองทุนพัฒนาบทบาทสตรี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838199" y="2688372"/>
            <a:ext cx="10424746" cy="1554795"/>
          </a:xfrm>
          <a:prstGeom prst="round2DiagRect">
            <a:avLst>
              <a:gd name="adj1" fmla="val 25661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เป็นแหล่งเงินทุนหมุนเวียนดอกเบี้ยต่ำหรือปลอดดอกเบี้ย ในการสร้างโอกาสให้สตรีเข้าถึงแหล่งทุนสำหรับการลงทุน เพื่อพัฒนาอาชีพ สร้างงาน สร้างรายได้ หรือสำหรับการส่งเสริมและพัฒนาไปสู่การสร้างสวัสดิภาพ หรือสวัสดิการให้แก่สตรี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8" name="Rectangle: Diagonal Corners Rounded 7"/>
          <p:cNvSpPr/>
          <p:nvPr/>
        </p:nvSpPr>
        <p:spPr>
          <a:xfrm>
            <a:off x="883627" y="4416779"/>
            <a:ext cx="10424746" cy="1554795"/>
          </a:xfrm>
          <a:prstGeom prst="round2DiagRect">
            <a:avLst>
              <a:gd name="adj1" fmla="val 25661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เป็นแหล่งเงินทุนเพื่อการพัฒนาศักยภาพสตรีและเครือข่ายสตรี การเฝ้าระวังและดูแลปัญหาของสตรี ตลอดจนการช่วยเหลือเยียวยาสตรีที่ประสบปัญหาในทุกรูปแบบ การรณรงค์ให้สังคมเข้าใจปัญหาสตรีในทุกมิติ และการคุ้มครองและพิทักษ์สิทธิสตรี</a:t>
            </a:r>
          </a:p>
        </p:txBody>
      </p:sp>
    </p:spTree>
    <p:extLst>
      <p:ext uri="{BB962C8B-B14F-4D97-AF65-F5344CB8AC3E}">
        <p14:creationId xmlns:p14="http://schemas.microsoft.com/office/powerpoint/2010/main" val="90664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199" y="1838233"/>
            <a:ext cx="6098932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วัตถุประสงค์การดำเนินงานกองทุนพัฒนาบทบาทสตรี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838199" y="2688372"/>
            <a:ext cx="10424746" cy="1554795"/>
          </a:xfrm>
          <a:prstGeom prst="round2DiagRect">
            <a:avLst>
              <a:gd name="adj1" fmla="val 25661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เป็นแหล่งเงินทุนเพื่อการส่งเสริม สนับสนุนการจัดกิจกรรมในการพัฒนาบทบาทสตรีและแก้ไขปัญหาสตรีขององค์กรต่าง ๆ การสร้างภาวะผู้นำ การพัฒนาองค์ความรู้ คุณภาพชีวิต รวมทั้งเสริมสร้างความเข้มแข็งทางด้านเศรษฐกิจและสังคมของสตรี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sp>
        <p:nvSpPr>
          <p:cNvPr id="8" name="Rectangle: Diagonal Corners Rounded 7"/>
          <p:cNvSpPr/>
          <p:nvPr/>
        </p:nvSpPr>
        <p:spPr>
          <a:xfrm>
            <a:off x="883627" y="4416780"/>
            <a:ext cx="10424746" cy="1148751"/>
          </a:xfrm>
          <a:prstGeom prst="round2DiagRect">
            <a:avLst>
              <a:gd name="adj1" fmla="val 25661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เป็นแหล่งเงินทุนเพื่อการสนับสนุนโครงการอื่นๆที่เป็นการแก้ไขปัญหาและ พัฒนาสตรี ตามที่คณะกรรมการกองทุนพัฒนาบทบาทสตรีแห่งชาติพิจารณาเห็นสมควร</a:t>
            </a:r>
          </a:p>
        </p:txBody>
      </p:sp>
    </p:spTree>
    <p:extLst>
      <p:ext uri="{BB962C8B-B14F-4D97-AF65-F5344CB8AC3E}">
        <p14:creationId xmlns:p14="http://schemas.microsoft.com/office/powerpoint/2010/main" val="429370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199" y="1838233"/>
            <a:ext cx="3452447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หลักการในการจัดตั้งกองทุน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838199" y="2688372"/>
            <a:ext cx="10424746" cy="3466243"/>
          </a:xfrm>
          <a:prstGeom prst="round2DiagRect">
            <a:avLst>
              <a:gd name="adj1" fmla="val 1424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เนื่องจากยุทธศาสตร์การพัฒนาสตรีควรมีลักษณะบูรณาการ หลักในการจัดตั้งกองทุนพัฒนาสตรี จึงควรมีความเป็นอิสระ คล่องตัว ไม่ควรสังกัดกระทรวงใดกระทรวงหนึ่งโยลำพัง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ควรเปิดโอกาสให้ผู้มีส่วนได้ส่วนเสียจากทุกภาคส่วน มีส่วนร่วมในการเข้าบริหารจัดการกองทุนฯ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ควรสร้างกลไกและเปิดโอกาสให้กลุ่มสตรีส่วนต่างๆ เข้าถึงกองทุน ได้ง่ายกว้างขวางและหลากหลาย ไม่จำกัดเฉพาะเจาะจงในกลุ่มสตรีชนชั้นกลางและผู้มีมีการศึกษาเท่านั้น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ทิศทางการสนับสนุนของกองทุนฯ ควรให้การสนับสนุนบทบาทในการพัฒนาสตรีทุกมิติ (มิใช่กองทุนเพื่อการกู้ยืมพัฒนาอาชีพเพียงอย่างเดียว)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199" y="1838233"/>
            <a:ext cx="4753709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ได้รับเงินแหล่งเงินทุนสนับสนุนจากไหน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838199" y="2688372"/>
            <a:ext cx="8129955" cy="3466243"/>
          </a:xfrm>
          <a:prstGeom prst="round2DiagRect">
            <a:avLst>
              <a:gd name="adj1" fmla="val 1018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เงินทุนประเดิมที่รัฐบาลจัดสรรให้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เงินอุดหนุนที่รัฐบาลจัดสรรให้จากงบประมาณรายจ่ายประจำปี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เงินสนับสนุนอื่นๆ ที่รัฐบาลจัดสรรให้เพิ่มเติมตามความเหมาะสม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เงินหรือทรัพย์สินที่มีผู้บริจาคให้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เงินที่ได้รับจากต่างประเทศหรือองค์การระหว่างประเทศ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ดอกผลหรือผลประโยชน์ที่เกิดจากเงินหรือทรัพย์สินของกองทุน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เงินหรือทรัพย์สินที่ตกเป็นของกองทุนหรือกองทุนได้รับตามกฎหมายอื่น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19" y="2944193"/>
            <a:ext cx="3506665" cy="2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8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00099"/>
            <a:ext cx="10515600" cy="861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14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+mn-lt"/>
              </a:rPr>
              <a:t>กลุ่มทุนบทบาทสตรี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838200" y="1838233"/>
            <a:ext cx="2669932" cy="673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การใช้จ่ายเงินกองทุน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838199" y="2688372"/>
            <a:ext cx="10515601" cy="2595805"/>
          </a:xfrm>
          <a:prstGeom prst="round2DiagRect">
            <a:avLst>
              <a:gd name="adj1" fmla="val 1018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เป็นแหล่งเงินทุนหมุนเวียนหรือแหล่งเงินตามวัตถุประสงค์ของกองทุน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เป็นค่าใช้จ่ายในการดำเนินงานและบริหารกองทุน</a:t>
            </a:r>
          </a:p>
          <a:p>
            <a:pPr marL="514350" indent="-514350" algn="thaiDist">
              <a:buAutoNum type="arabicPeriod"/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การบริหารงบประมาณแบ่งเป็นเงินทุนหมุนเวียน (กู้ยืม) ร้อยละ 80 และเงินอุดหนุนโครงการ/กิจกรรม ร้อยละ 20 ของเงินทุนที่ได้รับการจัดสรร แต่ทั้งนี้ งบบริหารตามแผนการบริหารและการจัดการทองทุน ไม่เกินร้อยละ 3 ของส่วนที่เป็นเงินอุดหนุน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78" y="775009"/>
            <a:ext cx="2882122" cy="7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6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7620</TotalTime>
  <Words>1578</Words>
  <Application>Microsoft Office PowerPoint</Application>
  <PresentationFormat>แบบจอกว้าง</PresentationFormat>
  <Paragraphs>193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5012_tLU_huatoo0_BOLD</vt:lpstr>
      <vt:lpstr>Angsana New</vt:lpstr>
      <vt:lpstr>Arial</vt:lpstr>
      <vt:lpstr>Garamond</vt:lpstr>
      <vt:lpstr>TH SarabunPSK</vt:lpstr>
      <vt:lpstr>ชีวภาพ</vt:lpstr>
      <vt:lpstr>การจัดการทุนชุมชนเพื่อการพัฒนาท้องถิ่น   (Community Funds Management for Local Developmaent)</vt:lpstr>
      <vt:lpstr>งานนำเสนอ PowerPoint</vt:lpstr>
      <vt:lpstr>กลุ่มทุนบทบาทสตรี</vt:lpstr>
      <vt:lpstr>กลุ่มทุนบทบาทสตรี</vt:lpstr>
      <vt:lpstr>กลุ่มทุนบทบาทสตรี</vt:lpstr>
      <vt:lpstr>กลุ่มทุนบทบาทสตรี</vt:lpstr>
      <vt:lpstr>กลุ่มทุนบทบาทสตรี</vt:lpstr>
      <vt:lpstr>กลุ่มทุนบทบาทสตรี</vt:lpstr>
      <vt:lpstr>กลุ่มทุนบทบาทสตรี</vt:lpstr>
      <vt:lpstr>การจัดงบประมาณ</vt:lpstr>
      <vt:lpstr>ที่มาของกองทุน</vt:lpstr>
      <vt:lpstr>โครงสร้างตามอำนาจหน้าที่การบริหารงานกองทุน</vt:lpstr>
      <vt:lpstr>โครงสร้างคณะกรรมการกองทุนพัฒนาบทบาทสตรีแห่งชาติ</vt:lpstr>
      <vt:lpstr>กลไกการบริหารกองทุนฯ</vt:lpstr>
      <vt:lpstr>กลไกการบริหารกองทุนฯ</vt:lpstr>
      <vt:lpstr> กลไกการบริหารงบประมาณกองทุนฯ</vt:lpstr>
      <vt:lpstr>กลไกลการขับเคลื่อนการดำเนินงาน</vt:lpstr>
      <vt:lpstr>กลไกลการขับเคลื่อนการดำเนินงาน</vt:lpstr>
      <vt:lpstr>กลไกลการขับเคลื่อนการดำเนินงาน</vt:lpstr>
      <vt:lpstr>การจัดสรรเงินกองทุนพัฒนาบทบาทสตรีแห่งชาติ</vt:lpstr>
      <vt:lpstr>เกณฑ์การจัดสรรเงินกองทุนพัฒนาบทบาทสตรีแห่งชาติ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การบริหารงานพัฒนาชุมชน (Community Development Administration)</dc:title>
  <dc:creator>Nuna</dc:creator>
  <cp:lastModifiedBy>IKKLASCOM 64</cp:lastModifiedBy>
  <cp:revision>166</cp:revision>
  <dcterms:created xsi:type="dcterms:W3CDTF">2016-11-21T07:37:36Z</dcterms:created>
  <dcterms:modified xsi:type="dcterms:W3CDTF">2023-09-18T04:18:10Z</dcterms:modified>
</cp:coreProperties>
</file>