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38"/>
  </p:handoutMasterIdLst>
  <p:sldIdLst>
    <p:sldId id="279" r:id="rId2"/>
    <p:sldId id="263" r:id="rId3"/>
    <p:sldId id="268" r:id="rId4"/>
    <p:sldId id="269" r:id="rId5"/>
    <p:sldId id="333" r:id="rId6"/>
    <p:sldId id="282" r:id="rId7"/>
    <p:sldId id="280" r:id="rId8"/>
    <p:sldId id="281" r:id="rId9"/>
    <p:sldId id="270" r:id="rId10"/>
    <p:sldId id="271" r:id="rId11"/>
    <p:sldId id="329" r:id="rId12"/>
    <p:sldId id="272" r:id="rId13"/>
    <p:sldId id="273" r:id="rId14"/>
    <p:sldId id="274" r:id="rId15"/>
    <p:sldId id="275" r:id="rId16"/>
    <p:sldId id="276" r:id="rId17"/>
    <p:sldId id="330" r:id="rId18"/>
    <p:sldId id="277" r:id="rId19"/>
    <p:sldId id="283" r:id="rId20"/>
    <p:sldId id="284" r:id="rId21"/>
    <p:sldId id="285" r:id="rId22"/>
    <p:sldId id="288" r:id="rId23"/>
    <p:sldId id="289" r:id="rId24"/>
    <p:sldId id="290" r:id="rId25"/>
    <p:sldId id="291" r:id="rId26"/>
    <p:sldId id="292" r:id="rId27"/>
    <p:sldId id="293" r:id="rId28"/>
    <p:sldId id="295" r:id="rId29"/>
    <p:sldId id="296" r:id="rId30"/>
    <p:sldId id="297" r:id="rId31"/>
    <p:sldId id="298" r:id="rId32"/>
    <p:sldId id="334" r:id="rId33"/>
    <p:sldId id="299" r:id="rId34"/>
    <p:sldId id="335" r:id="rId35"/>
    <p:sldId id="336" r:id="rId36"/>
    <p:sldId id="337" r:id="rId3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4660"/>
  </p:normalViewPr>
  <p:slideViewPr>
    <p:cSldViewPr snapToGrid="0">
      <p:cViewPr varScale="1">
        <p:scale>
          <a:sx n="75" d="100"/>
          <a:sy n="75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D30C2-F2B2-41CF-8CD6-B8D11E4698F6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94C0C-FBD3-4D2C-BC29-4A03F6FBDFC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806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70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679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048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597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82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955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511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686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443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949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5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B915F1D-5BD1-4BB6-B459-834DFF143F20}" type="datetimeFigureOut">
              <a:rPr lang="th-TH" smtClean="0"/>
              <a:t>05/06/65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556F21-6558-4A66-8888-7F56449204B9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07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27200" y="665947"/>
            <a:ext cx="8763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i="0" dirty="0" smtClean="0">
                <a:solidFill>
                  <a:srgbClr val="444444"/>
                </a:solidFill>
                <a:effectLst/>
                <a:latin typeface="Open Sans"/>
              </a:rPr>
              <a:t>บทที่ </a:t>
            </a:r>
            <a:r>
              <a:rPr lang="en-US" sz="4000" b="1" i="0" dirty="0" smtClean="0">
                <a:solidFill>
                  <a:srgbClr val="444444"/>
                </a:solidFill>
                <a:effectLst/>
                <a:latin typeface="Open Sans"/>
              </a:rPr>
              <a:t>6</a:t>
            </a:r>
            <a:r>
              <a:rPr lang="th-TH" sz="4000" b="1" i="0" dirty="0" smtClean="0">
                <a:solidFill>
                  <a:srgbClr val="444444"/>
                </a:solidFill>
                <a:effectLst/>
                <a:latin typeface="Open Sans"/>
              </a:rPr>
              <a:t> </a:t>
            </a:r>
          </a:p>
          <a:p>
            <a:pPr algn="ctr"/>
            <a:r>
              <a:rPr lang="th-TH" sz="4000" b="1" i="0" dirty="0" smtClean="0">
                <a:solidFill>
                  <a:srgbClr val="444444"/>
                </a:solidFill>
                <a:effectLst/>
                <a:latin typeface="Open Sans"/>
              </a:rPr>
              <a:t>ทฤษฎี และหลักการพัฒนาชุมชน</a:t>
            </a:r>
          </a:p>
          <a:p>
            <a:r>
              <a:rPr lang="th-TH" dirty="0" smtClean="0"/>
              <a:t>	</a:t>
            </a:r>
          </a:p>
          <a:p>
            <a:r>
              <a:rPr lang="th-TH" dirty="0"/>
              <a:t>	</a:t>
            </a:r>
            <a:r>
              <a:rPr lang="th-TH" dirty="0" smtClean="0"/>
              <a:t>แนวความคิดเกี่ยวกับ “การพัฒนา” เริ่มมีมาตั้งแต่อดีตกาล ด้วยการที่มนุษย์เป็นสัตว์สังคม ดำรงชีวิตด้วยการอยู่รวมกันเป็นกลุ่มเป็นสังคมแล้วมีการคัดเลือกผู้น</a:t>
            </a:r>
            <a:r>
              <a:rPr lang="th-TH" dirty="0"/>
              <a:t>ำ</a:t>
            </a:r>
            <a:r>
              <a:rPr lang="th-TH" dirty="0" smtClean="0"/>
              <a:t> เพื่อดำเนินการพัฒนากลุ่มของ ตนเองเพื่อการอยู่รอดของเผ่าพันธุ์ อันเป็นการปฏิบัติสืบต่อกันมา กระทั่งถึงปัจจุบันก็ยังคงต้องมีการ พัฒนากันอยู่ตลอดไป นับตั้งแต่สิ้นสุดสงครามโลกครั้งที่สองเป็นต้นมา การกำหนดแนวความคิด เกี่ยวกับการพัฒนาก็ได้รับอิทธิพลทางความคิดจากส</a:t>
            </a:r>
            <a:r>
              <a:rPr lang="th-TH" dirty="0"/>
              <a:t>ำ</a:t>
            </a:r>
            <a:r>
              <a:rPr lang="th-TH" dirty="0" smtClean="0"/>
              <a:t>นักคิดต่าง ๆ เป็นจ</a:t>
            </a:r>
            <a:r>
              <a:rPr lang="th-TH" dirty="0"/>
              <a:t>ำ</a:t>
            </a:r>
            <a:r>
              <a:rPr lang="th-TH" dirty="0" smtClean="0"/>
              <a:t>นวนมาก</a:t>
            </a:r>
            <a:endParaRPr lang="th-TH" b="1" i="0" dirty="0" smtClean="0">
              <a:solidFill>
                <a:srgbClr val="444444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1549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87500" y="740857"/>
            <a:ext cx="92075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องค์ประกอบที่เกี่ยวข้องกับการพัฒนา</a:t>
            </a: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. ในความหมายอย่างกว้าง 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การพัฒนา หมายถึง การเปลี่ยนแปลงไปในทางที่ดีขึ้นของระบบต่าง ๆ ในสังคมที่ได้รับการยอมรับจากคนในสังคมนั้น โดยมีหลักที่ใช้ในการพิจารณาโดยมีจุดเน้นอยู่ที่ลักษณะของการพัฒนา คือ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เปลี่ยนแปลงในด้านปริมาณ คุณภาพ และสิ่งแวดล้อม ทุกด้านให้ดีขึ้นหรือเหมาะสมกว่าสภาพที่เป็นอยู่เดิม</a:t>
            </a:r>
            <a:b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มี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ลักษณะเป็นกระบวนการที่เกิดขึ้นอย่างมีลำดับขั้นตอนต่อเนื่องกัน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ไป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มี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ลักษณะเป็นพลวัตร ซึ่งหมายความว่าเกิดขึ้นอย่างต่อเนื่องไม่หยุดยั้ง</a:t>
            </a:r>
            <a:b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96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49400" y="506323"/>
            <a:ext cx="9017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องค์ประกอบที่เกี่ยวข้องกับการ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มี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ลักษณะเป็นแผนและโครงการ คือ เกิดขึ้นจากการเตรียมการไว้ล่วงหน้าว่าจะเปลี่ยนแปลงใคร ด้านใด ด้วยวิธีการใด เมื่อใด ใช้งบประมาณและสิ่งสนับสนุนเท่าใด ใคร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รับผิดชอบ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มี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ลักษณะเป็นวิชาการ ซึ่งหมายถึง การกำหนดขอบเขตและกลวิธีที่นำมาใช้ให้เกิดการเปลี่ยนแปลงตามเป้าหมายที่กำหนด เช่น การพัฒนาเศรษฐกิจ การพัฒนาชนบท การพัฒนาอุตสาหกรรม การพัฒนาชุมชน การพัฒนา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การศึกษา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มี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ลักษณะที่ให้น้ำหนักต่อการปฏิบัติการจริงที่ทำให้เกิดผล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จริง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เปลี่ยนแปลงนี้เป็นสิ่งที่เกิดขึ้นจากมนุษย์ โดยมนุษย์ และเพื่อมนุษย์ หรืออาจจะเกิดขึ้นเอง</a:t>
            </a:r>
          </a:p>
        </p:txBody>
      </p:sp>
    </p:spTree>
    <p:extLst>
      <p:ext uri="{BB962C8B-B14F-4D97-AF65-F5344CB8AC3E}">
        <p14:creationId xmlns:p14="http://schemas.microsoft.com/office/powerpoint/2010/main" val="1648422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03400" y="1557685"/>
            <a:ext cx="8712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องค์ประกอบที่เกี่ยวข้องกับการพัฒนา</a:t>
            </a:r>
          </a:p>
          <a:p>
            <a:pPr>
              <a:buFont typeface="Arial" panose="020B0604020202020204" pitchFamily="34" charset="0"/>
              <a:buChar char="•"/>
            </a:pP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มี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ลักษณะที่ให้น้ำหนักต่อการปฏิบัติการจริงที่ทำให้เกิดผลจริง</a:t>
            </a:r>
            <a:b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เปลี่ยนแปลงนี้เป็นสิ่งที่เกิดขึ้นจากมนุษย์ โดยมนุษย์ และเพื่อมนุษย์ หรืออาจจะเกิดขึ้นเอง</a:t>
            </a:r>
            <a:b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มี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เกณฑ์หรือเครื่องชี้วัด ซึ่งสามารถจะบอกได้ว่าการเปลี่ยนแปลงไม่ว่าจะเป็นด้านคุณภาพ ปริมาณ และสิ่งแวดล้อมดีขึ้นมากหรือน้อยเดียงใด ในระดับใด</a:t>
            </a:r>
          </a:p>
        </p:txBody>
      </p:sp>
    </p:spTree>
    <p:extLst>
      <p:ext uri="{BB962C8B-B14F-4D97-AF65-F5344CB8AC3E}">
        <p14:creationId xmlns:p14="http://schemas.microsoft.com/office/powerpoint/2010/main" val="275143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55800" y="692259"/>
            <a:ext cx="85344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sz="40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ความหมายของการพัฒนา</a:t>
            </a:r>
          </a:p>
          <a:p>
            <a:endParaRPr lang="th-TH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สัญญา 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สัญญาวิวัฒน์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(2526) ได้ให้ความหมายของการพัฒนา ว่าหมายถึง การเปลี่ยนแปลงที่การกำหนดทิศทาง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Directed Change)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หรือ การเปลี่ยนแปลงที่ได้วางแผนไว้ล่วงหน้า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Planned Change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b="1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วัฒน์</a:t>
            </a:r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วุฒิเมธี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(2526) ให้ความหมายว่า การพัฒนา หมายถึง การกระทำให้เกิดการเปลี่ยนแปลงจากสภาพหนึ่งไปสู่อีกสภาพหนึ่งที่ดีกว่า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1217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62100" y="1368098"/>
            <a:ext cx="89535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ความหมายของการพัฒนา</a:t>
            </a:r>
          </a:p>
          <a:p>
            <a:endParaRPr lang="th-TH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วิทยากร เชียงกุล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(2527) เขียนไว้ว่า การพัฒนาที่แท้จริงนั้น หมายถึง การทำให้ชีวิตความเป็นอยู่ของประชาชนมีความสุข ความสะดวกสบาย ความกินดีอยู่ดี ความเจริญทางด้านศิลปวัฒนธรรมและจิตใจอย่างสงบสันติ ซึ่งขึ้นอยู่กับการได้รับปัจจัยทางวัตถุเพื่อสนองความต้องการของร่างกาย ทั้งยังรวมความไปถึงการเปลี่ยนแปลงไปในทางที่ดีขึ้นของคุณภาพชีวิต อันได้แก่ การศึกษา สิ่งแวดล้อม การพักผ่อนหย่อนใจ</a:t>
            </a:r>
          </a:p>
        </p:txBody>
      </p:sp>
    </p:spTree>
    <p:extLst>
      <p:ext uri="{BB962C8B-B14F-4D97-AF65-F5344CB8AC3E}">
        <p14:creationId xmlns:p14="http://schemas.microsoft.com/office/powerpoint/2010/main" val="2052360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95500" y="1226116"/>
            <a:ext cx="8483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ความหมายของการพัฒนา</a:t>
            </a:r>
          </a:p>
          <a:p>
            <a:endParaRPr lang="th-TH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วิรัช 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วิรัชนิภา</a:t>
            </a:r>
            <a:r>
              <a:rPr lang="th-TH" b="1" dirty="0" err="1">
                <a:solidFill>
                  <a:srgbClr val="000000"/>
                </a:solidFill>
                <a:latin typeface="Tahoma" panose="020B0604030504040204" pitchFamily="34" charset="0"/>
              </a:rPr>
              <a:t>วรรณ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(2532) สรุปว่า การพัฒนา หมายถึง การเปลี่ยนแปลงที่มีการกระทำให้เกิดขึ้นหรือมีการวางแผนกำหนดทิศทางไว้ล่วงหน้าและการเปลี่ยนแปลงนี้จะมีสองส่วนที่เกี่ยวข้อง คือ การเปลี่ยนแปลงทั้งในด้านปริมาณและคุณภาพ รวมทั้งจะต้องมีทิศทางที่ดีขึ้นเท่านั้น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8526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85900" y="1031131"/>
            <a:ext cx="91821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แนวคิดของการพัฒนา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ได้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มีการศึกษาเชิงประเมินผลการพัฒนา พบว่า การเปลี่ยนแปลงที่ไม่พึงปรารถนาหลายประการ นับตั้งแต่เริ่มมีการดำเนินงานตามแผนพัฒนาเศรษฐกิจแห่งชาติฉบับที่ 1 ในปีพุทธศักราช 2504 เป็นต้นมา ได้ส่งผลกระทบอย่างรุนแรงต่อระบบนิเวศวิทยา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Social Ecology)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ของสังคมไทย ผลที่คาดหวังสำคัญหลายประการไม่เป็นไปตามเจตนารมณ์ที่ตั้งไว้ เหตุการณ์เหล่านี้ทำให้นักคิดจากหลายสำนัก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ความคิด พา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กันหยิบยกประเด็นปัญหาต่าง ๆ ขึ้นมาถกเถียงวิพากษ์วิจารณ์กันอย่างกว้างขวางถึงความล้มเหลวเหล่านั้น พร้อมทั้งมีการเสนอแนวทางใหม่ในการพัฒนาประเทศ บางแนวคิดได้รับการยอมรับจากสาธารณชนและกลุ่มผู้บริหารจนนำไปสู่การกำหนดเป็นนโยบายในการพัฒนาประเทศบนพื้นฐานความเชื่อในเอกลักษณ์ รวมทั้งความเข้มแข็งของ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วัฒนธรรม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29595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74800" y="1228398"/>
            <a:ext cx="88265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บาง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ชูประเด็นการเรียนรู้ตลอดจนการเสริมสร้างศักยภาพของคนพร้อมทั้งการให้เหตุผลอย่างเป็นระบบน่าเชื่อถือและปฏิบัติตาม ในขณะที่นักคิดบางสำนักความคิดพยายามใช้ยุทธศาสตร์ทางศาสนา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Religious Strategy)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มาชี้นำทางออกให้แก่สังคมไทยบนพื้นฐานแห่งนัยยะสำคัญตลอดจนความโดดเด่นทางวิชาการที่ว่า ความดีต้องอยู่เหนือความชั่วเสมอ โดยละทิ้งเงื่อนไขของการเปลี่ยนแปลงทางสังคมด้านมิติของเวลา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Time)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พลังทางลบ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Negative Social Force)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ที่ทำให้เกิดการต่อต้านเปลี่ยนแปลงอันไม่พึงปรารถนาในสังคม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5788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47800" y="1228398"/>
            <a:ext cx="8915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ผู้ที่ศึกษาวิชาการทางด้านการพัฒนาจึงมีความจำเป็นที่จะต้องมีพื้นฐานทางด้านวิชาการรอบด้านโดยเฉพาะอย่างยิ่ง วิชาการทางด้านสังคมศาสตร์และมนุษยศาสตร์ซึ่งประกอบไปด้วยองค์ความรู้ทางด้านสังคมวิทยา มานุษยวิทยา รัฐศาสตร์ เศรษฐศาสตร์ จิตวิทยา ภาษาศาสตร์ ประวัติศาสตร์ รวมทั้งสถานะของการดำรงอยู่ ความเป็นมาและการเปลี่ยนแปลงขององค์ความรู้เหล่านี้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พัฒนาชุมชนเป็นอีกแนวคิดหนึ่งที่พยายามใช้หลัก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บูรณา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การบนพื้นฐานความเชื่อและความเข้าใจเบื้องต้นหลายประการร่วมกันดังต่อไปนี้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48806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0700" y="811580"/>
            <a:ext cx="858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พัฒนา</a:t>
            </a:r>
            <a:endParaRPr lang="th-TH" b="1" dirty="0" smtClean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ประการ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แรก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การพัฒนามี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ความแตกต่างกันหลายประการ ทั้งในด้านแนวความคิดที่อยู่บนพื้นฐานความเชื่อ หลักการ รวมทั้งวิธีการต่าง ๆ การพัฒนาชุมชนอย่างเป็นทางการนั้นเป็นทั้งศาสตร์และศิลป์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เชิงสห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วิทยาการ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Interdisciplinary)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ซึ่งมีพัฒนาการทางวิชาการอย่างเป็น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ระบบ 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ขาดทฤษฎีตลอดจนองค์ความรู้เชิงลึกที่มีลักษณะเฉพาะด้าน ทำให้การพัฒนาชุมชนมีลักษณะทางวิชาการที่เรียกว่า การพึ่งพาทางทฤษฎี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Theoretical Dependency)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ซึ่ง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หมายถึง การเอาแนวคิด ทฤษฎี กระบวนการ วิธีการจากศาสตร์สาขาอื่น ๆ เช่น สังคมวิทยา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Sociology)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มานุษยวิทยา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Anthropology)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การศึกษา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Education)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รัฐศาสตร์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Political Science)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เศรษฐศาสตร์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Economics)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จิตวิทยา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Psychology)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และอื่น ๆ มา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บูรณา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การแนวคิดขึ้นมาใหม่ 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396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95400" y="1228398"/>
            <a:ext cx="9220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ด้วยเหตุดังกล่าว คำว่า การพัฒนาจึงได้กลายเป็นคำที่นิยมใช้กันอย่างแพร่หลายทั่วโลก เพราะจากการที่ประเทศต่าง ๆ ต้องประสบกับปัญหาจากสงครามจึงจ</a:t>
            </a:r>
            <a:r>
              <a:rPr lang="th-TH" dirty="0"/>
              <a:t>ำ</a:t>
            </a:r>
            <a:r>
              <a:rPr lang="th-TH" dirty="0" smtClean="0"/>
              <a:t>เป็นที่จะต้องแสวงหาแนวทางและวิธีการเพื่อด</a:t>
            </a:r>
            <a:r>
              <a:rPr lang="th-TH" dirty="0"/>
              <a:t>ำ</a:t>
            </a:r>
            <a:r>
              <a:rPr lang="th-TH" dirty="0" smtClean="0"/>
              <a:t>เนินการ ปรับปรุง ฟื้นฟู แก้ไขสภาพทางเศรษฐกิจ สังคมและการเมืองในประเทศของตนเอง จึงท</a:t>
            </a:r>
            <a:r>
              <a:rPr lang="th-TH" dirty="0"/>
              <a:t>ำ</a:t>
            </a:r>
            <a:r>
              <a:rPr lang="th-TH" dirty="0" smtClean="0"/>
              <a:t>ให้มีการน</a:t>
            </a:r>
            <a:r>
              <a:rPr lang="th-TH" dirty="0"/>
              <a:t>ำ</a:t>
            </a:r>
            <a:r>
              <a:rPr lang="th-TH" dirty="0" smtClean="0"/>
              <a:t> คำว่าการพัฒนาไปใช้ในหลายรูปแบบ กว้างขวางและแพร่หลาย เช่น การพัฒนาเศรษฐกิจ การพัฒนา สังคม การพัฒนาการเมืองและการพัฒนาด้านอื่น ๆ เป็นต้น ดังนั้นการนำคำว่าการพัฒนาไปใช้ ก็จะมี ความหมายแตกต่างกันออกไปตามวัตถุประสงค์ที่นำไปใช้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2532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30400" y="1001167"/>
            <a:ext cx="87249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เงื่อนไข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ดังกล่าวทำให้ผู้ที่สนใจทางด้านการพัฒนาชุมชนจำเป็นที่จะต้องมีฐานความรู้ในศาสตร์สาขาต่าง ๆ รอบด้าน หรือกล่าวอีกนัยหนึ่ง ก็คือ ศาสตร์แห่งการพัฒนา ก็คือ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บูรณการ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หรือนวัตกรรมทางการศึกษาซึ่งมุ่งหวังจะสร้างองค์รวมแห่งความรู้ให้แก่ผู้ที่มุ่งมั่นที่จะศึกษา อย่างไรก็ตาม ลักษณะการพึ่งพา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ทางทฤษฎี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ของวิชาการทางด้านการพัฒนานี่เองที่ทำให้การกำหนดแนวทางในการปฏิบัติมีจุดเน้นหนักแตกต่างกันออกไปตามพื้นฐานความรู้ ความเชื่อ แนวคิด ของผู้มีหน้าที่เกี่ยวข้อง โดยเฉพาะอย่างยิ่ง ผู้บริหารงานและผู้ที่มีหน้าที่เกี่ยวข้องกับการศึกษาด้านการพัฒนา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ใน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ปัจจุบันนี้ ทุกฝ่ายต่างเห็นพ้องต้องกันว่า รากฐานของการพัฒนาประเทศที่แท้จริงนั้น ควรจะยึดคนรวมทั้งสิ่งแวดล้อมเป็นศูนย์กลางแห่งการ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240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01800" y="1443841"/>
            <a:ext cx="8763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พัฒนา</a:t>
            </a:r>
            <a:endParaRPr lang="th-TH" b="1" dirty="0" smtClean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ประการ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ที่สอง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 สังคมไทยนั้นมีประวัติศาสตร์ตลอดจนความเป็นมาอันยาวนาน ความเชื่อ บรรทัดฐาน วัฒนธรรม รูปแบบการดำเนินชีวิตตลอดจนรูปแบบของพฤติกรรมทางสังคมถูกถ่ายทอดโดยขบวนการเรียนรู้ทาง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สังคม  (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Socialization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จาก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บรรพบุรุษ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สู่คนรุ่นหลัง และยังปรากฏร่องรอยให้เห็นได้อย่างชัดเจนไม่ว่าจะเป็นวัฒนธรรมแห่งการยอมตาม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(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Passive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Culture)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ความสัมพันธ์แบบข้า-บ่าว ผู้อุปถัมภ์-ผู้รับอุปถัมภ์ ความเชื่อในสิ่งศักดิ์สิทธิ์ ฤกษ์ยาม ผีสาง เทวดา ซึ่งเห็นได้อย่างดาษดื่น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4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73200" y="954377"/>
            <a:ext cx="89408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en-US" dirty="0" smtClean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1.</a:t>
            </a:r>
            <a:r>
              <a:rPr kumimoji="0" lang="th-TH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 </a:t>
            </a:r>
            <a:r>
              <a:rPr kumimoji="0" lang="th-TH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แนวความคิดแบบวิวัฒนาการ (</a:t>
            </a:r>
            <a:r>
              <a:rPr kumimoji="0" lang="th-TH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Evolutionary</a:t>
            </a:r>
            <a:r>
              <a:rPr kumimoji="0" lang="th-TH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 </a:t>
            </a:r>
            <a:r>
              <a:rPr kumimoji="0" lang="th-TH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Perspective</a:t>
            </a:r>
            <a:r>
              <a:rPr kumimoji="0" lang="th-TH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) เป็นการนำเอาคำว่าการพัฒนามาใช้เพื่ออธิบายประวัติศาสตร์ของมนุษย์ที่เคลื่อนย้ายจากภาวะหนึ่งไปสู่อีกภาวะหนึ่งที่ดีกว่าหรือสูงกว่าเดิม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	2. แนวความคิดแบบการเปลี่ยนแปลงทางสังคม (</a:t>
            </a:r>
            <a:r>
              <a:rPr kumimoji="0" lang="th-TH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Social</a:t>
            </a:r>
            <a:r>
              <a:rPr kumimoji="0" lang="th-TH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 </a:t>
            </a:r>
            <a:r>
              <a:rPr kumimoji="0" lang="th-TH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Change</a:t>
            </a:r>
            <a:r>
              <a:rPr kumimoji="0" lang="th-TH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 </a:t>
            </a:r>
            <a:r>
              <a:rPr kumimoji="0" lang="th-TH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Perspective</a:t>
            </a:r>
            <a:r>
              <a:rPr kumimoji="0" lang="th-TH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+mj-cs"/>
              </a:rPr>
              <a:t>) แนวคิดนี้จะสนใจเกี่ยวกับการเปลี่ยนแปลงของปรากฏการณ์ทางสังคม เช่น การแบ่งชนชั้นทางสังคม การปฏิรูป หรือการปฏิวัติ</a:t>
            </a:r>
            <a:endParaRPr kumimoji="0" lang="th-TH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th-TH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24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62100" y="797511"/>
            <a:ext cx="88011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3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. แนวคิดแบบเศรษฐศาสตร์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Economic &amp; Political Economy Perspective) 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แนวคิดนี้จะมุ่งไปสู่การอธิบายโดยพิจารณาที่วิถีการผลิต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Mode of Production)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วิถีการบริโภค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Mode of Consumption)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หรือวิถีการแจกจ่าย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Mode of Distribution)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ของ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มนุษย์</a:t>
            </a: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4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. แนวคิดแบบการปฏิบัติการและการเคลื่อนไหวทางสังคม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Social Movement &amp; Social Action Perspective) 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ป็นแนวคิดที่รัฐพยายามที่จะปรับปรุงสภาพเศรษฐกิจและสังคมในรูปของการจัดทำแผนโครงการหรือการกำหนดอำนาจหน้าที่หรือการเคลื่อนไหวของมวลชนเพื่อต่อสู้เรียกร้อง ต่อรอง</a:t>
            </a:r>
          </a:p>
        </p:txBody>
      </p:sp>
    </p:spTree>
    <p:extLst>
      <p:ext uri="{BB962C8B-B14F-4D97-AF65-F5344CB8AC3E}">
        <p14:creationId xmlns:p14="http://schemas.microsoft.com/office/powerpoint/2010/main" val="2618562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28800" y="871885"/>
            <a:ext cx="8636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5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. 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แนวคิดแบบความขัดแย้งทางสังคม (</a:t>
            </a:r>
            <a:r>
              <a:rPr lang="en-US" b="1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Social Conflict Perspective) 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เป็นแนวคิดที่มีรากฐานมาจากความเชื่อในหลักการของวัตถุนิยมวิภาษวิธี และมองว่าความขัดแย้งอันเกิดจากการควบคุมวิถีการผลิตจะนำไปสู่การเปลี่ยนแปลงของ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สังคม</a:t>
            </a: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6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. 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แนวคิดแบบการพัฒนาชุมชน (</a:t>
            </a:r>
            <a:r>
              <a:rPr lang="en-US" b="1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Community Perspective)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 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เป็นแนวคิดที่องค์การสหประชาชาตินำมาใช้โดยยึดคนเป็นศูนย์กลางและเป้าหมายของการพัฒนา</a:t>
            </a:r>
          </a:p>
        </p:txBody>
      </p:sp>
    </p:spTree>
    <p:extLst>
      <p:ext uri="{BB962C8B-B14F-4D97-AF65-F5344CB8AC3E}">
        <p14:creationId xmlns:p14="http://schemas.microsoft.com/office/powerpoint/2010/main" val="339756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78000" y="1456998"/>
            <a:ext cx="88011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ทั้ง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6 แนวคิดหลักในการพัฒนา จะเห็นได้ว่า การพัฒนาชุมชนเป็นแนวคิดหนึ่งที่มีลักษณะเฉพาะ คือ มุ่งเน้นไปที่การเปลี่ยนแปลงในตัวมนุษย์ รวมทั้งศักยภาพของมนุษย์เป็นหลัก และการพัฒนาที่จะสื่อความหมายให้แก่ความเข้าใจที่ถูกต้องชัดเจนนั้นจะต้องมีคำนามที่มีขอบเขตของคำนิยามที่ชัดเจนต่อท้ายคำว่า การพัฒนา เสมอ เช่น การพัฒนาเศรษฐกิจ การพัฒนาชุมชน การพัฒนาองค์กร การพัฒนาธุรกิจ การพัฒนาการศึกษา หรืออื่น ๆ</a:t>
            </a: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1498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51000" y="685949"/>
            <a:ext cx="90297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ประการ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ที่สาม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ความเชื่อพื้นฐานของการพัฒนาชุมชนที่สำคัญและแตกต่างจากแนวคิดที่ยึดถือปฏิบัติกันในการพัฒนาทั่วไปอย่างน้อยที่สุดตามประเด็นดังต่อไปนี้</a:t>
            </a: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ประเด็น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แรก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การ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พัฒนานั้น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ถึงแม้ว่าจะไม่ปฏิเสธความเชื่อมั่นอย่างแน่น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แฟ้น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เกี่ยวกับศักยภาพตลอดจนศักดิ์ศรีของความเป็นมนุษย์ แต่ปฏิเสธไม่ยอมรับสิ่งที่ค้านกับตรรกศาสตร์เกี่ยวกับความเป็นจริงสากลของสังคม โดยเฉพาะอย่างยิ่ง การยอมรับในความไม่เท่าเทียมกันด้านศักยภาพของมนุษย์ ทั้งทางด้านกายภาพ สติปัญญา ความเฉลียวฉลาด การเรียนรู้ การปรับตัว วิสัยทัศน์ การแก้ปัญหา วุฒิภาวะทางปัญญาและอารมณ์ และอื่น ๆ ความไม่เท่าเทียมกันในด้านต่าง ๆ ของมนุษย์นี่เองที่น่าจะเป็นเหตุผลประการหนึ่ง ซึ่งอธิบายได้ถึงการประจักษ์ต่อความผิดพลาดและล้มเหลวในภายหลังของการพัฒนา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ประเทศ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91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87500" y="1443841"/>
            <a:ext cx="87122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ประเด็น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ที่สอง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ด้วยเหตุผลรวมทั้งความเชื่อในความไม่เท่าเทียมกันของมนุษย์นี่เองที่ทำให้มนุษย์มีความแตกต่างทางด้านสติปัญญา รวมทั้งศักยภาพด้านต่าง ๆ ในการดำรงชีวิตอยู่ในสังคม จึงทำให้ไม่สามารถปฏิเสธความจริงของพื้นฐานของมนุษย์ซึ่งเคยเป็นมานับตั้งแต่ยุคเริ่มต้นเผ่าพันธุ์มนุษย์จนกระทั่งปัจจุบัน คือ ทุกองค์ประกอบของสังคมมนุษย์จะต้องมีผู้นำ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Leader)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และผู้ตาม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Follower)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เสมอ ไม่ว่าจะเป็นผู้นำทางความคิด ผู้นำทางการบริหารประเทศ ศาสนา ความเชื่อ วัฒนธรรม การศึกษา และอื่น ๆ ก็ตาม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1526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44700" y="823367"/>
            <a:ext cx="88011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แนวคิดของการ</a:t>
            </a:r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ประเด็น</a:t>
            </a:r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ที่สาม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การยอมรับความคิดตามประเด็นทั้งสองข้างต้น ทำให้การพัฒนาชุมชนมีลักษณะที่ให้น้ำหนักต่อการทำความเข้าใจใน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ภาวะการ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ก่อกำเนิด การคงอยู่ พลวัต การเปลี่ยนแปลงของสังคม รวมทั้งการศึกษาใน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เชิง</a:t>
            </a: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ประวัติศาสตร์ </a:t>
            </a:r>
            <a:r>
              <a:rPr lang="th-TH" dirty="0" err="1">
                <a:solidFill>
                  <a:srgbClr val="000000"/>
                </a:solidFill>
                <a:latin typeface="Tahoma" panose="020B0604030504040204" pitchFamily="34" charset="0"/>
              </a:rPr>
              <a:t>อารย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ธรรม ความเป็นผู้นำ 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กระบวนการตัดสินใจ</a:t>
            </a: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บริหารการจัดการ 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วิเคราะห์ตลอดจนการปรับตัวให้เข้ากับสถานการณ์ 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ความ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ไวต่อการ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เปลี่ยนแปลง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3630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44700" y="1661111"/>
            <a:ext cx="8547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กล่าว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โดยสรุป ก็คือ การพัฒนาชุมชนและการพัฒนาประเทศรวมทั้งสันติสุขอันยั่งยืนอย่างแท้จริงของสังคมนั้น นอกเหนือไปจากการขึ้นอยู่กับทุกบริบทที่ประกอบขึ้นมาเป็นระบบสังคมแล้วยังควรต้องเน้นการขึ้นอยู่กับความเข้าใจอย่างลึกซึ้งรอบด้านในองค์ความรู้ที่มีต่อทุกระบบของสังคม รวมทั้งระบบปฏิบัติการ ผู้นำ และศักยภาพของผู้นำ ตลอดจนภาวะความเป็นผู้นำของผู้นำทุกด้านของสังคมนั้นอีก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ด้วย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557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60500" y="750362"/>
            <a:ext cx="90297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วิวั</a:t>
            </a:r>
            <a:r>
              <a:rPr lang="th-TH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ฒ</a:t>
            </a:r>
            <a:r>
              <a:rPr lang="th-TH" sz="40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นาการของ</a:t>
            </a:r>
            <a:r>
              <a:rPr lang="th-TH" sz="4000" b="1" dirty="0">
                <a:solidFill>
                  <a:srgbClr val="000000"/>
                </a:solidFill>
                <a:latin typeface="Tahoma" panose="020B0604030504040204" pitchFamily="34" charset="0"/>
              </a:rPr>
              <a:t>การพัฒนา 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พัฒนา เป็นแนวคิดที่มีรากฐานมาจากความสนใจ ซึ่งเกิดขึ้นจากการสังเกตปรากฏการณ์การเปลี่ยนแปลงทางด้านสังคมและวัฒนธรรม ซึ่งอธิบายไว้อย่างชัดเจนว่าสังคมและวัฒนธรรมของมนุษยชาติมีการเปลี่ยนแปลงอยู่ตลอดเวลาด้วยสาเหตุต่าง ๆ หลายประการดังต่อไปนี้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คือ</a:t>
            </a: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1.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เปลี่ยนแปลงสภาพแวดล้อมทางกายภาพ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(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Physical Environment )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2.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เปลี่ยนแปลงทางด้านประชากร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Population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Change)</a:t>
            </a: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3.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อยู่โดดเดี่ยวและการติดต่อกัน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 Isolation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and Contact)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  <a:cs typeface="+mj-cs"/>
              </a:rPr>
              <a:t>	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3115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0700" y="1478747"/>
            <a:ext cx="8813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ทฤษฎีทางการ</a:t>
            </a:r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พัฒนา</a:t>
            </a:r>
            <a:endParaRPr lang="th-TH" sz="4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sz="32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ความหมาย</a:t>
            </a:r>
            <a:r>
              <a:rPr lang="th-TH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ของทฤษฎีและทฤษฎีการพัฒนา</a:t>
            </a: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คำ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ว่า ทฤษฎี สามารถแยกออกได้เป็นสองประเภท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คือ</a:t>
            </a:r>
          </a:p>
          <a:p>
            <a:r>
              <a:rPr lang="th-TH" dirty="0" smtClean="0"/>
              <a:t>	</a:t>
            </a:r>
            <a:r>
              <a:rPr lang="en-US" dirty="0" smtClean="0"/>
              <a:t>1.</a:t>
            </a:r>
            <a:r>
              <a:rPr lang="th-TH" dirty="0" smtClean="0"/>
              <a:t> ทฤษฎี </a:t>
            </a:r>
            <a:r>
              <a:rPr lang="th-TH" dirty="0"/>
              <a:t>ในความเข้าใจของคนทั่วไป หมายถึง คำอธิบายสิ่งหนึ่งสิ่งใดหรือเรื่องหนึ่งเรื่องใด</a:t>
            </a:r>
          </a:p>
          <a:p>
            <a:r>
              <a:rPr lang="th-TH" dirty="0" smtClean="0"/>
              <a:t>	</a:t>
            </a:r>
            <a:r>
              <a:rPr lang="en-US" dirty="0" smtClean="0"/>
              <a:t>2. </a:t>
            </a:r>
            <a:r>
              <a:rPr lang="th-TH" dirty="0" smtClean="0"/>
              <a:t>ทฤษฎี </a:t>
            </a:r>
            <a:r>
              <a:rPr lang="th-TH" dirty="0"/>
              <a:t>ในความเข้าใจของนักวิทยาศาสตร์ หมายถึง คำอธิบายตามหลักเหตุผลและแสดงความสัมพันธ์ระหว่างส่วนต่าง ๆ ของเรื่องนั้นอย่างมีระบบจนสามารถพยากรณ์เรื่องนั้นหรือสิ่งนั้นในอนาคตได้</a:t>
            </a: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16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74800" y="546249"/>
            <a:ext cx="896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ทฤษฎีสังคม (</a:t>
            </a:r>
            <a:r>
              <a:rPr lang="en-US" sz="4000" dirty="0">
                <a:solidFill>
                  <a:srgbClr val="000000"/>
                </a:solidFill>
                <a:latin typeface="Tahoma" panose="020B0604030504040204" pitchFamily="34" charset="0"/>
              </a:rPr>
              <a:t>Social Theory)</a:t>
            </a:r>
            <a:endParaRPr lang="th-TH" sz="4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ทฤษฎี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สังคม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Social Theory)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คือ คำอธิบายปรากฏการณ์สังคมอย่างใดอย่างหนึ่งตามหลักเหตุผล โดยแสดงความสัมพันธ์ระหว่างองค์ประกอบของปรากฏการณ์สังคมนั้น จนสามารถที่จะพยากรณ์ปรากฏการณ์สังคมในอนาคตได้ ทฤษฎีสังคมศาสตร์มีความหมายกว้างและสามารถแยกออกตามลักษณะสาขาวิชา ได้ดังนี้</a:t>
            </a:r>
          </a:p>
          <a:p>
            <a:pPr>
              <a:buFont typeface="+mj-lt"/>
              <a:buAutoNum type="arabicPeriod"/>
            </a:pP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ทฤษฎีทางจิตวิทยา ซึ่งมุ่งเน้นไปที่การอธิบายหรือทำความเข้าใจเกี่ยวกับแต่ละบุคคล</a:t>
            </a:r>
          </a:p>
          <a:p>
            <a:pPr>
              <a:buFont typeface="+mj-lt"/>
              <a:buAutoNum type="arabicPeriod"/>
            </a:pP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ทฤษฎีรัฐศาสตร์ ซึ่งมุ่งเน้นไปที่การอธิบายหรือทำความเข้าใจเกี่ยวกับอำนาจและความสัมพันธ์เชิงอำนาจระหว่างรัฐและประชาชน ประชาชนและ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ประชาชน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27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85900" y="1659285"/>
            <a:ext cx="8813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ทฤษฎีสังคม (</a:t>
            </a:r>
            <a:r>
              <a:rPr lang="en-US" sz="4000" dirty="0">
                <a:solidFill>
                  <a:srgbClr val="000000"/>
                </a:solidFill>
                <a:latin typeface="Tahoma" panose="020B0604030504040204" pitchFamily="34" charset="0"/>
              </a:rPr>
              <a:t>Social Theory)</a:t>
            </a:r>
            <a:endParaRPr lang="th-TH" sz="4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ทฤษฎี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เศรษฐศาสตร์ ซึ่งมุ่งเน้นไปที่การอธิบายหรือทำความเข้าใจเกี่ยวกับระบบการผลิตและการจำหน่ายจ่ายแจกผลผลิตรวมทั้งการให้การบริการในการบริโภค</a:t>
            </a:r>
          </a:p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4.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ทฤษฎี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สังคมวิทยา ซึ่งมุ่งเน้นไปที่การอธิบายหรือทำความเข้าใจเกี่ยวกับรูปแบบความสัมพันธ์ระหว่างคนในสังคม</a:t>
            </a:r>
          </a:p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5.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ทฤษฎี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มานุษยวิทยา ซึ่งมุ่งเน้นไปที่การอธิบายหรือทำความเข้าใจเกี่ยวกับแบบแผน</a:t>
            </a:r>
          </a:p>
        </p:txBody>
      </p:sp>
    </p:spTree>
    <p:extLst>
      <p:ext uri="{BB962C8B-B14F-4D97-AF65-F5344CB8AC3E}">
        <p14:creationId xmlns:p14="http://schemas.microsoft.com/office/powerpoint/2010/main" val="4079070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28800" y="831503"/>
            <a:ext cx="8636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ทางความคิด การกระทำ หรือวัฒนธรรม</a:t>
            </a:r>
          </a:p>
          <a:p>
            <a:pPr>
              <a:buFont typeface="+mj-lt"/>
              <a:buAutoNum type="arabicPeriod"/>
            </a:pP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ทฤษฎีทางประวัติศาสตร์ ซึ่งมุ่งเน้นไปที่จุดก่อกำเนิดและการเปลี่ยนแปลงวิวัฒนาการตามลำดับขั้นของ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สังคม</a:t>
            </a: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/>
              <a:t>ในแต่ละสาขาวิชาจะประกอบด้วยทฤษฎีย่อยอีกนับจำนวนไม่ถ้วน ความรู้ในเชิงกว้างและลึกในสาระสำคัญของทฤษฎีเหล่านี้ จะสามารถช่วยให้ผู้ที่ทำการศึกษาศาสตร์ทางการพัฒนามีความลุ่มลึกทางภูมิปัญญามากขึ้นในการทำความเข้าใจเกี่ยวกับสังคมมนุษย์ โดยเฉพาะอย่างยิ่งในบริบทของการเปลี่ยนแปลง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9563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24000" y="1443841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สรุป</a:t>
            </a: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พัฒนา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ชุมชนเป็น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กระทำร่วมกันของสมาชิกในชุมชนให้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เกิดการเปลี่ยนแปลงในทางที่ดี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ขึ้น ซึ่งการพัฒนานั้นมี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องค์ประกอบที่เกี่ยวข้องกับ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พัฒนา มี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ลักษณะเป็น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แผน และ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โครงการมีลักษณะ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วิชาการ มี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การปฏิบัติจริงที่ทำให้เกิดผล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จริง ที่ผ่านมานั้นชุมชนมีการพัฒนา 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ต้องมีแนวคิดการพัฒนาด้วยที่ว่าการพัฒนาชุมชนนั้นเป็นทั้งศาสตร์และศิลป์ซึ่งมีนักพัฒนาวิชาการเป็นระบบซึ่งชุมชนจะต้องมีความสนใจด้านการพัฒนาอย่างรอบด้าน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72779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425700" y="809298"/>
            <a:ext cx="81153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แบบฝึกหัด</a:t>
            </a:r>
          </a:p>
          <a:p>
            <a:r>
              <a:rPr lang="th-TH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ให้นักศึกษาอธิบายวิวัฒนาการของการพัฒนามีอะไรบ้าง </a:t>
            </a:r>
            <a:endParaRPr lang="th-TH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2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องค์ประกอบที่เกี่ยวข้องกับการพัฒนาที่ผู้นำต้อง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เรียนรู้ เพื่อ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นำไปใช้ในการปฏิบัติจริงมี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อะไรบ้าง จง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อธิบาย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ตาม</a:t>
            </a: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3.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ให้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นักศึกษาอธิบายความหมายของการพัฒนาคือ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อะไร มี</a:t>
            </a:r>
            <a:r>
              <a:rPr lang="th-TH" dirty="0" err="1">
                <a:solidFill>
                  <a:srgbClr val="000000"/>
                </a:solidFill>
                <a:latin typeface="Arial" panose="020B0604020202020204" pitchFamily="34" charset="0"/>
              </a:rPr>
              <a:t>ความสําคัญ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อย่างไร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4.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แนวคิด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ของการโฆษณามี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อะไรบ้าง จง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อธิบาย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5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จงอธิบายทฤษฎีการพัฒนาที่สำคัญสำคัญมีอะไรบ้างตามความเข้าใจของนักศึกษา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0335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93900" y="945347"/>
            <a:ext cx="87249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 smtClean="0"/>
              <a:t>เอกสารอ้างอิง</a:t>
            </a:r>
          </a:p>
          <a:p>
            <a:r>
              <a:rPr lang="th-TH" dirty="0" err="1" smtClean="0"/>
              <a:t>ยุวัฒน์</a:t>
            </a:r>
            <a:r>
              <a:rPr lang="th-TH" dirty="0" smtClean="0"/>
              <a:t> </a:t>
            </a:r>
            <a:r>
              <a:rPr lang="th-TH" dirty="0"/>
              <a:t>วุฒิเมธี. (2526). หลักการพัฒนาชุมชนและการพัฒนาชนบท. กรุงเทพฯ: </a:t>
            </a:r>
            <a:r>
              <a:rPr lang="th-TH" dirty="0" smtClean="0"/>
              <a:t>ไทย	อนุเคราะห์</a:t>
            </a:r>
            <a:r>
              <a:rPr lang="th-TH" dirty="0"/>
              <a:t>ไทย</a:t>
            </a:r>
          </a:p>
          <a:p>
            <a:r>
              <a:rPr lang="th-TH" dirty="0"/>
              <a:t>วิทยากร เชียง</a:t>
            </a:r>
            <a:r>
              <a:rPr lang="th-TH" dirty="0" err="1"/>
              <a:t>กูล</a:t>
            </a:r>
            <a:r>
              <a:rPr lang="th-TH" dirty="0"/>
              <a:t>. (2527). การพัฒนาเศรษฐกิจสังคมไทย. กรุงเทพฯ : ฉับแกระ</a:t>
            </a:r>
          </a:p>
          <a:p>
            <a:r>
              <a:rPr lang="th-TH" dirty="0" smtClean="0"/>
              <a:t>วิรัช </a:t>
            </a:r>
            <a:r>
              <a:rPr lang="th-TH" dirty="0"/>
              <a:t>วิรัชนิภา</a:t>
            </a:r>
            <a:r>
              <a:rPr lang="th-TH" dirty="0" err="1"/>
              <a:t>วรรณ</a:t>
            </a:r>
            <a:r>
              <a:rPr lang="th-TH" dirty="0"/>
              <a:t> (2551). การพัฒนาเมืองและชนบทประยุกต์. กรุงเทพฯ : </a:t>
            </a:r>
            <a:r>
              <a:rPr lang="th-TH" dirty="0" err="1"/>
              <a:t>โฟร์เพซ</a:t>
            </a:r>
            <a:r>
              <a:rPr lang="th-TH" dirty="0"/>
              <a:t>. </a:t>
            </a:r>
            <a:endParaRPr lang="th-TH" dirty="0" smtClean="0"/>
          </a:p>
          <a:p>
            <a:r>
              <a:rPr lang="th-TH" dirty="0"/>
              <a:t>สัญญา สัญญาวิวัฒน์. (2551). ทฤษฎีและกลยุทธ์การพัฒนาสังคม. กรุงเทพฯ : </a:t>
            </a:r>
            <a:r>
              <a:rPr lang="th-TH" dirty="0" smtClean="0"/>
              <a:t>	จุฬาลงกรณ์ </a:t>
            </a:r>
            <a:r>
              <a:rPr lang="th-TH" dirty="0"/>
              <a:t>มหาวิทยาลัย.</a:t>
            </a:r>
          </a:p>
        </p:txBody>
      </p:sp>
    </p:spTree>
    <p:extLst>
      <p:ext uri="{BB962C8B-B14F-4D97-AF65-F5344CB8AC3E}">
        <p14:creationId xmlns:p14="http://schemas.microsoft.com/office/powerpoint/2010/main" val="281028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24000" y="1443841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	4.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โครงสร้างทางสังคมและวัฒนธรรม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 Social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and Cultural Structure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	5.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ระดับ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ของความรู้และเทคโนโลยี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 Knowledge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and Technology)</a:t>
            </a:r>
          </a:p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	6.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ปัจจัย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ที่ก่อให้เกิดการเปลี่ยนแปลงอย่างอื่น เช่น การเล็งเห็นความจำเป็นในการเปลี่ยนแปลง หรือนโยบายของผู้นำประเทศ</a:t>
            </a:r>
          </a:p>
          <a:p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3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41500" y="1050141"/>
            <a:ext cx="8661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จาก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ปรากฏการณ์ทางสังคมที่ผ่านมา เราจะพบว่า การเปลี่ยนแปลงทางสังคมและวัฒนธรรมเป็นเรื่องตามธรรมชาติที่เกิดขึ้นโดยไม่อาจหลีกเลี่ยงได้ การพิจารณาเรื่องการเปลี่ยนแปลงจึงต้องทำความเข้าใจทั้ง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ใน</a:t>
            </a: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ด้าน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ทิศทางของการเปลี่ยนแปลง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Direction) 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ขนาด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ของการเปลี่ยนแปลง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Magnitude) 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ระยะเวลา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ที่เกิดการเปลี่ยนแปลง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Time) 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สาเหตุ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ที่ทำให้เกิดการเปลี่ยนแปลงหรือต่อต้านการเปลี่ยนแปลง (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Change &amp; Resistance to Change)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1631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52600" y="1505972"/>
            <a:ext cx="86995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สิ่ง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ที่จะต้องทำความเข้าใจในเบื้องต้น คือ ความหมายของการเปลี่ยนแปลงทางสังคมและวัฒนธรรมนั้น กินความครอบคลุมไปถึงการเปลี่ยนแปลงไปในทางที่ก้าวหน้าหรือถดถอยก็ได้ แต่ที่เป็นพื้นฐานแนวคิดที่สำคัญของการพัฒนา ก็คือ ทิศทางของการเปลี่ยนแปลง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 (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 Direction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for Change)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ในลักษณะที่ก้าวหน้าหรือการเปลี่ยนแปลงไปในทางที่ดีขึ้นเท่านั้น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2797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73200" y="975767"/>
            <a:ext cx="8991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คำ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ว่า “พัฒนา” เกิดขึ้นและนำมาใช้ครั้งแรกในคริสต์ศตวรรษที่ 19 โดยนักเศรษฐศาสตร์ได้นำมาใช้เรียกการแก้ปัญหาที่เกิดขึ้นจากการปฏิวัติอุตสาหกรรมในยุโรป ซึ่งเกิดการเปลี่ยนแปลงจากการใช้แรงงานคนและสัตว์มาเป็นพลังงานจากเทคโนโลยี เช่น เครื่องจักร เครื่องยนต์ต่าง ๆ อาชีพของคนในสังคมเปลี่ยนจากเกษตรกรรมเป็นการประกอบอาชีพทางด้านอุตสาหกรรม วิถีการผลิตเปลี่ยนจากเพื่อการยังชีพเป็นวิถีการผลิตเพื่อการค้า ที่อยู่อาศัยเปลี่ยนจากชนบทเป็นเมือง สิ่งแวดล้อมเปลี่ยนจากสิ่งแวดล้อมตามธรรมชาติเป็นสิ่งแวดล้อมที่มนุษย์สร้างขึ้น หลังจากนั้น คำว่า พัฒนา ก็ได้แพร่กระจายออกไปทั่วโลก โดยความหมายกว้าง ๆ ทั่วไปแล้ว หมายถึง การกระทำให้เกิดการเปลี่ยนแปลงจากสภาพหนึ่งไปสู่อีกสภาพหนึ่งที่ดีกว่าเดิมอย่างเป็นระบบ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789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03400" y="1150372"/>
            <a:ext cx="8813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องค์ประกอบที่เกี่ยวข้องกับการพัฒนา</a:t>
            </a:r>
            <a:endParaRPr lang="th-TH" sz="4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องค์ประกอบ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ที่เกี่ยวข้องกับการพัฒนามีอยู่สามส่วน คือ 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	1.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ผู้กระทำ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ให้เกิดการเปลี่ยนแปลง เจตนารมณ์ อุดมการณ์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วิธีการ</a:t>
            </a:r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2.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กระบวนการ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ต่าง ๆ ที่ทำให้เกิดการเปลี่ยนแปลง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และ</a:t>
            </a:r>
          </a:p>
          <a:p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3.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เป้าหมาย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ของกระทำที่ทำให้เกิดการเปลี่ยนแปลง </a:t>
            </a:r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th-TH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	ความ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เข้าใจชัดเจนในแต่ละองค์ประกอบเหล่านี้ จึงจำเป็นอย่างยิ่งสำหรับการศึกษาวิชาการที่ว่าด้วยการพัฒนา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8007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27200" y="1848872"/>
            <a:ext cx="8788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solidFill>
                  <a:srgbClr val="000000"/>
                </a:solidFill>
                <a:latin typeface="Tahoma" panose="020B0604030504040204" pitchFamily="34" charset="0"/>
              </a:rPr>
              <a:t>องค์ประกอบที่เกี่ยวข้องกับการพัฒนา</a:t>
            </a:r>
          </a:p>
          <a:p>
            <a:endParaRPr lang="th-TH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อย่างไร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ก็ตาม โดยแก่นแท้แห่งศาสตร์นั้น การพัฒนา </a:t>
            </a:r>
            <a:r>
              <a:rPr lang="th-TH" dirty="0" smtClean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 Development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) 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มีความหมายเป็นสองนัย ก็คือ</a:t>
            </a:r>
          </a:p>
          <a:p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</a:rPr>
              <a:t>1. ในความหมายอย่างแคบ</a:t>
            </a:r>
            <a:r>
              <a:rPr lang="th-TH" dirty="0">
                <a:solidFill>
                  <a:srgbClr val="000000"/>
                </a:solidFill>
                <a:latin typeface="Tahoma" panose="020B0604030504040204" pitchFamily="34" charset="0"/>
              </a:rPr>
              <a:t> การพัฒนา หมายถึง การประดิษฐ์คิดค้นหรือริเริ่มทำสิ่งใหม่ ๆ ขึ้นมาและนำมาใช้เป็นครั้งแรก เช่นการคิดค้นกระแสไฟฟ้า การกระดิษฐ์เครื่องคอมพิวเตอร์</a:t>
            </a:r>
          </a:p>
        </p:txBody>
      </p:sp>
    </p:spTree>
    <p:extLst>
      <p:ext uri="{BB962C8B-B14F-4D97-AF65-F5344CB8AC3E}">
        <p14:creationId xmlns:p14="http://schemas.microsoft.com/office/powerpoint/2010/main" val="3744858369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3897</TotalTime>
  <Words>320</Words>
  <Application>Microsoft Office PowerPoint</Application>
  <PresentationFormat>แบบจอกว้าง</PresentationFormat>
  <Paragraphs>132</Paragraphs>
  <Slides>36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36</vt:i4>
      </vt:variant>
    </vt:vector>
  </HeadingPairs>
  <TitlesOfParts>
    <vt:vector size="44" baseType="lpstr">
      <vt:lpstr>Angsana New</vt:lpstr>
      <vt:lpstr>Arial</vt:lpstr>
      <vt:lpstr>Calibri</vt:lpstr>
      <vt:lpstr>Calibri Light</vt:lpstr>
      <vt:lpstr>Cordia New</vt:lpstr>
      <vt:lpstr>Open Sans</vt:lpstr>
      <vt:lpstr>Tahoma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IKKLASCOM 64</dc:creator>
  <cp:lastModifiedBy>IKKLASCOM 64</cp:lastModifiedBy>
  <cp:revision>32</cp:revision>
  <cp:lastPrinted>2022-06-03T14:10:05Z</cp:lastPrinted>
  <dcterms:created xsi:type="dcterms:W3CDTF">2022-05-25T07:44:45Z</dcterms:created>
  <dcterms:modified xsi:type="dcterms:W3CDTF">2022-06-05T18:47:01Z</dcterms:modified>
</cp:coreProperties>
</file>