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791" r:id="rId1"/>
  </p:sldMasterIdLst>
  <p:sldIdLst>
    <p:sldId id="256" r:id="rId2"/>
    <p:sldId id="259" r:id="rId3"/>
    <p:sldId id="260" r:id="rId4"/>
    <p:sldId id="265" r:id="rId5"/>
    <p:sldId id="286" r:id="rId6"/>
    <p:sldId id="266" r:id="rId7"/>
    <p:sldId id="267" r:id="rId8"/>
    <p:sldId id="287" r:id="rId9"/>
    <p:sldId id="282" r:id="rId10"/>
    <p:sldId id="288" r:id="rId11"/>
    <p:sldId id="283" r:id="rId12"/>
    <p:sldId id="289" r:id="rId13"/>
  </p:sldIdLst>
  <p:sldSz cx="9144000" cy="6858000" type="screen4x3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48"/>
  </p:normalViewPr>
  <p:slideViewPr>
    <p:cSldViewPr>
      <p:cViewPr varScale="1">
        <p:scale>
          <a:sx n="102" d="100"/>
          <a:sy n="102" d="100"/>
        </p:scale>
        <p:origin x="18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BDC2C-522D-9A0F-6F9E-2B82CDFB5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41C07-BF8B-C828-FAFB-AB50D3856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9C310-6B1A-1593-DB08-95B481AB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439C6-DA50-B041-047D-568ADF24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7F2F7-9588-73F3-C17D-3103CEA6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A9A0-5EB7-4242-BC3A-C5591F386E74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126628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2760-FAB3-FC31-7661-03E1F1D3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C1D4B-4F58-398F-0CC9-74A15F12C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07B02-53ED-DE33-6A50-162F89EC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0A28F-0EF5-9331-3577-34B4324D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F1786-CCD4-AD00-7D3A-A96FEBF3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0D9CA-E715-0740-8900-DE3A5C182F0F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213755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342B3A-CB5A-530D-4D5D-624E49C0A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B79B-E6DA-E466-9FD0-E92ADB475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DAC19-AB57-1C9E-15C3-7915102E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CE3A1-CE15-CB32-D5F8-1024D69B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9D963-5D66-10B6-3CBB-9054A16E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F881-CDD6-584F-AF17-2747732B1B8A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283680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4698-EF65-CE99-6478-A3C40D0B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B812C-4432-FDA2-F7A8-31450AC0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0D296-7000-04DA-3145-BC5EB92A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E24BE-98BB-A6B2-0A41-6FEEEA97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D80C-D4BE-8BC2-E6E8-9C257AF9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B658-9A84-0F4F-87CE-8ABFE4C571D6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106565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8883-CD1A-2AFD-EDC3-13362F21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223BB-8A76-91ED-E96F-4F7D35E1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1C838-BB70-75FB-3DEF-312246B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57017-4667-2187-7045-6ACAF52E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3D108-0623-377B-25BC-E1D93E764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DFC1-1DF9-8D42-8580-4DAA9A0BBAD3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370437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82CC-C5A4-05D8-3CCD-03D53DB64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3326-A659-48AA-2F24-BD13CA8FC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29807-24BF-C1B0-B578-86D8B2C25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5E699-95E1-D8C2-CCD2-BF8EFB411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47FB4-9C98-0150-A584-DA2FD4D74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78A65-3B43-CF64-1F72-50DCC59A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20F1-C5DF-7648-87A8-028664BCC5E7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335725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DD1D-861C-D4F2-8B7E-7E019D669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CFE98-7780-F6BE-A3D8-0FB32F3C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1770C-C588-2F42-E8FB-90D995F36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3EFAA-4A85-9CAE-6F93-5100FBF89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AAB3A4-2DEE-6401-C074-2438E4D46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1D154-6757-B90E-A59C-B5D8DA90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8689A4-19E7-8AB3-B91C-4CD8319A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344A3-7C10-1502-CC92-474F6C07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C009-4949-4740-84DD-C6C4EC36B473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381581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566E-69B4-4BBA-845A-621E5A1B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85681-93A4-570C-AFF2-DF796CDA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1EC9A-483D-89BF-2359-E57B103C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E6E9A-6BFB-FAC8-8FCD-8EE35D8C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2FF80-DD99-754B-AB40-DCDE6968E904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245090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53BA9-895F-C3E6-15A3-0262EE54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A77A9-AEA3-43EC-C99A-6A44D2C1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7AEFA-E0F4-A26D-EEA2-36F153DB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E98A-99A4-E543-8D5C-90C52F44BE6F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2949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B23B-26CD-34BF-02D8-A02DB7A0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0F42D-0D5E-89F4-FAEC-54792CF11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91031-51A4-452F-624D-7B29ED214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43A37-EC4A-185C-682D-8F121F25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C6515-B648-66D8-5D43-94EE5890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8F10-DBBF-CC63-9701-99CD6674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64C-E8EF-BD48-B620-BD7A58D55239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11600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004D-5E79-7985-1679-384749E9B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DB533-B574-E4B7-F8C7-2E7CE693A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AC28D-88D9-914E-B367-1D921C8B8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3CAB4-6678-1FD9-8F96-3C58D452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A4BFF-57FD-9319-1E66-8A61DCD4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DBE0E-D739-E660-5C67-A6EA534D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B0771-064C-AC42-A4F8-1B5F2BF5352C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5487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FC9CB-86FE-7398-C472-78847982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093E9-8E76-3DC8-787F-CECC7AD7B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FF6AA-1B17-1A59-C70B-620E02A96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alt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5AC38-5354-6F6F-4DCB-6881296F0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alt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29B1E-3A4A-C023-881A-5E2C5190C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394B-55F9-6048-8FE1-451146C8A80E}" type="slidenum">
              <a:rPr lang="en-US" altLang="en-TH" smtClean="0"/>
              <a:pPr/>
              <a:t>‹#›</a:t>
            </a:fld>
            <a:endParaRPr lang="th-TH" altLang="en-TH"/>
          </a:p>
        </p:txBody>
      </p:sp>
    </p:spTree>
    <p:extLst>
      <p:ext uri="{BB962C8B-B14F-4D97-AF65-F5344CB8AC3E}">
        <p14:creationId xmlns:p14="http://schemas.microsoft.com/office/powerpoint/2010/main" val="65464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idgi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9B29826-0894-5744-5F85-31797BCAA6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88900" y="685800"/>
            <a:ext cx="9220200" cy="2417762"/>
          </a:xfrm>
        </p:spPr>
        <p:txBody>
          <a:bodyPr>
            <a:normAutofit/>
          </a:bodyPr>
          <a:lstStyle/>
          <a:p>
            <a:pPr algn="ctr"/>
            <a:br>
              <a:rPr lang="en-US" altLang="en-TH" sz="7200" dirty="0">
                <a:solidFill>
                  <a:srgbClr val="FEFEFE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</a:br>
            <a:r>
              <a:rPr lang="en-US" altLang="en-TH" sz="7200" dirty="0">
                <a:solidFill>
                  <a:srgbClr val="FEFEFE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Language Acquisition</a:t>
            </a:r>
            <a:endParaRPr lang="th-TH" altLang="en-TH" sz="7200" dirty="0">
              <a:solidFill>
                <a:srgbClr val="FEFEFE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E55DCDE-70A7-6E6E-7795-97F1C914E0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5400" y="3103562"/>
            <a:ext cx="9601200" cy="533400"/>
          </a:xfrm>
        </p:spPr>
        <p:txBody>
          <a:bodyPr>
            <a:normAutofit/>
          </a:bodyPr>
          <a:lstStyle/>
          <a:p>
            <a:r>
              <a:rPr lang="en-US" altLang="en-TH" sz="2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Input, interaction and second language acquisition</a:t>
            </a:r>
            <a:endParaRPr lang="th-TH" altLang="en-TH" sz="24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66827A-2600-18F4-013B-1E3DB86B8D41}"/>
              </a:ext>
            </a:extLst>
          </p:cNvPr>
          <p:cNvSpPr txBox="1"/>
          <p:nvPr/>
        </p:nvSpPr>
        <p:spPr>
          <a:xfrm>
            <a:off x="685800" y="42672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Varavejbhisis Yossiri</a:t>
            </a:r>
          </a:p>
          <a:p>
            <a:pPr algn="ctr"/>
            <a:r>
              <a:rPr lang="en-TH" sz="2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MA in Applied Linguistics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D148FB45-2ABE-E917-0AC4-DEF4D978E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TH" sz="3800" dirty="0">
                <a:solidFill>
                  <a:schemeClr val="bg1"/>
                </a:solidFill>
              </a:rPr>
              <a:t>Attention, consciousness-raising and ‘focus on form’</a:t>
            </a:r>
            <a:endParaRPr lang="th-TH" altLang="en-TH" sz="3800" dirty="0">
              <a:solidFill>
                <a:schemeClr val="bg1"/>
              </a:solidFill>
            </a:endParaRP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7F1140A9-D3AC-5EDC-F33A-9C31CE0341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‘Noticing is the necessary and sufficient condition for the conversion of input to intake for learning’ (Schmidt, 1994: 17)</a:t>
            </a:r>
          </a:p>
          <a:p>
            <a:pPr>
              <a:lnSpc>
                <a:spcPct val="9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 accuracy of the (recast) repetition depends on </a:t>
            </a:r>
          </a:p>
          <a:p>
            <a:pPr lvl="1">
              <a:lnSpc>
                <a:spcPct val="90000"/>
              </a:lnSpc>
            </a:pPr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Language level</a:t>
            </a:r>
          </a:p>
          <a:p>
            <a:pPr lvl="1">
              <a:lnSpc>
                <a:spcPct val="90000"/>
              </a:lnSpc>
            </a:pPr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Length of the recast</a:t>
            </a:r>
          </a:p>
          <a:p>
            <a:pPr lvl="1">
              <a:lnSpc>
                <a:spcPct val="90000"/>
              </a:lnSpc>
            </a:pPr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Number of corrections in the recast</a:t>
            </a:r>
          </a:p>
        </p:txBody>
      </p:sp>
    </p:spTree>
    <p:extLst>
      <p:ext uri="{BB962C8B-B14F-4D97-AF65-F5344CB8AC3E}">
        <p14:creationId xmlns:p14="http://schemas.microsoft.com/office/powerpoint/2010/main" val="277383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33991B3A-1FE6-013F-B7C1-3BDA88FF4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4572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TH" sz="5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Discussion Questions</a:t>
            </a:r>
            <a:endParaRPr lang="th-TH" altLang="en-TH" sz="54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AE6CF-150F-9E40-1DA4-75938740661F}"/>
              </a:ext>
            </a:extLst>
          </p:cNvPr>
          <p:cNvSpPr txBox="1"/>
          <p:nvPr/>
        </p:nvSpPr>
        <p:spPr>
          <a:xfrm>
            <a:off x="381000" y="1782763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What is the impact of cross-cultural differences in language acquisition?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Can language acquisition be hindered by language disorders or disabilities?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What is the impact of technology on language acquisition in young children?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33991B3A-1FE6-013F-B7C1-3BDA88FF4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4572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TH" sz="5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Discussion Questions</a:t>
            </a:r>
            <a:endParaRPr lang="th-TH" altLang="en-TH" sz="54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AE6CF-150F-9E40-1DA4-75938740661F}"/>
              </a:ext>
            </a:extLst>
          </p:cNvPr>
          <p:cNvSpPr txBox="1"/>
          <p:nvPr/>
        </p:nvSpPr>
        <p:spPr>
          <a:xfrm>
            <a:off x="381000" y="1782763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4. How does culture influence language acquisition?</a:t>
            </a:r>
          </a:p>
          <a:p>
            <a:r>
              <a:rPr lang="en-US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5. Can language acquisition be influenced by motivation and attitude?</a:t>
            </a:r>
          </a:p>
          <a:p>
            <a:r>
              <a:rPr lang="en-US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6. What is the role of feedback in language acquisition?</a:t>
            </a:r>
          </a:p>
          <a:p>
            <a:r>
              <a:rPr lang="en-US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7. How does language acquisition differ between children and adults?</a:t>
            </a:r>
            <a:endParaRPr lang="en-US" altLang="en-TH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3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EDEC593-2464-9400-940C-B0601C31F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838200"/>
            <a:ext cx="8058150" cy="1325563"/>
          </a:xfrm>
        </p:spPr>
        <p:txBody>
          <a:bodyPr>
            <a:normAutofit/>
          </a:bodyPr>
          <a:lstStyle/>
          <a:p>
            <a:r>
              <a:rPr lang="en-US" altLang="en-TH" sz="40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Input and interaction in First Language Acquisition</a:t>
            </a:r>
            <a:endParaRPr lang="th-TH" altLang="en-TH" sz="4000" b="1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41A4AF1-166A-E385-7A62-50B2160055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477435"/>
            <a:ext cx="8362950" cy="4351338"/>
          </a:xfrm>
        </p:spPr>
        <p:txBody>
          <a:bodyPr>
            <a:normAutofit/>
          </a:bodyPr>
          <a:lstStyle/>
          <a:p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Baby talk: special speech style, or simplified register, used by adults and caretakers when talking with young children.</a:t>
            </a:r>
          </a:p>
          <a:p>
            <a:endParaRPr lang="en-US" altLang="en-TH" sz="32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Child-directed speech (CDS): research tradition focusing on how caretakers’ interactions with young children help facilitate language acquisition</a:t>
            </a:r>
            <a:endParaRPr lang="th-TH" altLang="en-TH" sz="32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2CAD7E4-4EC2-0ED1-FDC3-BC483CA37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" y="884237"/>
            <a:ext cx="8743950" cy="1325563"/>
          </a:xfrm>
        </p:spPr>
        <p:txBody>
          <a:bodyPr/>
          <a:lstStyle/>
          <a:p>
            <a:r>
              <a:rPr lang="en-US" altLang="en-TH" sz="38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Input and interaction in FLA (cont’d)</a:t>
            </a:r>
            <a:endParaRPr lang="th-TH" altLang="en-TH" sz="3800" b="1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D85259E-E003-A19A-E928-6717546648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886700" cy="43513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CDS and plausible effect on children’s linguistic development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Manage attention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Promote positive effect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Improve intelligibility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Provide feedback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Encourage conversational participation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Explicitly teach social routines</a:t>
            </a:r>
          </a:p>
          <a:p>
            <a:pPr>
              <a:lnSpc>
                <a:spcPct val="80000"/>
              </a:lnSpc>
            </a:pPr>
            <a:endParaRPr lang="th-TH" altLang="en-TH" sz="36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946956F-BEF7-01B6-C1EC-839AE203A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TH" sz="48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Input in SLA</a:t>
            </a:r>
            <a:endParaRPr lang="th-TH" altLang="en-TH" sz="4800" b="1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3A7CD620-D053-20FD-BE4C-9AF19C934F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Foreigner talk: a simplified and </a:t>
            </a: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pidgin</a:t>
            </a: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-like variety sometimes used to address strangers and foreigners.</a:t>
            </a:r>
          </a:p>
          <a:p>
            <a:pPr>
              <a:lnSpc>
                <a:spcPct val="80000"/>
              </a:lnSpc>
            </a:pPr>
            <a:endParaRPr lang="en-US" altLang="en-TH" sz="40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Krashen’s input hypothesis: The availability of (comprehensible) input is the only necessary and sufficient condition for language learning to take place</a:t>
            </a:r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946956F-BEF7-01B6-C1EC-839AE203A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TH" sz="4000" dirty="0">
                <a:solidFill>
                  <a:schemeClr val="bg1"/>
                </a:solidFill>
              </a:rPr>
              <a:t>Input in SLA</a:t>
            </a:r>
            <a:endParaRPr lang="th-TH" altLang="en-TH" sz="4000" dirty="0">
              <a:solidFill>
                <a:schemeClr val="bg1"/>
              </a:solidFill>
            </a:endParaRP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3A7CD620-D053-20FD-BE4C-9AF19C934F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</a:pPr>
            <a:r>
              <a:rPr lang="en-US" altLang="en-TH" sz="3200" dirty="0">
                <a:solidFill>
                  <a:schemeClr val="bg1"/>
                </a:solidFill>
              </a:rPr>
              <a:t>“Humans acquire language in only one way – by understanding messages, or by receiving ‘comprehensible input’… We move from </a:t>
            </a:r>
            <a:r>
              <a:rPr lang="en-US" altLang="en-TH" sz="3200" dirty="0" err="1">
                <a:solidFill>
                  <a:schemeClr val="bg1"/>
                </a:solidFill>
              </a:rPr>
              <a:t>i</a:t>
            </a:r>
            <a:r>
              <a:rPr lang="en-US" altLang="en-TH" sz="3200" dirty="0">
                <a:solidFill>
                  <a:schemeClr val="bg1"/>
                </a:solidFill>
              </a:rPr>
              <a:t>, our current level, to </a:t>
            </a:r>
            <a:r>
              <a:rPr lang="en-US" altLang="en-TH" sz="3200" dirty="0" err="1">
                <a:solidFill>
                  <a:schemeClr val="bg1"/>
                </a:solidFill>
              </a:rPr>
              <a:t>i</a:t>
            </a:r>
            <a:r>
              <a:rPr lang="en-US" altLang="en-TH" sz="3200" dirty="0">
                <a:solidFill>
                  <a:schemeClr val="bg1"/>
                </a:solidFill>
              </a:rPr>
              <a:t> + 1, the next level along the natural order, by understanding input containing </a:t>
            </a:r>
            <a:r>
              <a:rPr lang="en-US" altLang="en-TH" sz="3200" dirty="0" err="1">
                <a:solidFill>
                  <a:schemeClr val="bg1"/>
                </a:solidFill>
              </a:rPr>
              <a:t>i</a:t>
            </a:r>
            <a:r>
              <a:rPr lang="en-US" altLang="en-TH" sz="3200" dirty="0">
                <a:solidFill>
                  <a:schemeClr val="bg1"/>
                </a:solidFill>
              </a:rPr>
              <a:t> + 1” (Krashen, 1985, p.2)</a:t>
            </a:r>
          </a:p>
          <a:p>
            <a:pPr lvl="1">
              <a:lnSpc>
                <a:spcPct val="80000"/>
              </a:lnSpc>
            </a:pPr>
            <a:r>
              <a:rPr lang="en-US" altLang="en-TH" sz="3200" dirty="0">
                <a:solidFill>
                  <a:schemeClr val="bg1"/>
                </a:solidFill>
              </a:rPr>
              <a:t>Speaking is a result of acquisition and not its cause</a:t>
            </a:r>
          </a:p>
          <a:p>
            <a:pPr lvl="1">
              <a:lnSpc>
                <a:spcPct val="80000"/>
              </a:lnSpc>
            </a:pPr>
            <a:r>
              <a:rPr lang="en-US" altLang="en-TH" sz="3200" dirty="0">
                <a:solidFill>
                  <a:schemeClr val="bg1"/>
                </a:solidFill>
              </a:rPr>
              <a:t>If input is understood, and there is enough of it, the necessary grammar is automatically provided.</a:t>
            </a:r>
          </a:p>
        </p:txBody>
      </p:sp>
    </p:spTree>
    <p:extLst>
      <p:ext uri="{BB962C8B-B14F-4D97-AF65-F5344CB8AC3E}">
        <p14:creationId xmlns:p14="http://schemas.microsoft.com/office/powerpoint/2010/main" val="113122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9C174367-F6F9-E029-7039-914560880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TH" sz="44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Input in SLA</a:t>
            </a:r>
            <a:r>
              <a:rPr lang="th-TH" altLang="en-TH" sz="44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altLang="en-TH" sz="44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(cont’d)</a:t>
            </a:r>
            <a:endParaRPr lang="th-TH" altLang="en-TH" sz="4400" b="1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E7358C0-DF33-484C-3422-E85D6B6ADC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8867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3 stages in turning input into intake</a:t>
            </a:r>
          </a:p>
          <a:p>
            <a:pPr>
              <a:lnSpc>
                <a:spcPct val="80000"/>
              </a:lnSpc>
            </a:pPr>
            <a:endParaRPr lang="en-US" altLang="en-TH" sz="40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Understand an L2 </a:t>
            </a:r>
            <a:r>
              <a:rPr lang="en-US" altLang="en-TH" sz="3600" dirty="0" err="1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</a:t>
            </a: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+ 1 form (meaning)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Notice a gap between an L2 </a:t>
            </a:r>
            <a:r>
              <a:rPr lang="en-US" altLang="en-TH" sz="3600" dirty="0" err="1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</a:t>
            </a: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+ 1 form and the IL rule which the learner currently controls (later omitted, as acquisition takes place entirely incidentally or without awareness)</a:t>
            </a:r>
          </a:p>
          <a:p>
            <a:pPr lvl="1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 </a:t>
            </a:r>
            <a:r>
              <a:rPr lang="en-US" altLang="en-TH" sz="3600" dirty="0" err="1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</a:t>
            </a: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+ 1 form reappears.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365F5D-3CA3-9C9F-183E-EB9593E684CF}"/>
              </a:ext>
            </a:extLst>
          </p:cNvPr>
          <p:cNvSpPr txBox="1"/>
          <p:nvPr/>
        </p:nvSpPr>
        <p:spPr>
          <a:xfrm>
            <a:off x="458470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27E42893-7EED-CB5F-2AF1-48A433D12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TH" sz="48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Interaction in SLA</a:t>
            </a:r>
            <a:endParaRPr lang="th-TH" altLang="en-TH" sz="4800" b="1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2A42AC71-8E3B-05D5-068C-EACC2C3FE8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4582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TH" sz="4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Typical register, ‘Foreigner Talk Discourse’, addressed to L2 learners is grammatically simplified utterances, i.e. shorter, with less complex grammar and a narrower range of vocabulary.</a:t>
            </a:r>
          </a:p>
          <a:p>
            <a:pPr lvl="1">
              <a:lnSpc>
                <a:spcPct val="80000"/>
              </a:lnSpc>
            </a:pP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Does it help promote L2 acquisition? How?</a:t>
            </a:r>
          </a:p>
          <a:p>
            <a:pPr lvl="1">
              <a:lnSpc>
                <a:spcPct val="80000"/>
              </a:lnSpc>
            </a:pPr>
            <a:endParaRPr lang="en-US" altLang="en-TH" sz="24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27E42893-7EED-CB5F-2AF1-48A433D12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TH" sz="4000" b="1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Interaction in SLA</a:t>
            </a:r>
            <a:endParaRPr lang="th-TH" altLang="en-TH" sz="4000" b="1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2A42AC71-8E3B-05D5-068C-EACC2C3FE8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8458200" cy="5105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US" altLang="en-TH" sz="40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Long’s interactional hypothesis (an extension of Krashen’s Input hypothesis)</a:t>
            </a:r>
          </a:p>
          <a:p>
            <a:pPr lvl="1">
              <a:lnSpc>
                <a:spcPct val="80000"/>
              </a:lnSpc>
            </a:pPr>
            <a:r>
              <a:rPr lang="en-US" altLang="en-TH" sz="32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3 steps</a:t>
            </a:r>
          </a:p>
          <a:p>
            <a:pPr lvl="2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Linguistic/conversational adjustments promote comprehension of input.</a:t>
            </a:r>
          </a:p>
          <a:p>
            <a:pPr lvl="2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Comprehensible input promotes acquisition.</a:t>
            </a:r>
          </a:p>
          <a:p>
            <a:pPr lvl="2">
              <a:lnSpc>
                <a:spcPct val="8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Therefore, linguistic/conversational adjustments promote acquisition.</a:t>
            </a:r>
          </a:p>
        </p:txBody>
      </p:sp>
    </p:spTree>
    <p:extLst>
      <p:ext uri="{BB962C8B-B14F-4D97-AF65-F5344CB8AC3E}">
        <p14:creationId xmlns:p14="http://schemas.microsoft.com/office/powerpoint/2010/main" val="7770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D148FB45-2ABE-E917-0AC4-DEF4D978E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53549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TH" sz="44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Attention, consciousness-raising and ‘focus on form’</a:t>
            </a:r>
            <a:endParaRPr lang="th-TH" altLang="en-TH" sz="4400" dirty="0">
              <a:solidFill>
                <a:schemeClr val="bg1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7F1140A9-D3AC-5EDC-F33A-9C31CE0341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0010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 amount of L2 learners’ attention to form may influence the extent to which L2 input and interaction actually produce L2 intake</a:t>
            </a:r>
          </a:p>
          <a:p>
            <a:pPr>
              <a:lnSpc>
                <a:spcPct val="90000"/>
              </a:lnSpc>
            </a:pPr>
            <a:r>
              <a:rPr lang="en-US" altLang="en-TH" sz="3600" dirty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‘Noticing’ (selective attention) = the process of bringing some stimulus into focal attention (voluntarily or involuntarily)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574</Words>
  <Application>Microsoft Macintosh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Baskerville</vt:lpstr>
      <vt:lpstr>Calibri</vt:lpstr>
      <vt:lpstr>Calibri Light</vt:lpstr>
      <vt:lpstr>Office Theme</vt:lpstr>
      <vt:lpstr> Language Acquisition</vt:lpstr>
      <vt:lpstr>Input and interaction in First Language Acquisition</vt:lpstr>
      <vt:lpstr>Input and interaction in FLA (cont’d)</vt:lpstr>
      <vt:lpstr>Input in SLA</vt:lpstr>
      <vt:lpstr>Input in SLA</vt:lpstr>
      <vt:lpstr>Input in SLA (cont’d)</vt:lpstr>
      <vt:lpstr>Interaction in SLA</vt:lpstr>
      <vt:lpstr>Interaction in SLA</vt:lpstr>
      <vt:lpstr>Attention, consciousness-raising and ‘focus on form’</vt:lpstr>
      <vt:lpstr>Attention, consciousness-raising and ‘focus on form’</vt:lpstr>
      <vt:lpstr>Discussion Questions</vt:lpstr>
      <vt:lpstr>Discussion Questions</vt:lpstr>
    </vt:vector>
  </TitlesOfParts>
  <Manager/>
  <Company>GITS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10: Second Language Acquisition</dc:title>
  <dc:subject/>
  <dc:creator>SAK</dc:creator>
  <cp:keywords/>
  <dc:description/>
  <cp:lastModifiedBy>Microsoft Office User</cp:lastModifiedBy>
  <cp:revision>150</cp:revision>
  <cp:lastPrinted>1601-01-01T00:00:00Z</cp:lastPrinted>
  <dcterms:created xsi:type="dcterms:W3CDTF">2007-03-10T04:08:00Z</dcterms:created>
  <dcterms:modified xsi:type="dcterms:W3CDTF">2023-02-06T16:25:53Z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TC010690291033</vt:lpwstr>
  </property>
</Properties>
</file>