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9" r:id="rId3"/>
    <p:sldId id="342" r:id="rId4"/>
    <p:sldId id="305" r:id="rId5"/>
    <p:sldId id="306" r:id="rId6"/>
    <p:sldId id="343" r:id="rId7"/>
    <p:sldId id="261" r:id="rId8"/>
    <p:sldId id="260" r:id="rId9"/>
    <p:sldId id="327" r:id="rId10"/>
    <p:sldId id="328" r:id="rId11"/>
    <p:sldId id="263" r:id="rId12"/>
    <p:sldId id="348" r:id="rId13"/>
    <p:sldId id="330" r:id="rId14"/>
    <p:sldId id="332" r:id="rId15"/>
    <p:sldId id="334" r:id="rId16"/>
    <p:sldId id="326" r:id="rId17"/>
    <p:sldId id="349" r:id="rId18"/>
    <p:sldId id="344" r:id="rId19"/>
    <p:sldId id="335" r:id="rId20"/>
    <p:sldId id="336" r:id="rId21"/>
    <p:sldId id="337" r:id="rId22"/>
    <p:sldId id="338" r:id="rId23"/>
    <p:sldId id="339" r:id="rId24"/>
    <p:sldId id="340" r:id="rId25"/>
    <p:sldId id="345" r:id="rId26"/>
    <p:sldId id="346" r:id="rId27"/>
    <p:sldId id="333" r:id="rId28"/>
    <p:sldId id="258" r:id="rId29"/>
    <p:sldId id="257" r:id="rId30"/>
    <p:sldId id="26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DD55-00EB-8255-EF09-ADF2DCD79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B5847F-D32D-DA4B-2D7D-318146F576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3CFCE-EC63-2ABA-05FD-F2AE05596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2753-D3FA-494D-8D81-552E23E39DF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786E0-571D-6EE9-32AD-AAFC7AA50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E7E1A-6D44-010A-EDC0-2393138BF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55C9-C43D-4996-A513-8B4D2A29F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3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F163-2C2A-79E3-2BCF-2F5739491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9A4742-3F6C-0331-54BA-E6F30B023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4017-F25B-4777-E03E-0546FC66C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2753-D3FA-494D-8D81-552E23E39DF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74D4B-F6FF-2666-0234-EF05E6D53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26CF0-1966-C61E-67FB-37EBE1217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55C9-C43D-4996-A513-8B4D2A29F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9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434BF7-EBDD-0903-CD23-073C2868A7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4C93A-0FF1-BD6E-99CE-328D1B10F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DCA77-E1E5-A8D4-F06B-2FC2DDF83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2753-D3FA-494D-8D81-552E23E39DF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1C641-75A2-B27D-F2B0-EA1CF036A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88A29-3526-40A2-3751-F79EBD90C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55C9-C43D-4996-A513-8B4D2A29F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0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4D953-EF0D-7CC0-2B91-B27DF1E15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D0BC0-3755-0CC0-209D-89FB4D551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47F45-99E6-7469-7C86-CA931DDAA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2753-D3FA-494D-8D81-552E23E39DF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EEC09-FFA7-6A40-D300-E532A795C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6557F-0E5F-267E-8CFA-57C945C3E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55C9-C43D-4996-A513-8B4D2A29F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3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18085-53BB-2C38-3CC3-46713704D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94029D-CD0E-2186-7102-7014D019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94A01-A400-2AD0-ABCD-AEE0638A6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2753-D3FA-494D-8D81-552E23E39DF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D976D-B235-7FBD-047D-969C0379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2EEAC-3738-6437-C511-D882FDAAB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55C9-C43D-4996-A513-8B4D2A29F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84BAC-ECDE-5E88-E694-77F90056D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D236F-EA8C-8AF2-B750-CD4FB85A16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AC466C-895F-6092-3806-71A024029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5F99C-5727-85E7-6881-FA55EA4CA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2753-D3FA-494D-8D81-552E23E39DF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B5AB4-4FFB-2220-C822-CFF15B93E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69BDF-F2A8-A7BC-5E77-7E948A950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55C9-C43D-4996-A513-8B4D2A29F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5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30324-2A7A-62A9-5A66-D79A5B4CB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FE0B1-3899-3053-6D12-709F952D3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1EE507-B623-1DA3-9914-1F3E45971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9006FE-07D0-A252-2438-3BFA7C7A7F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280D30-A68C-FE15-D6C8-2FEED39FB9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581599-E6F7-1FBA-182A-11BE5E01A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2753-D3FA-494D-8D81-552E23E39DF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D7C21D-428C-3AC0-30AA-180A06A58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EC8D4B-DB88-CC38-68EB-C3034B65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55C9-C43D-4996-A513-8B4D2A29F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3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7BB04-4CB9-2D26-C19D-0C6BE450E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9DE0C9-A92C-6BD5-65C6-D161E2CA2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2753-D3FA-494D-8D81-552E23E39DF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190C2C-7208-13BD-B4F3-12F3C81CA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ED5350-E252-1DC7-52CB-9D369A70D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55C9-C43D-4996-A513-8B4D2A29F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8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6C3342-B9E8-DCA6-5891-907E8B3FE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2753-D3FA-494D-8D81-552E23E39DF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BD6D19-B2A5-9B24-D555-D31C10A0A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DA4D2-7466-1480-4952-25017BD77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55C9-C43D-4996-A513-8B4D2A29F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9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EC8F5-E1A8-041D-38D1-8D75FC093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F9EDA-C271-1769-509C-1B1A5A652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DC2381-A051-8639-F25E-F3CF9D3ED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EA235-AE7C-44E2-1486-796FDB9C0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2753-D3FA-494D-8D81-552E23E39DF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098EEA-5226-0347-14C2-F6D50B67F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161BF6-A1F7-0221-E40C-49238A128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55C9-C43D-4996-A513-8B4D2A29F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4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D8FD3-767B-B494-8D7C-E1DEC9C64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F78C5C-B060-02F9-4C17-FF5B4B99E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1FDBF4-05CB-9A00-B33A-C67E450CD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0B07BB-B866-A28D-E877-0DDFAA115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2753-D3FA-494D-8D81-552E23E39DF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76B8B-B3A5-454B-08FA-52DF2AF9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0B59B-0015-2C76-2518-FF6F59F5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B55C9-C43D-4996-A513-8B4D2A29F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2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ADD2DD-FCF4-D337-09CD-7A3C9A420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B714F1-25DD-7CB7-FE4B-08B56115D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3BC53-65CC-0257-2E5D-908F40C79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2753-D3FA-494D-8D81-552E23E39DFF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FE0DD-1BDA-6128-1D6C-A3A5E56D4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BDDFA-2AA9-93F3-1692-6E431621D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B55C9-C43D-4996-A513-8B4D2A29F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BFD3A-5B01-497F-35D6-9A2DFC090A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2108252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0690B5-B8B8-D351-CE9A-8DF5F35381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3: Participles</a:t>
            </a:r>
          </a:p>
        </p:txBody>
      </p:sp>
    </p:spTree>
    <p:extLst>
      <p:ext uri="{BB962C8B-B14F-4D97-AF65-F5344CB8AC3E}">
        <p14:creationId xmlns:p14="http://schemas.microsoft.com/office/powerpoint/2010/main" val="3914407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ชื่อเรื่อง 1">
            <a:extLst>
              <a:ext uri="{FF2B5EF4-FFF2-40B4-BE49-F238E27FC236}">
                <a16:creationId xmlns:a16="http://schemas.microsoft.com/office/drawing/2014/main" id="{6652E48A-E989-9B5A-1A67-CF0295814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66EEC5E-6F03-5580-E5D4-7FE898E04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know a canal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teeming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with fish.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th-TH" sz="3600" dirty="0">
                <a:latin typeface="Times New Roman" panose="02020603050405020304" pitchFamily="18" charset="0"/>
              </a:rPr>
              <a:t>ฉันรู้ว่าที่คลองไหนมีปลาเยอะ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man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carrying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 bricks is my father.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th-TH" sz="3600" dirty="0">
                <a:latin typeface="Times New Roman" panose="02020603050405020304" pitchFamily="18" charset="0"/>
              </a:rPr>
              <a:t>ผู้ชายคนที่แบกอิฐเป็นพ่อผมเอง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you ever seen anyone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cutting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their hair this way?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th-TH" sz="3600" dirty="0">
                <a:latin typeface="Times New Roman" panose="02020603050405020304" pitchFamily="18" charset="0"/>
              </a:rPr>
              <a:t>เคยเห็นใครตัดผมแบบนี้ไหม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ชื่อเรื่อง 1">
            <a:extLst>
              <a:ext uri="{FF2B5EF4-FFF2-40B4-BE49-F238E27FC236}">
                <a16:creationId xmlns:a16="http://schemas.microsoft.com/office/drawing/2014/main" id="{7E0DAAD6-8EDC-4323-719A-7A2E82E30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h-TH" altLang="th-TH"/>
          </a:p>
        </p:txBody>
      </p:sp>
      <p:sp>
        <p:nvSpPr>
          <p:cNvPr id="12291" name="ตัวยึดเนื้อหา 2">
            <a:extLst>
              <a:ext uri="{FF2B5EF4-FFF2-40B4-BE49-F238E27FC236}">
                <a16:creationId xmlns:a16="http://schemas.microsoft.com/office/drawing/2014/main" id="{A3767C39-BBE3-F39C-C7B6-00E45C7CE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 eaLnBrk="1" hangingPunct="1">
              <a:defRPr/>
            </a:pPr>
            <a:r>
              <a:rPr lang="en-US" altLang="th-TH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was her daughter </a:t>
            </a:r>
            <a:r>
              <a:rPr lang="en-US" altLang="th-TH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dancing</a:t>
            </a:r>
            <a:r>
              <a:rPr lang="en-US" altLang="th-TH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her room.</a:t>
            </a:r>
          </a:p>
          <a:p>
            <a:pPr algn="thaiDist" eaLnBrk="1" hangingPunct="1">
              <a:defRPr/>
            </a:pPr>
            <a:r>
              <a:rPr lang="en-US" altLang="th-TH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waved at the woman </a:t>
            </a:r>
            <a:r>
              <a:rPr lang="en-US" altLang="th-TH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watering</a:t>
            </a:r>
            <a:r>
              <a:rPr lang="en-US" altLang="th-TH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plants.</a:t>
            </a:r>
          </a:p>
          <a:p>
            <a:pPr algn="thaiDist" eaLnBrk="1" hangingPunct="1">
              <a:defRPr/>
            </a:pPr>
            <a:r>
              <a:rPr lang="en-US" altLang="th-TH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water  </a:t>
            </a:r>
            <a:r>
              <a:rPr lang="en-US" altLang="th-TH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dripping</a:t>
            </a:r>
            <a:r>
              <a:rPr lang="en-US" altLang="th-TH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the table will damage the floor if it is not cleaned up.</a:t>
            </a:r>
          </a:p>
          <a:p>
            <a:pPr algn="thaiDist" eaLnBrk="1" hangingPunct="1">
              <a:defRPr/>
            </a:pPr>
            <a:r>
              <a:rPr lang="en-US" altLang="th-TH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 </a:t>
            </a:r>
            <a:r>
              <a:rPr lang="en-US" altLang="th-TH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  <a:r>
              <a:rPr lang="en-US" altLang="th-TH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Delhi are always complaining about the work the government does.</a:t>
            </a:r>
          </a:p>
          <a:p>
            <a:pPr marL="0" indent="0" algn="thaiDist">
              <a:buNone/>
              <a:defRPr/>
            </a:pPr>
            <a:endParaRPr lang="th-TH" altLang="th-TH" sz="3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FD109-63D2-8B09-4048-CB2A3682B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Review: </a:t>
            </a:r>
            <a:r>
              <a:rPr lang="en-US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Participial phrases created from adjective clauses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118CD-A773-5E42-9FBC-9E2E1D5BE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US" sz="11600" b="0" i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who are living in glass houses </a:t>
            </a:r>
            <a:r>
              <a:rPr lang="en-US" sz="1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should not throw stones. (clause)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US" sz="11600" b="0" i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who live in glass houses </a:t>
            </a:r>
            <a:r>
              <a:rPr lang="en-US" sz="1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should not throw stones. (clause)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People living in glass houses should not throw stones. (phrase)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Mary applied for a job </a:t>
            </a:r>
            <a:r>
              <a:rPr lang="en-US" sz="11600" b="0" i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that was advertised in the paper</a:t>
            </a:r>
            <a:r>
              <a:rPr lang="en-US" sz="1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(clause) Mary applied for a job advertised in the paper. (phrase)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Knoxville, </a:t>
            </a:r>
            <a:r>
              <a:rPr lang="en-US" sz="11600" b="0" i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which is located in Tennessee</a:t>
            </a:r>
            <a:r>
              <a:rPr lang="en-US" sz="1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is a medium-sized city. (clause)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Knoxville, located in Tennessee, is a medium-sized city. (phrase)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645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ชื่อเรื่อง 1">
            <a:extLst>
              <a:ext uri="{FF2B5EF4-FFF2-40B4-BE49-F238E27FC236}">
                <a16:creationId xmlns:a16="http://schemas.microsoft.com/office/drawing/2014/main" id="{FA0DD8FA-8474-7068-EB24-A4F530293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th-TH" b="1"/>
            </a:br>
            <a:r>
              <a:rPr lang="en-US" altLang="th-TH" b="1">
                <a:latin typeface="Times New Roman" panose="02020603050405020304" pitchFamily="18" charset="0"/>
                <a:cs typeface="Times New Roman" panose="02020603050405020304" pitchFamily="18" charset="0"/>
              </a:rPr>
              <a:t>Participial Phrases vs. Gerund Phrases</a:t>
            </a:r>
            <a:br>
              <a:rPr lang="en-US" altLang="th-TH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h-TH" altLang="th-TH">
              <a:latin typeface="Times New Roman" panose="02020603050405020304" pitchFamily="18" charset="0"/>
            </a:endParaRP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0B29A674-C1D3-AEAF-4AE0-C4DB17B214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289108"/>
              </p:ext>
            </p:extLst>
          </p:nvPr>
        </p:nvGraphicFramePr>
        <p:xfrm>
          <a:off x="1524000" y="1556793"/>
          <a:ext cx="9144000" cy="41764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Participial Phrase</a:t>
                      </a:r>
                      <a:endParaRPr lang="en-US" sz="3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Gerund Phrase</a:t>
                      </a:r>
                      <a:endParaRPr lang="en-US" sz="3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8537"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watched the little girl </a:t>
                      </a:r>
                      <a:r>
                        <a:rPr lang="en-US" sz="35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playing with her jumping rope</a:t>
                      </a:r>
                      <a:r>
                        <a:rPr lang="en-US" sz="3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(playing with her jump rope describes the girl.)</a:t>
                      </a:r>
                      <a:endParaRPr lang="en-US" sz="3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sz="3500" dirty="0">
                          <a:effectLst/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Playing with her jumping rope </a:t>
                      </a:r>
                      <a:r>
                        <a:rPr lang="en-US" sz="3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 the little girl's favorite thing to do. (Playing with her jump rope is a noun.)</a:t>
                      </a:r>
                      <a:endParaRPr lang="en-US" sz="3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ชื่อเรื่อง 1">
            <a:extLst>
              <a:ext uri="{FF2B5EF4-FFF2-40B4-BE49-F238E27FC236}">
                <a16:creationId xmlns:a16="http://schemas.microsoft.com/office/drawing/2014/main" id="{9CFEA50C-F3DD-F827-800B-7EB4F6FA3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th-TH" b="1"/>
            </a:br>
            <a:r>
              <a:rPr lang="en-US" altLang="th-TH" b="1">
                <a:latin typeface="Times New Roman" panose="02020603050405020304" pitchFamily="18" charset="0"/>
                <a:cs typeface="Times New Roman" panose="02020603050405020304" pitchFamily="18" charset="0"/>
              </a:rPr>
              <a:t>Past Participial Phrases</a:t>
            </a:r>
            <a:br>
              <a:rPr lang="en-US" altLang="th-TH"/>
            </a:br>
            <a:endParaRPr lang="th-TH" alt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102DB2B-20C0-262C-F071-353ECA210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collected all the flowers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cut by the gardener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thaiDi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th-TH" sz="4000" dirty="0">
                <a:latin typeface="Times New Roman" panose="02020603050405020304" pitchFamily="18" charset="0"/>
              </a:rPr>
              <a:t>ฉันเอาดอกไม้ที่คนสวนตัดมาทั้งหมด</a:t>
            </a:r>
          </a:p>
          <a:p>
            <a:pPr algn="thaiDist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little girl 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diagnosed with cancer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has </a:t>
            </a:r>
          </a:p>
          <a:p>
            <a:pPr marL="0" indent="0" algn="thaiDi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written a book about her life.</a:t>
            </a:r>
          </a:p>
          <a:p>
            <a:pPr algn="thaiDist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friend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killed in a car accident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came in </a:t>
            </a:r>
          </a:p>
          <a:p>
            <a:pPr marL="0" indent="0" algn="thaiDi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dream yesterday.</a:t>
            </a:r>
          </a:p>
          <a:p>
            <a:pPr>
              <a:defRPr/>
            </a:pP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ชื่อเรื่อง 1">
            <a:extLst>
              <a:ext uri="{FF2B5EF4-FFF2-40B4-BE49-F238E27FC236}">
                <a16:creationId xmlns:a16="http://schemas.microsoft.com/office/drawing/2014/main" id="{C942BDC0-C33B-C073-353C-755F31BB5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96F3A1A-2A53-3637-83C7-3B226FC25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>
              <a:defRPr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insurance company will not pay for</a:t>
            </a:r>
          </a:p>
          <a:p>
            <a:pPr marL="0" indent="0" algn="thaiDist">
              <a:buNone/>
              <a:defRPr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everything </a:t>
            </a:r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destroyed by the fire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thaiDist">
              <a:defRPr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</a:t>
            </a:r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sold in this supermarket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of the </a:t>
            </a:r>
          </a:p>
          <a:p>
            <a:pPr marL="0" indent="0" algn="thaiDist">
              <a:buNone/>
              <a:defRPr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highest quality.</a:t>
            </a:r>
            <a:endParaRPr lang="th-TH" sz="4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ชื่อเรื่อง 1">
            <a:extLst>
              <a:ext uri="{FF2B5EF4-FFF2-40B4-BE49-F238E27FC236}">
                <a16:creationId xmlns:a16="http://schemas.microsoft.com/office/drawing/2014/main" id="{032DBBBE-C92C-BA43-2530-8B91B3FBD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>
                <a:latin typeface="Times New Roman" panose="02020603050405020304" pitchFamily="18" charset="0"/>
                <a:cs typeface="Times New Roman" panose="02020603050405020304" pitchFamily="18" charset="0"/>
              </a:rPr>
              <a:t>Present and Past Participial Phrases </a:t>
            </a:r>
            <a:endParaRPr lang="th-TH" altLang="th-TH">
              <a:latin typeface="Times New Roman" panose="02020603050405020304" pitchFamily="18" charset="0"/>
            </a:endParaRPr>
          </a:p>
        </p:txBody>
      </p:sp>
      <p:sp>
        <p:nvSpPr>
          <p:cNvPr id="16387" name="ตัวแทนเนื้อหา 2">
            <a:extLst>
              <a:ext uri="{FF2B5EF4-FFF2-40B4-BE49-F238E27FC236}">
                <a16:creationId xmlns:a16="http://schemas.microsoft.com/office/drawing/2014/main" id="{745AE4EB-A7C6-2EB9-2B62-E75F0EFC4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heard the woman </a:t>
            </a:r>
            <a:r>
              <a:rPr lang="en-US" altLang="th-TH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talking</a:t>
            </a: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about the election.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little girl </a:t>
            </a:r>
            <a:r>
              <a:rPr lang="en-US" altLang="th-TH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diagnosed</a:t>
            </a: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cancer has written a book about her life.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three of us got into the boat </a:t>
            </a:r>
            <a:r>
              <a:rPr lang="en-US" altLang="th-TH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rented</a:t>
            </a: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a fishing trip.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leg badly </a:t>
            </a:r>
            <a:r>
              <a:rPr lang="en-US" altLang="th-TH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swollen</a:t>
            </a: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a bite by a snake is quite painful.</a:t>
            </a:r>
            <a:endParaRPr lang="th-TH" altLang="th-TH" sz="3600" dirty="0">
              <a:latin typeface="Times New Roman" panose="02020603050405020304" pitchFamily="18" charset="0"/>
            </a:endParaRPr>
          </a:p>
          <a:p>
            <a:endParaRPr lang="th-TH" alt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CC93C-FBEE-611F-7366-4FAF4FE92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Participial phrases 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Reduced  adjective clauses</a:t>
            </a:r>
            <a:b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54D59-BC89-536B-7860-D1A9128C2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>
              <a:lnSpc>
                <a:spcPct val="100000"/>
              </a:lnSpc>
              <a:spcBef>
                <a:spcPts val="0"/>
              </a:spcBef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you receive an e-mail 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containing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 virus, delete it immediately.</a:t>
            </a:r>
            <a:r>
              <a:rPr lang="en-US" sz="36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thaiDist">
              <a:lnSpc>
                <a:spcPct val="100000"/>
              </a:lnSpc>
              <a:spcBef>
                <a:spcPts val="0"/>
              </a:spcBef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you receive an e-mail </a:t>
            </a:r>
            <a:r>
              <a:rPr lang="en-US" sz="36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which contains </a:t>
            </a:r>
            <a:r>
              <a:rPr lang="en-US" sz="3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virus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delete it immediately.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thaiDist">
              <a:lnSpc>
                <a:spcPct val="100000"/>
              </a:lnSpc>
              <a:spcBef>
                <a:spcPts val="0"/>
              </a:spcBef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man 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driving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the car was not injured.</a:t>
            </a:r>
          </a:p>
          <a:p>
            <a:pPr algn="thaiDist">
              <a:lnSpc>
                <a:spcPct val="100000"/>
              </a:lnSpc>
              <a:spcBef>
                <a:spcPts val="0"/>
              </a:spcBef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man </a:t>
            </a:r>
            <a:r>
              <a:rPr lang="en-US" sz="36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drove</a:t>
            </a:r>
            <a:r>
              <a:rPr lang="en-US" sz="36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car 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was not injured.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242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90E267-5816-1C94-36AC-23C8361C1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451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78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ชื่อเรื่อง 1">
            <a:extLst>
              <a:ext uri="{FF2B5EF4-FFF2-40B4-BE49-F238E27FC236}">
                <a16:creationId xmlns:a16="http://schemas.microsoft.com/office/drawing/2014/main" id="{AB67E00B-1FBD-62D2-4D82-E73A57AE0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en-US"/>
            </a:b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Participle clauses</a:t>
            </a:r>
            <a:br>
              <a:rPr lang="en-US" altLang="en-US"/>
            </a:br>
            <a:endParaRPr lang="th-TH" altLang="en-US"/>
          </a:p>
        </p:txBody>
      </p:sp>
      <p:sp>
        <p:nvSpPr>
          <p:cNvPr id="17411" name="ตัวแทนเนื้อหา 2">
            <a:extLst>
              <a:ext uri="{FF2B5EF4-FFF2-40B4-BE49-F238E27FC236}">
                <a16:creationId xmlns:a16="http://schemas.microsoft.com/office/drawing/2014/main" id="{D156ED5F-9BB0-6668-840C-69C5285EB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Looked after carefully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these boots will last for many years.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b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wanting to hurt his feelings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 avoided the question. 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b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lived through difficult times together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they were very close friends.</a:t>
            </a:r>
            <a:endParaRPr lang="th-TH" altLang="en-US" sz="3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3C539-89F3-98C3-FAFE-F3D0D25AB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Multiple-Meaning Words e.g. 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blind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818BB-9E7D-38A5-35AC-341A957E4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thaiDi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 grandmother is almost totally </a:t>
            </a:r>
            <a:r>
              <a:rPr lang="en-US" sz="32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blind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thaiDi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Without treatment, the patient will go </a:t>
            </a:r>
            <a:r>
              <a:rPr lang="en-US" sz="32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blind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thaiDi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operation left their son </a:t>
            </a:r>
            <a:r>
              <a:rPr lang="en-US" sz="32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blind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and brain-damaged.</a:t>
            </a:r>
          </a:p>
          <a:p>
            <a:pPr algn="thaiDi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light was </a:t>
            </a:r>
            <a:r>
              <a:rPr lang="en-US" sz="32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blinding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and she covered her face.</a:t>
            </a:r>
          </a:p>
          <a:p>
            <a:pPr algn="thaiDi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There's a </a:t>
            </a:r>
            <a:r>
              <a:rPr lang="en-US" sz="32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blind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man who sells popcorn on the corner.</a:t>
            </a:r>
          </a:p>
          <a:p>
            <a:pPr algn="thaiDi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 a </a:t>
            </a:r>
            <a:r>
              <a:rPr lang="en-US" sz="32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blind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person can still recognize a friend by the sound of his footsteps or even his scent.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18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ชื่อเรื่อง 1">
            <a:extLst>
              <a:ext uri="{FF2B5EF4-FFF2-40B4-BE49-F238E27FC236}">
                <a16:creationId xmlns:a16="http://schemas.microsoft.com/office/drawing/2014/main" id="{401D13C6-5B29-E4E8-EBEA-352732B9E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223BEB5-7A72-75DB-0DEC-494D8FD8E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use 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participle clauses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</a:t>
            </a:r>
          </a:p>
          <a:p>
            <a:pPr marL="0" indent="0" algn="thaiDist">
              <a:buNone/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participle and</a:t>
            </a:r>
            <a:r>
              <a:rPr lang="th-TH" sz="3600" dirty="0">
                <a:latin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verb in the main clause 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the same subject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thaiDist">
              <a:buNone/>
              <a:defRPr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thaiDist">
              <a:buNone/>
              <a:defRPr/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Waiting for Ellie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 made some tea. </a:t>
            </a:r>
          </a:p>
          <a:p>
            <a:pPr marL="0" indent="0" algn="thaiDist">
              <a:buNone/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(While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waiting for Ellie,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some tea.)</a:t>
            </a:r>
            <a:endParaRPr lang="th-TH" sz="36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>
            <a:extLst>
              <a:ext uri="{FF2B5EF4-FFF2-40B4-BE49-F238E27FC236}">
                <a16:creationId xmlns:a16="http://schemas.microsoft.com/office/drawing/2014/main" id="{77CD8D82-DF72-30D3-1AA9-0F6001D5E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en-US"/>
            </a:b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Present participle clauses</a:t>
            </a:r>
            <a:br>
              <a:rPr lang="en-US" altLang="en-US"/>
            </a:br>
            <a:endParaRPr lang="th-TH" altLang="en-US"/>
          </a:p>
        </p:txBody>
      </p:sp>
      <p:sp>
        <p:nvSpPr>
          <p:cNvPr id="19459" name="ตัวแทนเนื้อหา 2">
            <a:extLst>
              <a:ext uri="{FF2B5EF4-FFF2-40B4-BE49-F238E27FC236}">
                <a16:creationId xmlns:a16="http://schemas.microsoft.com/office/drawing/2014/main" id="{9E211BC9-F7AC-4FAE-835A-D6B623C37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en-US" sz="4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give the result 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 action</a:t>
            </a:r>
            <a:b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bomb exploded, </a:t>
            </a:r>
            <a:r>
              <a:rPr lang="en-US" alt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destroying the building</a:t>
            </a:r>
            <a:r>
              <a:rPr lang="en-US" alt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thaiDist"/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en-US" sz="4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give the reason 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 action</a:t>
            </a:r>
            <a:b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Knowing she loved reading</a:t>
            </a:r>
            <a:r>
              <a:rPr lang="en-US" alt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Richard bought her a book.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h-TH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ชื่อเรื่อง 1">
            <a:extLst>
              <a:ext uri="{FF2B5EF4-FFF2-40B4-BE49-F238E27FC236}">
                <a16:creationId xmlns:a16="http://schemas.microsoft.com/office/drawing/2014/main" id="{1C76642F-F257-C558-A5A5-B9435559A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Present participle clauses</a:t>
            </a:r>
            <a:endParaRPr lang="th-TH" alt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77C0E27-B52C-96B9-9EB9-7D177D2DD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talk about an action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happened </a:t>
            </a:r>
            <a:r>
              <a:rPr lang="en-US" sz="3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at the same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as another action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Standing in the queue</a:t>
            </a:r>
            <a:r>
              <a:rPr lang="en-US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realized I didn't have any money.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add information about the subject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main clause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Starting in the new year</a:t>
            </a:r>
            <a:r>
              <a:rPr lang="en-US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policy bans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cars in the city center.</a:t>
            </a:r>
          </a:p>
          <a:p>
            <a:pPr>
              <a:defRPr/>
            </a:pPr>
            <a:endParaRPr lang="th-T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ชื่อเรื่อง 1">
            <a:extLst>
              <a:ext uri="{FF2B5EF4-FFF2-40B4-BE49-F238E27FC236}">
                <a16:creationId xmlns:a16="http://schemas.microsoft.com/office/drawing/2014/main" id="{C2192C01-53AB-E8A6-AD26-33A2AE4D3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en-US"/>
            </a:b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Past participle clauses</a:t>
            </a:r>
            <a:b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h-TH" altLang="en-US">
              <a:latin typeface="Times New Roman" panose="02020603050405020304" pitchFamily="18" charset="0"/>
            </a:endParaRPr>
          </a:p>
        </p:txBody>
      </p:sp>
      <p:sp>
        <p:nvSpPr>
          <p:cNvPr id="21507" name="ตัวแทนเนื้อหา 2">
            <a:extLst>
              <a:ext uri="{FF2B5EF4-FFF2-40B4-BE49-F238E27FC236}">
                <a16:creationId xmlns:a16="http://schemas.microsoft.com/office/drawing/2014/main" id="{BCBF1D5D-FBB1-8CA8-18B6-BDF4AAC7C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similar meaning to an </a:t>
            </a:r>
            <a:r>
              <a:rPr lang="en-US" altLang="en-US" sz="36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altLang="en-US" sz="3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condition</a:t>
            </a:r>
            <a:b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in this way</a:t>
            </a:r>
            <a:r>
              <a:rPr lang="en-US" alt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participles can make your writing more concise. </a:t>
            </a:r>
          </a:p>
          <a:p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en-US" sz="3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give the reason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 action</a:t>
            </a:r>
            <a:b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Worried by the news</a:t>
            </a:r>
            <a:r>
              <a:rPr lang="en-US" alt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called the hospital.</a:t>
            </a:r>
          </a:p>
          <a:p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en-US" sz="3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add information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the subject of the main clause</a:t>
            </a:r>
            <a:b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Filled with pride</a:t>
            </a:r>
            <a:r>
              <a:rPr lang="en-US" alt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walked towards the stage</a:t>
            </a:r>
            <a:r>
              <a:rPr lang="en-US" alt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h-TH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ชื่อเรื่อง 1">
            <a:extLst>
              <a:ext uri="{FF2B5EF4-FFF2-40B4-BE49-F238E27FC236}">
                <a16:creationId xmlns:a16="http://schemas.microsoft.com/office/drawing/2014/main" id="{190AA683-FF13-379C-7685-0F3AC9858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en-US" dirty="0"/>
            </a:b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Perfect participle clauses</a:t>
            </a:r>
            <a:br>
              <a:rPr lang="en-US" altLang="en-US" dirty="0"/>
            </a:br>
            <a:endParaRPr lang="th-TH" alt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BC0AC9E-77FB-5D63-EF05-550A9117D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Perfect participle clauses show </a:t>
            </a:r>
            <a:r>
              <a:rPr lang="en-US" sz="3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that the action they describe</a:t>
            </a:r>
            <a:r>
              <a:rPr lang="th-TH" sz="3600" dirty="0"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en-US" sz="3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US" sz="3600" b="1" u="sng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finished</a:t>
            </a:r>
            <a:r>
              <a:rPr lang="en-US" sz="3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before the action in the main clause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h-TH" sz="3600" dirty="0">
              <a:latin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got dressed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slowly went downstairs.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finished their training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will be fully qualified doctors.</a:t>
            </a:r>
            <a:b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been made redundant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started looking for a new job.</a:t>
            </a:r>
            <a:endParaRPr lang="th-TH" sz="36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13C18E-E6C2-766C-4B69-307055FC27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0062" cy="698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5648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50A519-1CA1-31FD-B646-BE9BEDF22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99" y="0"/>
            <a:ext cx="122121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928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ชื่อเรื่อง 1">
            <a:extLst>
              <a:ext uri="{FF2B5EF4-FFF2-40B4-BE49-F238E27FC236}">
                <a16:creationId xmlns:a16="http://schemas.microsoft.com/office/drawing/2014/main" id="{90DE1B3D-BBB5-39F8-8757-B767C281A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th-TH" altLang="en-US">
              <a:latin typeface="Times New Roman" panose="02020603050405020304" pitchFamily="18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48638E7-0AD0-6FB0-0740-278C6C34D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>
              <a:defRPr/>
            </a:pPr>
            <a:r>
              <a:rPr lang="en-US" dirty="0"/>
              <a:t>	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800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participle phrase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functions as </a:t>
            </a:r>
            <a:r>
              <a:rPr lang="en-US" sz="3800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 ADJECTIVE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modify a noun, pronoun or noun phrase.</a:t>
            </a:r>
          </a:p>
          <a:p>
            <a:pPr algn="thaiDist">
              <a:defRPr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A </a:t>
            </a:r>
            <a:r>
              <a:rPr lang="en-US" sz="3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participle clause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used when the participle and the verb in the main clause have the </a:t>
            </a:r>
            <a:r>
              <a:rPr lang="en-US" sz="3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SAME subject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thaiDist">
              <a:defRPr/>
            </a:pP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thaiDist">
              <a:defRPr/>
            </a:pPr>
            <a:endParaRPr lang="th-TH" sz="3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ชื่อเรื่อง 1">
            <a:extLst>
              <a:ext uri="{FF2B5EF4-FFF2-40B4-BE49-F238E27FC236}">
                <a16:creationId xmlns:a16="http://schemas.microsoft.com/office/drawing/2014/main" id="{66EE2FDA-FBA7-9D2E-D344-D05ABAC6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h-TH">
                <a:latin typeface="Times New Roman" panose="02020603050405020304" pitchFamily="18" charset="0"/>
                <a:cs typeface="Times New Roman" panose="02020603050405020304" pitchFamily="18" charset="0"/>
              </a:rPr>
              <a:t>How different is each sentence?</a:t>
            </a:r>
            <a:endParaRPr lang="th-TH" altLang="th-TH">
              <a:latin typeface="Times New Roman" panose="02020603050405020304" pitchFamily="18" charset="0"/>
            </a:endParaRPr>
          </a:p>
        </p:txBody>
      </p:sp>
      <p:sp>
        <p:nvSpPr>
          <p:cNvPr id="18435" name="ตัวยึดเนื้อหา 2">
            <a:extLst>
              <a:ext uri="{FF2B5EF4-FFF2-40B4-BE49-F238E27FC236}">
                <a16:creationId xmlns:a16="http://schemas.microsoft.com/office/drawing/2014/main" id="{A80FA683-8528-14CF-CAF5-A6D45A431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 eaLnBrk="1" hangingPunct="1">
              <a:spcBef>
                <a:spcPct val="0"/>
              </a:spcBef>
              <a:defRPr/>
            </a:pP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Shouting loudly, John walked home. </a:t>
            </a:r>
          </a:p>
          <a:p>
            <a:pPr algn="thaiDist" eaLnBrk="1" hangingPunct="1">
              <a:spcBef>
                <a:spcPct val="0"/>
              </a:spcBef>
              <a:defRPr/>
            </a:pP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Shouted at loudly, John walked home. </a:t>
            </a:r>
          </a:p>
          <a:p>
            <a:pPr algn="thaiDist" eaLnBrk="1" hangingPunct="1">
              <a:spcBef>
                <a:spcPct val="0"/>
              </a:spcBef>
              <a:defRPr/>
            </a:pP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been shouted at, John walked home. </a:t>
            </a:r>
          </a:p>
          <a:p>
            <a:pPr marL="0" indent="0" algn="thaiDist">
              <a:spcBef>
                <a:spcPct val="0"/>
              </a:spcBef>
              <a:buNone/>
              <a:defRPr/>
            </a:pPr>
            <a:endParaRPr lang="en-US" altLang="th-TH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thaiDist" eaLnBrk="1" hangingPunct="1">
              <a:spcBef>
                <a:spcPct val="0"/>
              </a:spcBef>
              <a:defRPr/>
            </a:pP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a long day at school and work, Jim found her roommate Ben </a:t>
            </a:r>
            <a:r>
              <a:rPr lang="en-US" altLang="th-TH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eating</a:t>
            </a: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last of the leftover pizza.</a:t>
            </a:r>
          </a:p>
          <a:p>
            <a:pPr algn="thaiDist" eaLnBrk="1" hangingPunct="1">
              <a:spcBef>
                <a:spcPct val="0"/>
              </a:spcBef>
              <a:defRPr/>
            </a:pP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Ben's rudest habit is </a:t>
            </a:r>
            <a:r>
              <a:rPr lang="en-US" altLang="th-TH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eating</a:t>
            </a: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last of the leftover pizza.</a:t>
            </a:r>
            <a:endParaRPr lang="th-TH" altLang="th-TH" sz="36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ชื่อเรื่อง 1">
            <a:extLst>
              <a:ext uri="{FF2B5EF4-FFF2-40B4-BE49-F238E27FC236}">
                <a16:creationId xmlns:a16="http://schemas.microsoft.com/office/drawing/2014/main" id="{300307D1-7B36-E30D-5C1F-B6080444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h-TH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th-TH" altLang="th-TH" dirty="0">
              <a:latin typeface="Times New Roman" panose="02020603050405020304" pitchFamily="18" charset="0"/>
            </a:endParaRPr>
          </a:p>
        </p:txBody>
      </p:sp>
      <p:sp>
        <p:nvSpPr>
          <p:cNvPr id="25603" name="ตัวยึดเนื้อหา 2">
            <a:extLst>
              <a:ext uri="{FF2B5EF4-FFF2-40B4-BE49-F238E27FC236}">
                <a16:creationId xmlns:a16="http://schemas.microsoft.com/office/drawing/2014/main" id="{5D69BF10-CDCA-131B-7F6C-C53F75000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/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Rising out of the sea in front of us, the sun started to warm our faces.</a:t>
            </a:r>
          </a:p>
          <a:p>
            <a:pPr algn="just" eaLnBrk="1" hangingPunct="1"/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signed the document, Jason felt the weight of responsibility lift from his shoulders.</a:t>
            </a:r>
          </a:p>
          <a:p>
            <a:pPr algn="just" eaLnBrk="1" hangingPunct="1"/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Removing his glasses, the professor shook his head with disappointment.</a:t>
            </a:r>
          </a:p>
          <a:p>
            <a:pPr algn="just" eaLnBrk="1" hangingPunct="1"/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boys loved their boxing gloves, wearing them even to bed.</a:t>
            </a:r>
          </a:p>
          <a:p>
            <a:pPr eaLnBrk="1" hangingPunct="1"/>
            <a:endParaRPr lang="th-TH" altLang="th-TH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60687-6E3E-75BA-DF7A-B5760F72A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Multiple-Meaning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5B88E-B882-1A56-C033-569AB1E96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None of the passengers was 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badly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injured in the crash.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His fingers were </a:t>
            </a:r>
            <a:r>
              <a:rPr lang="en-US" sz="3200" b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badly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frozen.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Businesses have been </a:t>
            </a:r>
            <a:r>
              <a:rPr lang="en-US" sz="3200" b="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badly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hit by the COVID-19 pandemic.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Both cars were </a:t>
            </a:r>
            <a:r>
              <a:rPr lang="en-US" sz="3200" b="0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badly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damaged in the accident.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needs the money really 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badly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played 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badly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but I played even worse.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refugees 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badly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need food and clean water.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wanted the job 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badly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3657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ชื่อเรื่อง 1">
            <a:extLst>
              <a:ext uri="{FF2B5EF4-FFF2-40B4-BE49-F238E27FC236}">
                <a16:creationId xmlns:a16="http://schemas.microsoft.com/office/drawing/2014/main" id="{78CECFEF-C563-E939-1D14-9A03469AF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h-TH" altLang="th-TH"/>
          </a:p>
        </p:txBody>
      </p:sp>
      <p:sp>
        <p:nvSpPr>
          <p:cNvPr id="26627" name="ตัวยึดเนื้อหา 2">
            <a:extLst>
              <a:ext uri="{FF2B5EF4-FFF2-40B4-BE49-F238E27FC236}">
                <a16:creationId xmlns:a16="http://schemas.microsoft.com/office/drawing/2014/main" id="{8570AC34-1529-7711-2BA1-433184FE2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thaiDist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th-TH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</a:t>
            </a:r>
            <a:r>
              <a:rPr lang="en-US" sz="3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gotten</a:t>
            </a:r>
            <a:r>
              <a:rPr lang="en-US" sz="3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arrested, he shouted he was innocent.</a:t>
            </a:r>
          </a:p>
          <a:p>
            <a:pPr algn="thaiDist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</a:t>
            </a:r>
            <a:r>
              <a:rPr lang="en-US" sz="3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finished</a:t>
            </a:r>
            <a:r>
              <a:rPr lang="en-US" sz="3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their homework, they walked downstairs to go to the restaurant.</a:t>
            </a:r>
            <a:endParaRPr lang="en-US" sz="3400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thaiDist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3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Three old men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sitting</a:t>
            </a:r>
            <a:r>
              <a:rPr lang="en-US" sz="3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3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bench</a:t>
            </a:r>
            <a:r>
              <a:rPr lang="en-US" sz="3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3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</a:t>
            </a:r>
            <a:r>
              <a:rPr lang="en-US" sz="3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discussed the current situation.</a:t>
            </a:r>
          </a:p>
          <a:p>
            <a:pPr algn="thaiDist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3400" b="0" i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Thanwa</a:t>
            </a:r>
            <a:r>
              <a:rPr lang="en-US" sz="3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excited</a:t>
            </a:r>
            <a:r>
              <a:rPr lang="en-US" sz="3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sz="3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news</a:t>
            </a:r>
            <a:r>
              <a:rPr lang="en-US" sz="3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rushed out of the room.</a:t>
            </a:r>
          </a:p>
          <a:p>
            <a:pPr algn="thaiDist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34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having slept for eighteen hours, he felt sick.</a:t>
            </a:r>
          </a:p>
          <a:p>
            <a:pPr algn="thaiDist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th-TH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having any money, Susan decided to cut her hair herself.</a:t>
            </a:r>
            <a:endParaRPr lang="th-TH" altLang="th-TH" sz="3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ชื่อเรื่อง 1">
            <a:extLst>
              <a:ext uri="{FF2B5EF4-FFF2-40B4-BE49-F238E27FC236}">
                <a16:creationId xmlns:a16="http://schemas.microsoft.com/office/drawing/2014/main" id="{458F8C08-42D2-42D9-8AC8-9A0304614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h-TH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Translate these sentences into Thai.</a:t>
            </a:r>
            <a:endParaRPr lang="th-TH" altLang="th-TH" dirty="0">
              <a:latin typeface="Times New Roman" panose="02020603050405020304" pitchFamily="18" charset="0"/>
            </a:endParaRPr>
          </a:p>
        </p:txBody>
      </p:sp>
      <p:sp>
        <p:nvSpPr>
          <p:cNvPr id="7171" name="ตัวยึดเนื้อหา 2">
            <a:extLst>
              <a:ext uri="{FF2B5EF4-FFF2-40B4-BE49-F238E27FC236}">
                <a16:creationId xmlns:a16="http://schemas.microsoft.com/office/drawing/2014/main" id="{A8D7CB7A-E7AB-4AD0-B76F-6C36DFF1C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 eaLnBrk="1" hangingPunct="1"/>
            <a:r>
              <a:rPr lang="en-US" altLang="th-TH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six years have </a:t>
            </a:r>
            <a:r>
              <a:rPr lang="en-US" altLang="th-TH" sz="3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passed</a:t>
            </a:r>
            <a:r>
              <a:rPr lang="en-US" altLang="th-TH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since a powerful earthquake and tsunami severely </a:t>
            </a:r>
            <a:r>
              <a:rPr lang="en-US" altLang="th-TH" sz="3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damaged</a:t>
            </a:r>
            <a:r>
              <a:rPr lang="en-US" altLang="th-TH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power plant.</a:t>
            </a:r>
          </a:p>
          <a:p>
            <a:pPr algn="thaiDist" eaLnBrk="1" hangingPunct="1"/>
            <a:endParaRPr lang="en-US" altLang="th-TH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thaiDist" eaLnBrk="1" hangingPunct="1"/>
            <a:r>
              <a:rPr lang="en-US" altLang="th-TH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Shooting has </a:t>
            </a:r>
            <a:r>
              <a:rPr lang="en-US" altLang="th-TH" sz="3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stopped</a:t>
            </a:r>
            <a:r>
              <a:rPr lang="en-US" altLang="th-TH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since the announcement of a peace negotiation.</a:t>
            </a:r>
          </a:p>
          <a:p>
            <a:pPr eaLnBrk="1" hangingPunct="1"/>
            <a:endParaRPr lang="en-US" altLang="th-TH" dirty="0"/>
          </a:p>
          <a:p>
            <a:pPr eaLnBrk="1" hangingPunct="1"/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3044799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ชื่อเรื่อง 1">
            <a:extLst>
              <a:ext uri="{FF2B5EF4-FFF2-40B4-BE49-F238E27FC236}">
                <a16:creationId xmlns:a16="http://schemas.microsoft.com/office/drawing/2014/main" id="{6A69A1B8-9FFD-42DE-9FD8-E940CF88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h-TH" altLang="th-TH"/>
          </a:p>
        </p:txBody>
      </p:sp>
      <p:sp>
        <p:nvSpPr>
          <p:cNvPr id="8195" name="ตัวยึดเนื้อหา 2">
            <a:extLst>
              <a:ext uri="{FF2B5EF4-FFF2-40B4-BE49-F238E27FC236}">
                <a16:creationId xmlns:a16="http://schemas.microsoft.com/office/drawing/2014/main" id="{E7BAB3DF-8C89-484E-A39A-748900E14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Conflicting opinions between two groups have </a:t>
            </a:r>
            <a:r>
              <a:rPr lang="en-US" altLang="th-TH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kept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Japanese officials from doing anything about the water.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th-TH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U.S. Navy says it wants new ships that are slower and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smaller – but more powerful – than its </a:t>
            </a:r>
            <a:r>
              <a:rPr lang="en-US" altLang="th-TH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existing</a:t>
            </a: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ships.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th-TH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Museum officials say visitors will be able to "experience the </a:t>
            </a:r>
          </a:p>
          <a:p>
            <a:pPr algn="just">
              <a:spcBef>
                <a:spcPct val="0"/>
              </a:spcBef>
              <a:buNone/>
            </a:pP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magic of cinema" by learning about all parts of the film-</a:t>
            </a:r>
          </a:p>
          <a:p>
            <a:pPr algn="just">
              <a:spcBef>
                <a:spcPct val="0"/>
              </a:spcBef>
              <a:buNone/>
            </a:pPr>
            <a:r>
              <a:rPr lang="en-US" altLang="th-TH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en-US" altLang="th-T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process.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th-TH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th-TH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th-TH" dirty="0"/>
          </a:p>
          <a:p>
            <a:pPr eaLnBrk="1" hangingPunct="1"/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2671791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0835-65A0-A2FB-4CFA-A8D9E1CE7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thaiDist"/>
            <a:r>
              <a:rPr lang="en-US" sz="4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Underline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every word showing a participle form in this following paragraph and then translate it.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7D2B7-0808-F5BD-A823-295EB6B16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en-US" sz="4000" b="0" i="0" dirty="0">
                <a:solidFill>
                  <a:srgbClr val="05050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American holiday of Thanksgiving is celebrated every year on the fourth Thursday in November. The holiday is during autumn -- the main season for harvesting crops. Thanksgiving is an autumn harvest festival like those found in many cultures around the world.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811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ชื่อเรื่อง 1">
            <a:extLst>
              <a:ext uri="{FF2B5EF4-FFF2-40B4-BE49-F238E27FC236}">
                <a16:creationId xmlns:a16="http://schemas.microsoft.com/office/drawing/2014/main" id="{6F3FA3A8-21EE-1559-BB68-3AF93CEEF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Review: </a:t>
            </a:r>
            <a:r>
              <a:rPr lang="en-US" altLang="th-TH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Participles as </a:t>
            </a:r>
            <a:r>
              <a:rPr lang="en-US" altLang="th-TH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adjectives</a:t>
            </a:r>
            <a:br>
              <a:rPr lang="en-US" altLang="th-TH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h-TH" altLang="th-TH" dirty="0">
              <a:latin typeface="Times New Roman" panose="02020603050405020304" pitchFamily="18" charset="0"/>
            </a:endParaRPr>
          </a:p>
        </p:txBody>
      </p:sp>
      <p:sp>
        <p:nvSpPr>
          <p:cNvPr id="8195" name="ตัวยึดเนื้อหา 2">
            <a:extLst>
              <a:ext uri="{FF2B5EF4-FFF2-40B4-BE49-F238E27FC236}">
                <a16:creationId xmlns:a16="http://schemas.microsoft.com/office/drawing/2014/main" id="{4A92D7E2-27CC-A75E-232C-59A2238E3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altLang="th-TH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altLang="th-TH" sz="5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crying</a:t>
            </a:r>
            <a:r>
              <a:rPr lang="en-US" altLang="th-TH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man is my neighbor.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altLang="th-TH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can’t catch a </a:t>
            </a:r>
            <a:r>
              <a:rPr lang="en-US" altLang="th-TH" sz="5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running</a:t>
            </a:r>
            <a:r>
              <a:rPr lang="en-US" altLang="th-TH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train.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altLang="th-TH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was a </a:t>
            </a:r>
            <a:r>
              <a:rPr lang="en-US" altLang="th-TH" sz="5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en-US" altLang="th-TH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match.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altLang="th-TH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will you fix the </a:t>
            </a:r>
            <a:r>
              <a:rPr lang="en-US" altLang="th-TH" sz="5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broken</a:t>
            </a:r>
            <a:r>
              <a:rPr lang="en-US" altLang="th-TH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window?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51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I was 12, I suffered from a broken heart. 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51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bought myself a used car. 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51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Don’t wake up the sleeping baby! </a:t>
            </a:r>
            <a:br>
              <a:rPr lang="en-US" altLang="th-TH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th-TH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altLang="th-TH" sz="5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winning</a:t>
            </a:r>
            <a:r>
              <a:rPr lang="en-US" altLang="th-TH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team will get 1 million dollars.</a:t>
            </a:r>
            <a:br>
              <a:rPr lang="en-US" altLang="th-TH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h-TH" altLang="th-TH" sz="29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ชื่อเรื่อง 1">
            <a:extLst>
              <a:ext uri="{FF2B5EF4-FFF2-40B4-BE49-F238E27FC236}">
                <a16:creationId xmlns:a16="http://schemas.microsoft.com/office/drawing/2014/main" id="{1D4F6228-BBF6-276D-AAD6-6668824A0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h-TH" altLang="th-TH"/>
          </a:p>
        </p:txBody>
      </p:sp>
      <p:sp>
        <p:nvSpPr>
          <p:cNvPr id="3" name="ตัวยึดเนื้อหา 2">
            <a:extLst>
              <a:ext uri="{FF2B5EF4-FFF2-40B4-BE49-F238E27FC236}">
                <a16:creationId xmlns:a16="http://schemas.microsoft.com/office/drawing/2014/main" id="{1D47A2B5-721A-1A6D-28A1-33E82DBDB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algn="thaiDist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3800" dirty="0">
                <a:latin typeface="Times New Roman" panose="02020603050405020304" pitchFamily="18" charset="0"/>
                <a:cs typeface="Times New Roman" pitchFamily="18" charset="0"/>
              </a:rPr>
              <a:t>That </a:t>
            </a:r>
            <a:r>
              <a:rPr lang="en-US" sz="3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boring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 online class put me to sleep!</a:t>
            </a:r>
          </a:p>
          <a:p>
            <a:pPr algn="thaiDist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She got a </a:t>
            </a:r>
            <a:r>
              <a:rPr lang="en-US" sz="3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dancing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doll for her birthday.</a:t>
            </a:r>
          </a:p>
          <a:p>
            <a:pPr algn="thaiDist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My soundly </a:t>
            </a:r>
            <a:r>
              <a:rPr lang="en-US" sz="3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sleeping</a:t>
            </a:r>
            <a:r>
              <a:rPr lang="en-US" sz="3800" dirty="0">
                <a:latin typeface="Times New Roman" panose="02020603050405020304" pitchFamily="18" charset="0"/>
                <a:cs typeface="Times New Roman" pitchFamily="18" charset="0"/>
              </a:rPr>
              <a:t> grandfather will soon get up for his dinner.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800" b="0" dirty="0">
                <a:solidFill>
                  <a:srgbClr val="14141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His essays are filled with well-rounded ideas.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800" b="0" dirty="0">
                <a:solidFill>
                  <a:srgbClr val="14141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Don’t be such a narrow-minded person.</a:t>
            </a:r>
            <a:endParaRPr lang="en-US" sz="3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algn="thaiDist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3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found some buried treasures in the castle.</a:t>
            </a:r>
          </a:p>
          <a:p>
            <a:pPr algn="thaiDist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3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can we live in a society with a rapidly changing culture?</a:t>
            </a:r>
          </a:p>
          <a:p>
            <a:pPr algn="thaiDist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leaping flames from the burning building presented the firefighters with the responsibility of protecting other nearby buildings from the growing fire.</a:t>
            </a:r>
            <a:endParaRPr lang="en-US" sz="3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3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th-TH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ชื่อเรื่อง 1">
            <a:extLst>
              <a:ext uri="{FF2B5EF4-FFF2-40B4-BE49-F238E27FC236}">
                <a16:creationId xmlns:a16="http://schemas.microsoft.com/office/drawing/2014/main" id="{95E72756-3271-3EAE-8DD8-730AED6A7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th-TH" b="1"/>
            </a:br>
            <a:r>
              <a:rPr lang="en-US" altLang="th-TH" b="1">
                <a:latin typeface="Times New Roman" panose="02020603050405020304" pitchFamily="18" charset="0"/>
                <a:cs typeface="Times New Roman" panose="02020603050405020304" pitchFamily="18" charset="0"/>
              </a:rPr>
              <a:t>Participial Phrases</a:t>
            </a:r>
            <a:br>
              <a:rPr lang="en-US" altLang="th-TH"/>
            </a:br>
            <a:endParaRPr lang="th-TH" alt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419CD04-8AD5-DBB7-F877-6A6831202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participle phrase also acts like </a:t>
            </a:r>
            <a:r>
              <a:rPr lang="en-US" sz="3600" u="sng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 adjective</a:t>
            </a:r>
            <a:r>
              <a:rPr lang="en-US" sz="3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modify a noun, pronoun or noun phrase.</a:t>
            </a:r>
          </a:p>
          <a:p>
            <a:pPr marL="0" indent="0">
              <a:buNone/>
              <a:defRPr/>
            </a:pPr>
            <a:r>
              <a:rPr lang="en-US" altLang="th-TH" sz="3600" b="1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en-US" altLang="th-TH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Participial Phrases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mother is next to the lady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wearing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 red hat.</a:t>
            </a:r>
          </a:p>
          <a:p>
            <a:pPr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(The participle phrase "wearing the red hat" describes "the lady.")</a:t>
            </a:r>
          </a:p>
          <a:p>
            <a:pPr>
              <a:defRPr/>
            </a:pPr>
            <a:r>
              <a:rPr lang="th-TH" sz="3600" dirty="0">
                <a:latin typeface="Times New Roman" panose="02020603050405020304" pitchFamily="18" charset="0"/>
              </a:rPr>
              <a:t>แม่อยู่ถัดจากผู้หญิงคนที่ใส่หมวกแดง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1541</Words>
  <Application>Microsoft Office PowerPoint</Application>
  <PresentationFormat>Widescreen</PresentationFormat>
  <Paragraphs>146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Symbol</vt:lpstr>
      <vt:lpstr>Times New Roman</vt:lpstr>
      <vt:lpstr>Office Theme</vt:lpstr>
      <vt:lpstr>2108252</vt:lpstr>
      <vt:lpstr>Multiple-Meaning Words e.g. blind</vt:lpstr>
      <vt:lpstr>Multiple-Meaning Words</vt:lpstr>
      <vt:lpstr>Translate these sentences into Thai.</vt:lpstr>
      <vt:lpstr>PowerPoint Presentation</vt:lpstr>
      <vt:lpstr>Underline every word showing a participle form in this following paragraph and then translate it.</vt:lpstr>
      <vt:lpstr>Review: Participles as adjectives </vt:lpstr>
      <vt:lpstr>PowerPoint Presentation</vt:lpstr>
      <vt:lpstr> Participial Phrases </vt:lpstr>
      <vt:lpstr>PowerPoint Presentation</vt:lpstr>
      <vt:lpstr>PowerPoint Presentation</vt:lpstr>
      <vt:lpstr>Review: Participial phrases created from adjective clauses </vt:lpstr>
      <vt:lpstr> Participial Phrases vs. Gerund Phrases </vt:lpstr>
      <vt:lpstr> Past Participial Phrases </vt:lpstr>
      <vt:lpstr>PowerPoint Presentation</vt:lpstr>
      <vt:lpstr>Present and Past Participial Phrases </vt:lpstr>
      <vt:lpstr>Participial phrases vs Reduced  adjective clauses </vt:lpstr>
      <vt:lpstr>PowerPoint Presentation</vt:lpstr>
      <vt:lpstr> Participle clauses </vt:lpstr>
      <vt:lpstr>PowerPoint Presentation</vt:lpstr>
      <vt:lpstr> Present participle clauses </vt:lpstr>
      <vt:lpstr>Present participle clauses</vt:lpstr>
      <vt:lpstr> Past participle clauses </vt:lpstr>
      <vt:lpstr> Perfect participle clauses </vt:lpstr>
      <vt:lpstr>PowerPoint Presentation</vt:lpstr>
      <vt:lpstr>PowerPoint Presentation</vt:lpstr>
      <vt:lpstr>Conclusion</vt:lpstr>
      <vt:lpstr>How different is each sentence?</vt:lpstr>
      <vt:lpstr>Practice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2108252</dc:title>
  <dc:creator>LENOVO</dc:creator>
  <cp:lastModifiedBy>LENOVO</cp:lastModifiedBy>
  <cp:revision>8</cp:revision>
  <dcterms:created xsi:type="dcterms:W3CDTF">2023-11-27T08:48:46Z</dcterms:created>
  <dcterms:modified xsi:type="dcterms:W3CDTF">2023-11-28T10:08:59Z</dcterms:modified>
</cp:coreProperties>
</file>