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7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88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25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771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52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811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714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015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73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6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8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9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9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56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9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586F-88FB-4139-9577-8612D415A186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34BA28-DB68-40B2-9008-9D92C3B9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7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560787"/>
            <a:ext cx="8915399" cy="1608512"/>
          </a:xfrm>
        </p:spPr>
        <p:txBody>
          <a:bodyPr/>
          <a:lstStyle/>
          <a:p>
            <a:r>
              <a:rPr lang="th-TH" b="1" dirty="0" smtClean="0"/>
              <a:t>การเปลี่ยนแปลงของเมือง กับ การวางผังเมือง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603958"/>
            <a:ext cx="8915399" cy="1126283"/>
          </a:xfrm>
        </p:spPr>
        <p:txBody>
          <a:bodyPr>
            <a:normAutofit/>
          </a:bodyPr>
          <a:lstStyle/>
          <a:p>
            <a:pPr algn="r"/>
            <a:r>
              <a:rPr lang="th-TH" sz="3200" dirty="0" smtClean="0">
                <a:latin typeface="KodchiangUPC" panose="02020603050405020304" pitchFamily="18" charset="-34"/>
                <a:cs typeface="KodchiangUPC" panose="02020603050405020304" pitchFamily="18" charset="-34"/>
              </a:rPr>
              <a:t>รายวิชา </a:t>
            </a:r>
            <a:r>
              <a:rPr lang="th-TH" sz="3200" dirty="0">
                <a:latin typeface="KodchiangUPC" panose="02020603050405020304" pitchFamily="18" charset="-34"/>
                <a:cs typeface="KodchiangUPC" panose="02020603050405020304" pitchFamily="18" charset="-34"/>
              </a:rPr>
              <a:t>12137322 การจัดการเมืองสมัยใหม่</a:t>
            </a:r>
            <a:endParaRPr lang="en-GB" sz="3200" dirty="0"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44347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945" y="282109"/>
            <a:ext cx="9451931" cy="1280890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C00000"/>
                </a:solidFill>
              </a:rPr>
              <a:t>การวางและจัดทำผังเมือง</a:t>
            </a:r>
            <a:r>
              <a:rPr lang="th-TH" sz="4000" b="1" dirty="0" smtClean="0">
                <a:solidFill>
                  <a:srgbClr val="C00000"/>
                </a:solidFill>
              </a:rPr>
              <a:t>รวม ตามพระราชบัญญัติ</a:t>
            </a:r>
            <a:r>
              <a:rPr lang="th-TH" sz="4000" b="1" dirty="0">
                <a:solidFill>
                  <a:srgbClr val="C00000"/>
                </a:solidFill>
              </a:rPr>
              <a:t>การผังเมือง พ.ศ.2518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822" y="1562999"/>
            <a:ext cx="11104178" cy="3777622"/>
          </a:xfrm>
        </p:spPr>
        <p:txBody>
          <a:bodyPr>
            <a:noAutofit/>
          </a:bodyPr>
          <a:lstStyle/>
          <a:p>
            <a:pPr fontAlgn="base"/>
            <a:r>
              <a:rPr lang="th-TH" sz="3200" dirty="0">
                <a:latin typeface="Agency FB" panose="020B0503020202020204" pitchFamily="34" charset="0"/>
              </a:rPr>
              <a:t>”ผังเมืองรวม” หมายความ</a:t>
            </a:r>
            <a:r>
              <a:rPr lang="th-TH" sz="3200" dirty="0" smtClean="0">
                <a:latin typeface="Agency FB" panose="020B0503020202020204" pitchFamily="34" charset="0"/>
              </a:rPr>
              <a:t>ว่า</a:t>
            </a:r>
            <a:r>
              <a:rPr lang="en-GB" sz="3200" dirty="0" smtClean="0">
                <a:latin typeface="Agency FB" panose="020B0503020202020204" pitchFamily="34" charset="0"/>
              </a:rPr>
              <a:t> </a:t>
            </a:r>
            <a:r>
              <a:rPr lang="th-TH" sz="3200" dirty="0" smtClean="0">
                <a:latin typeface="Agency FB" panose="020B0503020202020204" pitchFamily="34" charset="0"/>
              </a:rPr>
              <a:t>“</a:t>
            </a:r>
            <a:r>
              <a:rPr lang="th-TH" sz="3200" dirty="0">
                <a:latin typeface="Agency FB" panose="020B0503020202020204" pitchFamily="34" charset="0"/>
              </a:rPr>
              <a:t>แผนผัง นโยบาย และโครงการ รวมทั้งมาตรการควบคุมโดยทั่วไป เพื่อใช้เป็นแนวทางในการพัฒนาและดำรงรักษาเมือง และบริเวณที่เกี่ยวข้องหรือชนบท ในด้านการใช้ประโยชน์ในทรัพย์สิน การคมนาคมและการขนส่ง การสาธารณูปโภค บริการสาธารณะ และสภาพแวดล้อม เพื่อบรรลุวัตถุประสงค์ของการผังเมือง”</a:t>
            </a:r>
          </a:p>
          <a:p>
            <a:r>
              <a:rPr lang="th-TH" sz="3200" dirty="0" smtClean="0">
                <a:latin typeface="Agency FB" panose="020B0503020202020204" pitchFamily="34" charset="0"/>
              </a:rPr>
              <a:t>- การ</a:t>
            </a:r>
            <a:r>
              <a:rPr lang="th-TH" sz="3200" dirty="0">
                <a:latin typeface="Agency FB" panose="020B0503020202020204" pitchFamily="34" charset="0"/>
              </a:rPr>
              <a:t>วางและจัดทำผังเมืองรวมโดยอาศัยอำนาจแห่งพระราชบัญญัติการผังเมือง พ.ศ.2518 ได้อาศัยต้นแบบจากผังนครหลวง 2533 หรือผัง </a:t>
            </a:r>
            <a:r>
              <a:rPr lang="en-GB" sz="3200" dirty="0">
                <a:latin typeface="Agency FB" panose="020B0503020202020204" pitchFamily="34" charset="0"/>
              </a:rPr>
              <a:t>Litchfield </a:t>
            </a:r>
            <a:r>
              <a:rPr lang="th-TH" sz="3200" dirty="0">
                <a:latin typeface="Agency FB" panose="020B0503020202020204" pitchFamily="34" charset="0"/>
              </a:rPr>
              <a:t>ผังดังกล่าวนี้โดยการนำเสนอเป็นแต่เพียง </a:t>
            </a:r>
            <a:r>
              <a:rPr lang="en-GB" sz="3200" dirty="0">
                <a:latin typeface="Agency FB" panose="020B0503020202020204" pitchFamily="34" charset="0"/>
              </a:rPr>
              <a:t>Comprehensive Plan </a:t>
            </a:r>
            <a:r>
              <a:rPr lang="th-TH" sz="3200" dirty="0">
                <a:latin typeface="Agency FB" panose="020B0503020202020204" pitchFamily="34" charset="0"/>
              </a:rPr>
              <a:t>ซึ่งจะต้องนำมาจัดทำเป็นแผนผังข้อกำหนดต่างๆ เพื่อให้มีผลใช้บังคับได้ตามกฎหมาย เช่นแผนผังข้อกำหนดการใช้ประโยชน์ที่ดิน (</a:t>
            </a:r>
            <a:r>
              <a:rPr lang="en-GB" sz="3200" dirty="0">
                <a:latin typeface="Agency FB" panose="020B0503020202020204" pitchFamily="34" charset="0"/>
              </a:rPr>
              <a:t>Zoning) </a:t>
            </a:r>
            <a:r>
              <a:rPr lang="th-TH" sz="3200" dirty="0">
                <a:latin typeface="Agency FB" panose="020B0503020202020204" pitchFamily="34" charset="0"/>
              </a:rPr>
              <a:t>แผนผังข้อกำหนดการจัดสรรที่ดิน (</a:t>
            </a:r>
            <a:r>
              <a:rPr lang="en-GB" sz="3200" dirty="0">
                <a:latin typeface="Agency FB" panose="020B0503020202020204" pitchFamily="34" charset="0"/>
              </a:rPr>
              <a:t>Subdivision Control) </a:t>
            </a:r>
            <a:r>
              <a:rPr lang="th-TH" sz="3200" dirty="0">
                <a:latin typeface="Agency FB" panose="020B0503020202020204" pitchFamily="34" charset="0"/>
              </a:rPr>
              <a:t>แผนผังข้อกำหนดโครงการคมนาคมและขนส่ง (</a:t>
            </a:r>
            <a:r>
              <a:rPr lang="en-GB" sz="3200" dirty="0">
                <a:latin typeface="Agency FB" panose="020B0503020202020204" pitchFamily="34" charset="0"/>
              </a:rPr>
              <a:t>Mapped Street Ordinance) </a:t>
            </a:r>
            <a:r>
              <a:rPr lang="th-TH" sz="3200" dirty="0">
                <a:latin typeface="Agency FB" panose="020B0503020202020204" pitchFamily="34" charset="0"/>
              </a:rPr>
              <a:t>และแผนผังข้อกำหนดโครงการสาธารณูปโภคที่ต้องจัดทำในลักษณะเป็น </a:t>
            </a:r>
            <a:r>
              <a:rPr lang="en-GB" sz="3200" dirty="0">
                <a:latin typeface="Agency FB" panose="020B0503020202020204" pitchFamily="34" charset="0"/>
              </a:rPr>
              <a:t>Official Map</a:t>
            </a:r>
            <a:endParaRPr lang="en-GB" sz="32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3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331" y="486240"/>
            <a:ext cx="8911687" cy="968207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C00000"/>
                </a:solidFill>
              </a:rPr>
              <a:t>ผัง</a:t>
            </a:r>
            <a:r>
              <a:rPr lang="th-TH" sz="4400" b="1" dirty="0">
                <a:solidFill>
                  <a:srgbClr val="C00000"/>
                </a:solidFill>
              </a:rPr>
              <a:t>เมืองเฉพาะ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738" y="2133600"/>
            <a:ext cx="9738874" cy="3777622"/>
          </a:xfrm>
        </p:spPr>
        <p:txBody>
          <a:bodyPr>
            <a:noAutofit/>
          </a:bodyPr>
          <a:lstStyle/>
          <a:p>
            <a:pPr fontAlgn="base"/>
            <a:r>
              <a:rPr lang="th-TH" sz="3200" dirty="0">
                <a:latin typeface="Agency FB" panose="020B0503020202020204" pitchFamily="34" charset="0"/>
              </a:rPr>
              <a:t>ผังเมืองเฉพาะ ซึ่งมาตรา 4 แห่งพระราชบัญญัติการผังเมือง พ.ศ.2518 ได้กำหนดนิยามไว้หมายความว่า</a:t>
            </a:r>
          </a:p>
          <a:p>
            <a:pPr fontAlgn="base"/>
            <a:r>
              <a:rPr lang="th-TH" sz="3200" dirty="0">
                <a:latin typeface="Agency FB" panose="020B0503020202020204" pitchFamily="34" charset="0"/>
              </a:rPr>
              <a:t>“แผนผังและโครงการดำเนินการ เพื่อพัฒนาหรือดำรงรักษาบริเวณเฉพาะแห่ง หรือกิจการที่เกี่ยวข้อง ในเมืองและบริเวณที่เกี่ยวข้องหรือชนบท เพื่อประโยชน์แก่การผังเมือง”</a:t>
            </a:r>
          </a:p>
          <a:p>
            <a:pPr fontAlgn="base"/>
            <a:r>
              <a:rPr lang="th-TH" sz="3200" dirty="0">
                <a:latin typeface="Agency FB" panose="020B0503020202020204" pitchFamily="34" charset="0"/>
              </a:rPr>
              <a:t>การอธิบายถึงความหมายของผังเมืองเฉพาะยังปรากฏในผังนครหลวง 2533 ซึ่งกล่าวถึงแผนผังโครงการเฉพาะ (</a:t>
            </a:r>
            <a:r>
              <a:rPr lang="en-GB" sz="3200" dirty="0">
                <a:latin typeface="Agency FB" panose="020B0503020202020204" pitchFamily="34" charset="0"/>
              </a:rPr>
              <a:t>Special Project Plan) </a:t>
            </a:r>
            <a:r>
              <a:rPr lang="th-TH" sz="3200" dirty="0">
                <a:latin typeface="Agency FB" panose="020B0503020202020204" pitchFamily="34" charset="0"/>
              </a:rPr>
              <a:t>ซึ่งจำแนกเป็นแผนผังการบูรณะฟื้นฟูเมือง (</a:t>
            </a:r>
            <a:r>
              <a:rPr lang="en-GB" sz="3200" dirty="0">
                <a:latin typeface="Agency FB" panose="020B0503020202020204" pitchFamily="34" charset="0"/>
              </a:rPr>
              <a:t>Urban Renewal Plan) </a:t>
            </a:r>
            <a:r>
              <a:rPr lang="th-TH" sz="3200" dirty="0">
                <a:latin typeface="Agency FB" panose="020B0503020202020204" pitchFamily="34" charset="0"/>
              </a:rPr>
              <a:t>และแผนผังการพัฒนาเมือง (</a:t>
            </a:r>
            <a:r>
              <a:rPr lang="en-GB" sz="3200" dirty="0">
                <a:latin typeface="Agency FB" panose="020B0503020202020204" pitchFamily="34" charset="0"/>
              </a:rPr>
              <a:t>Urban Development Plan)</a:t>
            </a:r>
          </a:p>
          <a:p>
            <a:endParaRPr lang="en-GB" sz="32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3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943" y="583998"/>
            <a:ext cx="5061362" cy="772692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C00000"/>
                </a:solidFill>
              </a:rPr>
              <a:t>ผังนครหลวง 2533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610107"/>
            <a:ext cx="10544090" cy="4601508"/>
          </a:xfrm>
        </p:spPr>
        <p:txBody>
          <a:bodyPr>
            <a:noAutofit/>
          </a:bodyPr>
          <a:lstStyle/>
          <a:p>
            <a:pPr fontAlgn="base"/>
            <a:r>
              <a:rPr lang="en-GB" sz="3200" dirty="0">
                <a:latin typeface="Agency FB" panose="020B0503020202020204" pitchFamily="34" charset="0"/>
              </a:rPr>
              <a:t> Zoning </a:t>
            </a:r>
            <a:r>
              <a:rPr lang="th-TH" sz="3200" dirty="0">
                <a:latin typeface="Agency FB" panose="020B0503020202020204" pitchFamily="34" charset="0"/>
              </a:rPr>
              <a:t>ซึ่งเป็นมาตรการพื้นฐานสำหรับการควบคุมการใช้ประโยชน์ที่ดินและความหนาแน่นของประชากร ซึ่งอาจรวมถึงการควบคุมความสูงอาคาร พื้นที่โล่ง และระยะระหว่างอาคารในแต่ละบริเวณ กล่าวคือ</a:t>
            </a:r>
          </a:p>
          <a:p>
            <a:pPr lvl="1" fontAlgn="base"/>
            <a:r>
              <a:rPr lang="th-TH" sz="2200" dirty="0">
                <a:latin typeface="Agency FB" panose="020B0503020202020204" pitchFamily="34" charset="0"/>
              </a:rPr>
              <a:t>“</a:t>
            </a:r>
            <a:r>
              <a:rPr lang="en-GB" sz="2200" dirty="0">
                <a:latin typeface="Agency FB" panose="020B0503020202020204" pitchFamily="34" charset="0"/>
              </a:rPr>
              <a:t>A basic tool is zoning, which directly regulates the use of land and density of population through control of both construction and land-use changes not involving construction. It therefore serves to protect existing desirable development and to give proper direction and control to future expansion and growth.</a:t>
            </a:r>
          </a:p>
          <a:p>
            <a:pPr lvl="1" fontAlgn="base"/>
            <a:r>
              <a:rPr lang="en-GB" sz="2200" dirty="0">
                <a:latin typeface="Agency FB" panose="020B0503020202020204" pitchFamily="34" charset="0"/>
              </a:rPr>
              <a:t>It is recommended that the Land Use Plan; as adopted should be used as a basis for the development of zoning map for the entire … area and the surrounding non-urban agricultural land, and of a comprehensive set of zoning regulations covering densities, building height area and spacing, provision of buffers, and other features</a:t>
            </a:r>
            <a:r>
              <a:rPr lang="en-GB" sz="2200" dirty="0" smtClean="0">
                <a:latin typeface="Agency FB" panose="020B0503020202020204" pitchFamily="34" charset="0"/>
              </a:rPr>
              <a:t>.”(</a:t>
            </a:r>
            <a:r>
              <a:rPr lang="en-GB" sz="2200" dirty="0">
                <a:latin typeface="Agency FB" panose="020B0503020202020204" pitchFamily="34" charset="0"/>
              </a:rPr>
              <a:t>Greater Bangkok Plan 2533, p.81)</a:t>
            </a:r>
            <a:endParaRPr lang="en-GB" sz="3000" dirty="0">
              <a:latin typeface="Agency FB" panose="020B0503020202020204" pitchFamily="34" charset="0"/>
            </a:endParaRPr>
          </a:p>
          <a:p>
            <a:endParaRPr lang="en-GB" sz="32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3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29899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</a:rPr>
              <a:t>สาระสำคัญของการควบคุมทางผังเมือง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390" y="1152906"/>
            <a:ext cx="10527699" cy="5389783"/>
          </a:xfrm>
        </p:spPr>
        <p:txBody>
          <a:bodyPr>
            <a:noAutofit/>
          </a:bodyPr>
          <a:lstStyle/>
          <a:p>
            <a:r>
              <a:rPr lang="th-TH" sz="2800" dirty="0" smtClean="0">
                <a:latin typeface="Agency FB" panose="020B0503020202020204" pitchFamily="34" charset="0"/>
              </a:rPr>
              <a:t>- การ</a:t>
            </a:r>
            <a:r>
              <a:rPr lang="th-TH" sz="2800" dirty="0">
                <a:latin typeface="Agency FB" panose="020B0503020202020204" pitchFamily="34" charset="0"/>
              </a:rPr>
              <a:t>ควบคุมความหนาแน่นของประชากร </a:t>
            </a:r>
            <a:r>
              <a:rPr lang="th-TH" sz="2800" dirty="0" smtClean="0">
                <a:latin typeface="Agency FB" panose="020B0503020202020204" pitchFamily="34" charset="0"/>
              </a:rPr>
              <a:t>การ</a:t>
            </a:r>
            <a:r>
              <a:rPr lang="th-TH" sz="2800" dirty="0">
                <a:latin typeface="Agency FB" panose="020B0503020202020204" pitchFamily="34" charset="0"/>
              </a:rPr>
              <a:t>ควบคุมดังกล่าวจะต้องอาศัยแผนผังข้อกำหนดการใช้ประโยชน์ที่ดิน (</a:t>
            </a:r>
            <a:r>
              <a:rPr lang="en-GB" sz="2800" dirty="0">
                <a:latin typeface="Agency FB" panose="020B0503020202020204" pitchFamily="34" charset="0"/>
              </a:rPr>
              <a:t>Zoning Map) </a:t>
            </a:r>
            <a:r>
              <a:rPr lang="th-TH" sz="2800" dirty="0">
                <a:latin typeface="Agency FB" panose="020B0503020202020204" pitchFamily="34" charset="0"/>
              </a:rPr>
              <a:t>ซึ่งจัดทำขึ้นจากแผนผังการใช้ประโยชน์ที่ดิน (</a:t>
            </a:r>
            <a:r>
              <a:rPr lang="en-GB" sz="2800" dirty="0">
                <a:latin typeface="Agency FB" panose="020B0503020202020204" pitchFamily="34" charset="0"/>
              </a:rPr>
              <a:t>Future Land Use Plan) </a:t>
            </a:r>
            <a:r>
              <a:rPr lang="th-TH" sz="2800" dirty="0">
                <a:latin typeface="Agency FB" panose="020B0503020202020204" pitchFamily="34" charset="0"/>
              </a:rPr>
              <a:t>โดยจะมีเนื้อหาที่แสดงให้เห็นถึงรายละเอียดการจำแนกประเภทการใช้ประโยชน์ที่ดิน ที่อยู่ภายใต้การพัฒนาของภาคเอกชนซึ่งได้แก่ ย่านที่อยู่อาศัย ย่านพาณิชยกรรม ย่านอุตสาหกรรม และย่านเกษตรกรรม ย่านการใช้ประโยชน์ที่ดินแต่ละประเภท จะมีการจำแนกออกเป็นประเภทย่อยตามพัฒนาการและบทบาทโดยเฉพาะของ</a:t>
            </a:r>
            <a:r>
              <a:rPr lang="th-TH" sz="2800" dirty="0" smtClean="0">
                <a:latin typeface="Agency FB" panose="020B0503020202020204" pitchFamily="34" charset="0"/>
              </a:rPr>
              <a:t>เมือง</a:t>
            </a:r>
          </a:p>
          <a:p>
            <a:r>
              <a:rPr lang="th-TH" sz="2800" dirty="0" smtClean="0">
                <a:latin typeface="Agency FB" panose="020B0503020202020204" pitchFamily="34" charset="0"/>
              </a:rPr>
              <a:t>- การ</a:t>
            </a:r>
            <a:r>
              <a:rPr lang="th-TH" sz="2800" dirty="0">
                <a:latin typeface="Agency FB" panose="020B0503020202020204" pitchFamily="34" charset="0"/>
              </a:rPr>
              <a:t>จำแนกย่านการใช้ประโยชน์ที่ดิน ซึ่งกำหนดขึ้นจากกิจกรรมการใช้ประโยชน์ที่ดิน และความหนาแน่นของประชากร จะต้องอาศัยข้อกำหนดหรือมาตรการควบคุมที่แตกต่างกัน ประกอบด้วยการควบคุมการใช้ประโยชน์ที่ดินโดยการระบุถึงกิจกรรมที่จะอนุญาต ไม่อนุญาต หรืออนุญาตโดยมีเงื่อนไขในย่านการใช้ประโยชน์ที่ดินแต่ละประเภท ส่วนการควบคุมความหนาแน่นประชากร เพื่อให้สามารถวางแผนและดำเนินการทางด้านสาธารณูปโภคและสาธารณูปการ ได้อย่างเหมาะสมและพอเพียงต่อความต้องการในแต่ละบริเวณ จะกำหนดโดยอัตราส่วนพื้นที่อาคารรวมต่อพื้นที่ดิน (</a:t>
            </a:r>
            <a:r>
              <a:rPr lang="en-GB" sz="2800" dirty="0">
                <a:latin typeface="Agency FB" panose="020B0503020202020204" pitchFamily="34" charset="0"/>
              </a:rPr>
              <a:t>Floor Area Ratio </a:t>
            </a:r>
            <a:r>
              <a:rPr lang="th-TH" sz="2800" dirty="0">
                <a:latin typeface="Agency FB" panose="020B0503020202020204" pitchFamily="34" charset="0"/>
              </a:rPr>
              <a:t>หรือ </a:t>
            </a:r>
            <a:r>
              <a:rPr lang="en-GB" sz="2800" dirty="0">
                <a:latin typeface="Agency FB" panose="020B0503020202020204" pitchFamily="34" charset="0"/>
              </a:rPr>
              <a:t>FAR) </a:t>
            </a:r>
            <a:r>
              <a:rPr lang="th-TH" sz="2800" dirty="0">
                <a:latin typeface="Agency FB" panose="020B0503020202020204" pitchFamily="34" charset="0"/>
              </a:rPr>
              <a:t>ซึ่งยึดโยงจำนวนประชากรกับพื้นที่การใช้</a:t>
            </a:r>
            <a:r>
              <a:rPr lang="th-TH" sz="2800" dirty="0" smtClean="0">
                <a:latin typeface="Agency FB" panose="020B0503020202020204" pitchFamily="34" charset="0"/>
              </a:rPr>
              <a:t>สอย</a:t>
            </a:r>
            <a:endParaRPr lang="en-GB" sz="28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0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713" y="517624"/>
            <a:ext cx="8169796" cy="905439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>
                <a:solidFill>
                  <a:srgbClr val="C00000"/>
                </a:solidFill>
              </a:rPr>
              <a:t>ปัญหาการดำเนินการด้านการผังเมืองในประเทศไทย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575" y="1855419"/>
            <a:ext cx="9720073" cy="4406645"/>
          </a:xfrm>
        </p:spPr>
        <p:txBody>
          <a:bodyPr>
            <a:noAutofit/>
          </a:bodyPr>
          <a:lstStyle/>
          <a:p>
            <a:r>
              <a:rPr lang="th-TH" sz="3200" dirty="0">
                <a:latin typeface="Agency FB" panose="020B0503020202020204" pitchFamily="34" charset="0"/>
              </a:rPr>
              <a:t>1) การดำเนินการด้านการผังเมืองในประเทศไทยตลอดระยะเวลาที่ผ่านมา เป็นการดำเนินการด้านการผังเมืองโดยกรมโยธาธิการและผังเมืองที่มุ่งเน้นเฉพาะการวางและจัดทำผังเมืองรวม (</a:t>
            </a:r>
            <a:r>
              <a:rPr lang="en-GB" sz="3200" dirty="0">
                <a:latin typeface="Agency FB" panose="020B0503020202020204" pitchFamily="34" charset="0"/>
              </a:rPr>
              <a:t>Comprehensive Plan) </a:t>
            </a:r>
            <a:r>
              <a:rPr lang="th-TH" sz="3200" dirty="0">
                <a:latin typeface="Agency FB" panose="020B0503020202020204" pitchFamily="34" charset="0"/>
              </a:rPr>
              <a:t>ตามแบบอย่างผังนครหลวง 2533 </a:t>
            </a:r>
            <a:r>
              <a:rPr lang="th-TH" sz="3200" dirty="0" smtClean="0">
                <a:latin typeface="Agency FB" panose="020B0503020202020204" pitchFamily="34" charset="0"/>
              </a:rPr>
              <a:t>เท่านั้น</a:t>
            </a:r>
          </a:p>
          <a:p>
            <a:r>
              <a:rPr lang="th-TH" sz="3200" dirty="0" smtClean="0">
                <a:latin typeface="Agency FB" panose="020B0503020202020204" pitchFamily="34" charset="0"/>
              </a:rPr>
              <a:t>   	อีก</a:t>
            </a:r>
            <a:r>
              <a:rPr lang="th-TH" sz="3200" dirty="0">
                <a:latin typeface="Agency FB" panose="020B0503020202020204" pitchFamily="34" charset="0"/>
              </a:rPr>
              <a:t>ทั้งผังเมืองรวมที่ได้วางและจัดทำขึ้นนั้นได้มุ่งเน้นเฉพาะการวางแผนผังการใช้ประโยชน์ที่ดินเพื่อผลต่อการควบคุมการพัฒนาของภาคเอกชน ประกอบกับการวางแผนผังโครงการคมนาคมและขนส่งที่มุ่งเน้นการแก้ไขปัญหาการจราจรของเมือง ผังเมืองรวมที่ได้วางและจัดทำขึ้นนั้นจึงไม่สามารถใช้เป็นเครื่องมือในการประสานการดำเนินงานด้านสาธารณูปโภคและสาธารณูปการซึ่งเป็นบทบาทหน้าที่ของหน่วยงานต่างๆ ของภาครัฐ</a:t>
            </a:r>
            <a:endParaRPr lang="en-GB" sz="32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83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093" y="641788"/>
            <a:ext cx="10263983" cy="5604510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Agency FB" panose="020B0503020202020204" pitchFamily="34" charset="0"/>
              </a:rPr>
              <a:t>2) </a:t>
            </a:r>
            <a:r>
              <a:rPr lang="th-TH" sz="3200" dirty="0">
                <a:latin typeface="Agency FB" panose="020B0503020202020204" pitchFamily="34" charset="0"/>
              </a:rPr>
              <a:t>การดำเนินการด้านการผังเมืองในประเทศไทยตลอดระยะเวลาที่ผ่านมาได้ละเลยการวางและจัดทำผังเมืองเฉพาะเพื่อให้เป็นแผนผังโครงการดำเนินการพัฒนาเมือง (</a:t>
            </a:r>
            <a:r>
              <a:rPr lang="en-GB" sz="3200" dirty="0">
                <a:latin typeface="Agency FB" panose="020B0503020202020204" pitchFamily="34" charset="0"/>
              </a:rPr>
              <a:t>Urban Development) </a:t>
            </a:r>
            <a:r>
              <a:rPr lang="th-TH" sz="3200" dirty="0">
                <a:latin typeface="Agency FB" panose="020B0503020202020204" pitchFamily="34" charset="0"/>
              </a:rPr>
              <a:t>และการบูรณะฟื้นฟูเมือง (</a:t>
            </a:r>
            <a:r>
              <a:rPr lang="en-GB" sz="3200" dirty="0">
                <a:latin typeface="Agency FB" panose="020B0503020202020204" pitchFamily="34" charset="0"/>
              </a:rPr>
              <a:t>Urban Renewal) </a:t>
            </a:r>
            <a:r>
              <a:rPr lang="th-TH" sz="3200" dirty="0">
                <a:latin typeface="Agency FB" panose="020B0503020202020204" pitchFamily="34" charset="0"/>
              </a:rPr>
              <a:t>เป็นผลให้การผังเมืองไม่สามารถบรรลุผลสู่การปฏิบัติในลักษณะของการวาง จัดทำ และดำเนินการให้เป็นไปตามแผนผังโครงการ (</a:t>
            </a:r>
            <a:r>
              <a:rPr lang="en-GB" sz="3200" dirty="0">
                <a:latin typeface="Agency FB" panose="020B0503020202020204" pitchFamily="34" charset="0"/>
              </a:rPr>
              <a:t>Project Plan</a:t>
            </a:r>
            <a:r>
              <a:rPr lang="en-GB" sz="3200" dirty="0" smtClean="0">
                <a:latin typeface="Agency FB" panose="020B0503020202020204" pitchFamily="34" charset="0"/>
              </a:rPr>
              <a:t>)</a:t>
            </a:r>
            <a:endParaRPr lang="th-TH" sz="3200" dirty="0">
              <a:latin typeface="Agency FB" panose="020B0503020202020204" pitchFamily="34" charset="0"/>
            </a:endParaRPr>
          </a:p>
          <a:p>
            <a:r>
              <a:rPr lang="th-TH" sz="3200" dirty="0" smtClean="0">
                <a:latin typeface="Agency FB" panose="020B0503020202020204" pitchFamily="34" charset="0"/>
              </a:rPr>
              <a:t>ตามพระราชบัญญัติ</a:t>
            </a:r>
            <a:r>
              <a:rPr lang="th-TH" sz="3200" dirty="0">
                <a:latin typeface="Agency FB" panose="020B0503020202020204" pitchFamily="34" charset="0"/>
              </a:rPr>
              <a:t>การผังเมือง (ฉบับที่ 3) พ.ศ.2535 </a:t>
            </a:r>
            <a:r>
              <a:rPr lang="th-TH" sz="3200" u="sng" dirty="0" smtClean="0">
                <a:latin typeface="Agency FB" panose="020B0503020202020204" pitchFamily="34" charset="0"/>
              </a:rPr>
              <a:t>การ</a:t>
            </a:r>
            <a:r>
              <a:rPr lang="th-TH" sz="3200" u="sng" dirty="0">
                <a:latin typeface="Agency FB" panose="020B0503020202020204" pitchFamily="34" charset="0"/>
              </a:rPr>
              <a:t>วางและจัดทำผังเมืองเฉพาะจะดำเนินการภายหลังจากที่ได้มีการใช้บังคับผังเมืองรวมหรือไม่ก็ได้</a:t>
            </a:r>
            <a:r>
              <a:rPr lang="th-TH" sz="3200" dirty="0">
                <a:latin typeface="Agency FB" panose="020B0503020202020204" pitchFamily="34" charset="0"/>
              </a:rPr>
              <a:t> </a:t>
            </a:r>
            <a:endParaRPr lang="th-TH" sz="3200" dirty="0" smtClean="0">
              <a:latin typeface="Agency FB" panose="020B0503020202020204" pitchFamily="34" charset="0"/>
            </a:endParaRPr>
          </a:p>
          <a:p>
            <a:r>
              <a:rPr lang="th-TH" sz="3200" dirty="0" smtClean="0">
                <a:latin typeface="Agency FB" panose="020B0503020202020204" pitchFamily="34" charset="0"/>
              </a:rPr>
              <a:t>ถึงแม้ว่า</a:t>
            </a:r>
            <a:r>
              <a:rPr lang="th-TH" sz="3200" dirty="0">
                <a:latin typeface="Agency FB" panose="020B0503020202020204" pitchFamily="34" charset="0"/>
              </a:rPr>
              <a:t>ในอดีตจะได้มีการวางและจัดทำผังเมืองเฉพาะและได้มีการดำเนินการให้เป็นไปตามแผนผังดังกล่าว 2 แห่งได้แก่ ผังเมืองเฉพาะชุมชนเมืองใหม่แหลมฉบัง และผังเมืองเฉพาะชุมชนเมืองใหม่มาบตาพุด แต่การดำเนินการให้เป็นไปตามผังเมืองเฉพาะดังกล่าวไม่สามารถบรรลุผลต่อการพัฒนาในบริเวณพื้นที่นั้นๆ ได้</a:t>
            </a:r>
            <a:endParaRPr lang="en-GB" sz="32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06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787" y="655583"/>
            <a:ext cx="10389476" cy="5890260"/>
          </a:xfrm>
        </p:spPr>
        <p:txBody>
          <a:bodyPr>
            <a:noAutofit/>
          </a:bodyPr>
          <a:lstStyle/>
          <a:p>
            <a:r>
              <a:rPr lang="th-TH" sz="3000" dirty="0">
                <a:latin typeface="Agency FB" panose="020B0503020202020204" pitchFamily="34" charset="0"/>
              </a:rPr>
              <a:t>3) การดำเนินการด้านการผังเมืองของประเทศไทย ถึงแม้ว่าพระราชบัญญัติการผังเมือง พ.ศ.2518 จะกำหนดไว้แต่เพียงการวาง จัดทำ และดำเนินการให้เป็นไปตามผังเมืองรวมและผังเมืองเฉพาะก็ตาม แต่การวางแผนผังพัฒนาเชิงพื้นที่ (</a:t>
            </a:r>
            <a:r>
              <a:rPr lang="en-GB" sz="3000" dirty="0">
                <a:latin typeface="Agency FB" panose="020B0503020202020204" pitchFamily="34" charset="0"/>
              </a:rPr>
              <a:t>Spatial Development Plan) </a:t>
            </a:r>
            <a:r>
              <a:rPr lang="th-TH" sz="3000" dirty="0">
                <a:latin typeface="Agency FB" panose="020B0503020202020204" pitchFamily="34" charset="0"/>
              </a:rPr>
              <a:t>จะต้องมีการวางและจัดทำผังภาค (</a:t>
            </a:r>
            <a:r>
              <a:rPr lang="en-GB" sz="3000" dirty="0">
                <a:latin typeface="Agency FB" panose="020B0503020202020204" pitchFamily="34" charset="0"/>
              </a:rPr>
              <a:t>Regional Plan) </a:t>
            </a:r>
            <a:r>
              <a:rPr lang="th-TH" sz="3000" dirty="0">
                <a:latin typeface="Agency FB" panose="020B0503020202020204" pitchFamily="34" charset="0"/>
              </a:rPr>
              <a:t>ที่ครอบคลุมพื้นที่เศรษฐภูมิศาสตร์เพื่อผลต่อความสมดุลระหว่างพื้นที่ที่จำเป็นต่อการสงวนรักษาทรัพยากรและสิ่งแวดล้อมทางธรรมชาติกับพื้นที่การตั้งถิ่นฐานซึ่งประกอบด้วยเมืองและ</a:t>
            </a:r>
            <a:r>
              <a:rPr lang="th-TH" sz="3000" dirty="0" smtClean="0">
                <a:latin typeface="Agency FB" panose="020B0503020202020204" pitchFamily="34" charset="0"/>
              </a:rPr>
              <a:t>ชนบท</a:t>
            </a:r>
            <a:endParaRPr lang="th-TH" sz="3000" dirty="0">
              <a:latin typeface="Agency FB" panose="020B0503020202020204" pitchFamily="34" charset="0"/>
            </a:endParaRPr>
          </a:p>
          <a:p>
            <a:r>
              <a:rPr lang="th-TH" sz="3000" dirty="0">
                <a:latin typeface="Agency FB" panose="020B0503020202020204" pitchFamily="34" charset="0"/>
              </a:rPr>
              <a:t>อย่างไรก็ตาม ด้วยการดำเนินการด้านการผังเมืองตลอดระยะเวลาที่ผ่านมาซึ่งได้มุ่งเน้นเฉพาะการวาง จัดทำ และดำเนินการให้เป็นไปตามผังเมืองรวม ได้ก่อให้เกิดปัญหาจากการพัฒนานอกเขตผังเมืองรวม ทั้งในการกระจายตัวของโรงงานอุตสาหกรรม และการบุกรุกทำลายสภาพทางธรรมชาติซึ่งได้แก่ป่าไม้และป่าชายเลนเพื่อรองรับการขยายตัวของพื้นที่เกษตรกรรม จนได้ส่งผลต่อปัญหาสิ่งแวดล้อมและภัยทางธรรมชาติที่มีความรุนแรง นอกจากนี้ การวางและจัดทำผังเมืองรวมโดยปราศจากกรอบกำหนดตามผังภาค ยังได้ส่งผลต่อปัญหาการประสานเชื่อมโยงการพัฒนาร่วมกันระหว่างกลุ่มเมืองที่ตั้งอยู่ในภาคนั้นๆ</a:t>
            </a:r>
            <a:endParaRPr lang="en-GB" sz="30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71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216119"/>
            <a:ext cx="10784244" cy="6061710"/>
          </a:xfrm>
        </p:spPr>
        <p:txBody>
          <a:bodyPr>
            <a:noAutofit/>
          </a:bodyPr>
          <a:lstStyle/>
          <a:p>
            <a:r>
              <a:rPr lang="th-TH" sz="3200" dirty="0">
                <a:latin typeface="Agency FB" panose="020B0503020202020204" pitchFamily="34" charset="0"/>
              </a:rPr>
              <a:t>4) การดำเนินการด้านการผังเมืองโดยอาศัยอำนาจแห่งพระราชบัญญัติการผังเมือง พ.ศ.2518 ตลอดระยะเวลาที่ผ่านมา เป็นการดำเนินการที่มุ่งเน้นเฉพาะหมวด </a:t>
            </a:r>
            <a:r>
              <a:rPr lang="th-TH" sz="3200" dirty="0" smtClean="0">
                <a:latin typeface="Agency FB" panose="020B0503020202020204" pitchFamily="34" charset="0"/>
              </a:rPr>
              <a:t>โดย</a:t>
            </a:r>
            <a:r>
              <a:rPr lang="th-TH" sz="3200" dirty="0">
                <a:latin typeface="Agency FB" panose="020B0503020202020204" pitchFamily="34" charset="0"/>
              </a:rPr>
              <a:t>ได้ละเลยการวาง จัดทำ และดำเนินการให้เป็นไปตามผังเมืองเฉพาะ </a:t>
            </a:r>
            <a:r>
              <a:rPr lang="th-TH" sz="3200" dirty="0" smtClean="0">
                <a:latin typeface="Agency FB" panose="020B0503020202020204" pitchFamily="34" charset="0"/>
              </a:rPr>
              <a:t>จึง</a:t>
            </a:r>
            <a:r>
              <a:rPr lang="th-TH" sz="3200" dirty="0">
                <a:latin typeface="Agency FB" panose="020B0503020202020204" pitchFamily="34" charset="0"/>
              </a:rPr>
              <a:t>เห็นได้ว่าการดำเนินการด้านการผัง</a:t>
            </a:r>
            <a:r>
              <a:rPr lang="th-TH" sz="3200" dirty="0" smtClean="0">
                <a:latin typeface="Agency FB" panose="020B0503020202020204" pitchFamily="34" charset="0"/>
              </a:rPr>
              <a:t>เมืองเพียง</a:t>
            </a:r>
            <a:r>
              <a:rPr lang="th-TH" sz="3200" dirty="0">
                <a:latin typeface="Agency FB" panose="020B0503020202020204" pitchFamily="34" charset="0"/>
              </a:rPr>
              <a:t>บางส่วนเท่านั้น </a:t>
            </a:r>
            <a:endParaRPr lang="en-GB" sz="3200" dirty="0" smtClean="0">
              <a:latin typeface="Agency FB" panose="020B0503020202020204" pitchFamily="34" charset="0"/>
            </a:endParaRPr>
          </a:p>
          <a:p>
            <a:r>
              <a:rPr lang="th-TH" sz="3200" dirty="0" smtClean="0">
                <a:latin typeface="Agency FB" panose="020B0503020202020204" pitchFamily="34" charset="0"/>
              </a:rPr>
              <a:t>อย่างไร</a:t>
            </a:r>
            <a:r>
              <a:rPr lang="th-TH" sz="3200" dirty="0">
                <a:latin typeface="Agency FB" panose="020B0503020202020204" pitchFamily="34" charset="0"/>
              </a:rPr>
              <a:t>ก็ตามด้วยปัญหาจากการขาดความรู้ความเข้าใจต่อความตามมาตราต่างๆ ได้ส่งผลให้การดำเนินการด้านการผังเมืองตลอดระยะเวลาที่ผ่านมามี</a:t>
            </a:r>
            <a:r>
              <a:rPr lang="th-TH" sz="3200" u="sng" dirty="0">
                <a:latin typeface="Agency FB" panose="020B0503020202020204" pitchFamily="34" charset="0"/>
              </a:rPr>
              <a:t>ความคลาดเคลื่อนไปจากเจตนารมณ์ของพระราชบัญญัติดังกล่าวเป็นอย่าง</a:t>
            </a:r>
            <a:r>
              <a:rPr lang="th-TH" sz="3200" u="sng" dirty="0" smtClean="0">
                <a:latin typeface="Agency FB" panose="020B0503020202020204" pitchFamily="34" charset="0"/>
              </a:rPr>
              <a:t>มาก</a:t>
            </a:r>
            <a:endParaRPr lang="th-TH" sz="3200" u="sng" dirty="0">
              <a:latin typeface="Agency FB" panose="020B0503020202020204" pitchFamily="34" charset="0"/>
            </a:endParaRPr>
          </a:p>
          <a:p>
            <a:r>
              <a:rPr lang="th-TH" sz="3200" dirty="0">
                <a:latin typeface="Agency FB" panose="020B0503020202020204" pitchFamily="34" charset="0"/>
              </a:rPr>
              <a:t>นอกเหนือจากปัญหาการดำเนินการด้านการผังเมืองโดยอาศัยอำนาจแห่งพระราชบัญญัติการผังเมือง พ.ศ.2518 แล้ว การดำเนินการยังประสบปัญหาในการประสานการใช้อำนาจตามกฎหมายที่เกี่ยวข้องอื่นๆ เช่น กฎหมายควบคุมอาคาร กฎหมายควบคุมการจัดสรรที่ดิน ฯลฯ นอกจากนี้ในด้านการดำเนินการทางด้านผังเมืองโดยกฎหมายอื่นๆ ได้แก่ กฎหมายการจัดรูปที่ดิน ยังไม่เกิดผลสำเร็จในทางปฏิบัติ อีกทั้งยังขาดอำนาจตามกฎหมายที่จำเป็นอื่นๆ เช่น กฎหมายการบูรณะฟื้นฟูเมือง กฎหมายการพัฒนาเมืองใหม่ เป็นต้น</a:t>
            </a:r>
            <a:endParaRPr lang="en-GB" sz="32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11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452" y="438150"/>
            <a:ext cx="9720073" cy="5871210"/>
          </a:xfrm>
        </p:spPr>
        <p:txBody>
          <a:bodyPr>
            <a:noAutofit/>
          </a:bodyPr>
          <a:lstStyle/>
          <a:p>
            <a:r>
              <a:rPr lang="th-TH" sz="3200" dirty="0"/>
              <a:t>5) การดำเนินการด้านการผังเมืองในประเทศไทยกำหนดให้เป็นบทบาทหน้าที่ของกรมโยธาธิการและผังเมือง (หรือสำนักผังเมือง หรือกรมการผังเมืองตามลำดับการเปลี่ยนแปลง) ซึ่งเป็นหน่วยราชการส่วนกลางสังกัดกระทรวงมหาดไทย และเป็นบทบาทหน้าที่ขององค์กรปกครองส่วนท้องถิ่นซึ่งได้แก่ เทศบาลในระดับต่างๆ กรุงเทพมหานคร เมืองพัทยา ตลอดจนองค์การบริการส่วนตำบล และองค์การบริหารส่วนจังหวัด อย่างไรก็ตามถึงแม้ว่าคณะที่ปรึกษาโครงการวางผังนครหลวง 2533 หรือผังลิทช์ฟิลด์ได้เสนอให้จัดตั้งหน่วยงานด้านการผังเมืองผนวกรวมอยู่ในสำนักงานคณะกรรมการพัฒนาการเศรษฐกิจและสังคมแห่งชาติ ซึ่งเป็นหน่วยงานส่วนกลางสังกัดสำนักงานนายกรัฐมนตรี โดยให้จัดตั้งหน่วยงานด้านการผังเมืองสังกัดอยู่ในกระทรวงมหาดไทยเป็นการชั่วคราวเท่านั้น </a:t>
            </a:r>
            <a:endParaRPr lang="th-TH" sz="3200" dirty="0" smtClean="0"/>
          </a:p>
          <a:p>
            <a:r>
              <a:rPr lang="th-TH" sz="3200" dirty="0" smtClean="0"/>
              <a:t>**แต่</a:t>
            </a:r>
            <a:r>
              <a:rPr lang="th-TH" sz="3200" dirty="0"/>
              <a:t>ภายหลังที่ได้มีการจัดตั้งสำนักผังเมืองให้สังกัดอยู่ในกระทรวงมหาดไทยตั้งแต่ปีพ.ศ.2505 เป็นต้นมา หน่วยงานดังกล่าวยังคงสังกัดอยู่ในกระทรวงมหาดไทยจนถึง</a:t>
            </a:r>
            <a:r>
              <a:rPr lang="th-TH" sz="3200" dirty="0" smtClean="0"/>
              <a:t>ปัจจุบัน</a:t>
            </a:r>
          </a:p>
          <a:p>
            <a:endParaRPr lang="th-TH" sz="3200" dirty="0"/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51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764" y="478220"/>
            <a:ext cx="9739422" cy="5213131"/>
          </a:xfrm>
        </p:spPr>
        <p:txBody>
          <a:bodyPr>
            <a:noAutofit/>
          </a:bodyPr>
          <a:lstStyle/>
          <a:p>
            <a:endParaRPr lang="th-TH" sz="3200" dirty="0"/>
          </a:p>
          <a:p>
            <a:r>
              <a:rPr lang="th-TH" sz="3200" dirty="0"/>
              <a:t>6) การดำเนินการด้านผังเมืองของประเทศไทยตลอด</a:t>
            </a:r>
            <a:r>
              <a:rPr lang="th-TH" sz="3200" dirty="0">
                <a:latin typeface="Agency FB" panose="020B0503020202020204" pitchFamily="34" charset="0"/>
              </a:rPr>
              <a:t>ระยะเวลา</a:t>
            </a:r>
            <a:r>
              <a:rPr lang="th-TH" sz="3200" dirty="0"/>
              <a:t>ที่ผ่านมา ประสบปัญหาจากข้อจำกัดด้านบุคลากรด้านการผังเมือง เนื่องจากการผลิตบุคลากรด้านการผังเมืองถึงแม้จะได้ดำเนินการอย่างต่อเนื่องมาเป็นระยะเวลากว่า 3 ทศวรรษ แต่ยังมีจำนวนมหาวิทยาลัยและจำนวนการรับนิสิตนักศึกษาต่อปีที่ค่อนข้างจำกัด นอกจากนี้บุคลากรด้านการผังเมืองส่วนใหญ่ยังมีการกระจุกตัวอยู่ในกรมโยธาธิการและผังเมืองทั้งในส่วนกลางและส่วนภูมิภาค การถ่ายโอนภารกิจด้านการผังเมืองให้แก่องค์กรปกครองส่วนท้องถิ่นจึงย่อมส่งผลต่อความต้องการบุคลากรด้านการผังเมืองที่เพิ่มขึ้นเป็นจำนวนมาก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5200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261" y="2463546"/>
            <a:ext cx="9720072" cy="1940052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 smtClean="0"/>
              <a:t>“</a:t>
            </a:r>
            <a:r>
              <a:rPr lang="th-TH" sz="6000" b="1" dirty="0"/>
              <a:t>นคราภิวัฒน์” (</a:t>
            </a:r>
            <a:r>
              <a:rPr lang="en-GB" sz="6000" b="1" dirty="0"/>
              <a:t>urbanization</a:t>
            </a:r>
            <a:r>
              <a:rPr lang="en-GB" sz="6000" b="1" dirty="0" smtClean="0"/>
              <a:t>)</a:t>
            </a:r>
            <a:endParaRPr lang="en-GB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1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797" y="333703"/>
            <a:ext cx="10610824" cy="6193222"/>
          </a:xfrm>
        </p:spPr>
        <p:txBody>
          <a:bodyPr>
            <a:noAutofit/>
          </a:bodyPr>
          <a:lstStyle/>
          <a:p>
            <a:r>
              <a:rPr lang="th-TH" sz="2800" dirty="0" smtClean="0">
                <a:latin typeface="Agency FB" panose="020B0503020202020204" pitchFamily="34" charset="0"/>
              </a:rPr>
              <a:t>7</a:t>
            </a:r>
            <a:r>
              <a:rPr lang="th-TH" sz="2800" dirty="0">
                <a:latin typeface="Agency FB" panose="020B0503020202020204" pitchFamily="34" charset="0"/>
              </a:rPr>
              <a:t>) การดำเนินการด้านการคมนาคมขนส่ง สาธารณูปโภคและสาธารณูปการขององค์กรปกครองส่วนท้องถิ่นมักประสบปัญหาข้อจำกัดด้านงบประมาณ </a:t>
            </a:r>
            <a:endParaRPr lang="en-GB" sz="2800" dirty="0" smtClean="0">
              <a:latin typeface="Agency FB" panose="020B0503020202020204" pitchFamily="34" charset="0"/>
            </a:endParaRPr>
          </a:p>
          <a:p>
            <a:r>
              <a:rPr lang="th-TH" sz="2800" dirty="0" smtClean="0">
                <a:latin typeface="Agency FB" panose="020B0503020202020204" pitchFamily="34" charset="0"/>
              </a:rPr>
              <a:t>ถึงแม้ว่า</a:t>
            </a:r>
            <a:r>
              <a:rPr lang="th-TH" sz="2800" dirty="0">
                <a:latin typeface="Agency FB" panose="020B0503020202020204" pitchFamily="34" charset="0"/>
              </a:rPr>
              <a:t>ในปัจจุบันองค์กรปกครองส่วนท้องถิ่นจะได้รับการจัดสรรงบประมาณจากรัฐบาลที่เพิ่มมากขึ้นด้วยนโยบายการกระจายอำนาจก็ตาม แต่การจัดทำแผนพัฒนาท้องถิ่น (</a:t>
            </a:r>
            <a:r>
              <a:rPr lang="en-GB" sz="2800" dirty="0">
                <a:latin typeface="Agency FB" panose="020B0503020202020204" pitchFamily="34" charset="0"/>
              </a:rPr>
              <a:t>Local Development Plan) </a:t>
            </a:r>
            <a:r>
              <a:rPr lang="th-TH" sz="2800" dirty="0">
                <a:latin typeface="Agency FB" panose="020B0503020202020204" pitchFamily="34" charset="0"/>
              </a:rPr>
              <a:t>ซึ่งแสดงถึงแผนงานและโครงการที่แยกต่างหากจากการวางแผนผังพัฒนาเชิงพื้นที่ (</a:t>
            </a:r>
            <a:r>
              <a:rPr lang="en-GB" sz="2800" dirty="0">
                <a:latin typeface="Agency FB" panose="020B0503020202020204" pitchFamily="34" charset="0"/>
              </a:rPr>
              <a:t>Spatial Development Plan) </a:t>
            </a:r>
            <a:endParaRPr lang="en-GB" sz="2800" dirty="0" smtClean="0">
              <a:latin typeface="Agency FB" panose="020B0503020202020204" pitchFamily="34" charset="0"/>
            </a:endParaRPr>
          </a:p>
          <a:p>
            <a:r>
              <a:rPr lang="th-TH" sz="2800" dirty="0" smtClean="0">
                <a:latin typeface="Agency FB" panose="020B0503020202020204" pitchFamily="34" charset="0"/>
              </a:rPr>
              <a:t>ซึ่ง</a:t>
            </a:r>
            <a:r>
              <a:rPr lang="th-TH" sz="2800" dirty="0">
                <a:latin typeface="Agency FB" panose="020B0503020202020204" pitchFamily="34" charset="0"/>
              </a:rPr>
              <a:t>ได้แก่ผังเมืองรวมที่ได้วาง จัดทำและใช้บังคับในท้องที่นั้นๆ ย่อม</a:t>
            </a:r>
            <a:r>
              <a:rPr lang="th-TH" sz="2800" u="sng" dirty="0">
                <a:latin typeface="Agency FB" panose="020B0503020202020204" pitchFamily="34" charset="0"/>
              </a:rPr>
              <a:t>ส่งผลต่อการสูญเสียและสิ้นเปลืองงบประมาณจากการซ้ำซ้อนหรือการขาดการประสานการดำเนินการด้านการคมนาคมขนส่ง สาธารณูปโภคและสาธารณูปการร่วมกันระหว่างหน่วยงานต่างๆ ของ</a:t>
            </a:r>
            <a:r>
              <a:rPr lang="th-TH" sz="2800" u="sng" dirty="0" smtClean="0">
                <a:latin typeface="Agency FB" panose="020B0503020202020204" pitchFamily="34" charset="0"/>
              </a:rPr>
              <a:t>ภาครัฐ</a:t>
            </a:r>
            <a:r>
              <a:rPr lang="th-TH" sz="2800" dirty="0" smtClean="0">
                <a:latin typeface="Agency FB" panose="020B0503020202020204" pitchFamily="34" charset="0"/>
              </a:rPr>
              <a:t> </a:t>
            </a:r>
            <a:endParaRPr lang="en-GB" sz="2800" dirty="0" smtClean="0">
              <a:latin typeface="Agency FB" panose="020B0503020202020204" pitchFamily="34" charset="0"/>
            </a:endParaRPr>
          </a:p>
          <a:p>
            <a:r>
              <a:rPr lang="th-TH" sz="2800" dirty="0" smtClean="0">
                <a:latin typeface="Agency FB" panose="020B0503020202020204" pitchFamily="34" charset="0"/>
              </a:rPr>
              <a:t>นอกจากนี้ </a:t>
            </a:r>
            <a:r>
              <a:rPr lang="th-TH" sz="2800" dirty="0">
                <a:latin typeface="Agency FB" panose="020B0503020202020204" pitchFamily="34" charset="0"/>
              </a:rPr>
              <a:t>การจัดเก็บรายได้ตามหลักการผู้ได้รับประโยชน์เป็นผู้จ่าย (</a:t>
            </a:r>
            <a:r>
              <a:rPr lang="en-GB" sz="2800" dirty="0">
                <a:latin typeface="Agency FB" panose="020B0503020202020204" pitchFamily="34" charset="0"/>
              </a:rPr>
              <a:t>Beneficiary Pay Principle) </a:t>
            </a:r>
            <a:r>
              <a:rPr lang="th-TH" sz="2800" dirty="0">
                <a:latin typeface="Agency FB" panose="020B0503020202020204" pitchFamily="34" charset="0"/>
              </a:rPr>
              <a:t>เพื่อให้เกิดความเป็นธรรมทางสังคม นอกเหนือจากการดำเนินการจัดรูปที่ดิน (</a:t>
            </a:r>
            <a:r>
              <a:rPr lang="en-GB" sz="2800" dirty="0">
                <a:latin typeface="Agency FB" panose="020B0503020202020204" pitchFamily="34" charset="0"/>
              </a:rPr>
              <a:t>Land Readjustment) </a:t>
            </a:r>
            <a:r>
              <a:rPr lang="th-TH" sz="2800" dirty="0">
                <a:latin typeface="Agency FB" panose="020B0503020202020204" pitchFamily="34" charset="0"/>
              </a:rPr>
              <a:t>โดยอาศัยอำนาจแห่งพระราชบัญญัติจัดรูปที่ดินเพื่อพัฒนาพื้นที่ พ.ศ.2547 แล้ว การวาง จัดทำ และดำเนินการให้เป็นไปตามผังเมืองเฉพาะโดยอาศัยอำนาจแห่งพระราชบัญญัติการผังเมือง พ.ศ.2518 </a:t>
            </a:r>
            <a:r>
              <a:rPr lang="th-TH" sz="2800" u="sng" dirty="0">
                <a:latin typeface="Agency FB" panose="020B0503020202020204" pitchFamily="34" charset="0"/>
              </a:rPr>
              <a:t>ยังขาดวิธีการทางการเงินเพื่อให้ผู้ดำเนินการสามารถจัดเก็บรายได้จากผู้ได้รับประโยชน์จากการพัฒนาหรือการบูรณะฟื้นฟูเมืองในบริเวณพื้นที่นั้นๆ อีกด้วย</a:t>
            </a:r>
            <a:endParaRPr lang="en-GB" sz="2800" u="sng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0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107" y="704849"/>
            <a:ext cx="9720073" cy="5604510"/>
          </a:xfrm>
        </p:spPr>
        <p:txBody>
          <a:bodyPr>
            <a:normAutofit/>
          </a:bodyPr>
          <a:lstStyle/>
          <a:p>
            <a:r>
              <a:rPr lang="th-TH" sz="3200" dirty="0"/>
              <a:t>8) พระราชบัญญัติการผังเมือง พ.ศ.2518 ได้กำหนดขั้นตอนในการให้ประชาชนได้เข้ามามีส่วนร่วมในการวางและจัดทำผังเมืองรวมและผังเมืองเฉพาะ แต่ในการดำเนินการโดยเฉพาะอย่างยิ่งการวางและจัดทำผังเมืองรวมตลอดระยะเวลาที่ผ่านมา เป็นการดำเนินการที่ได้ละเลยการให้ความสำคัญต่อการมีส่วนร่วมของประชาชน ดังจะเห็นได้จากพระราชบัญญัติการผังเมือง (ฉบับที่ 3) พ.ศ.2535 ได้แก้ไขให้การประชุมเพื่อรับฟังข้อความคิดเห็นของประชาชนในการวางและจัดทำผังเมืองรวมซึ่งแต่เดิมกำหนดไว้ไม่น้อยกว่า 2 ครั้ง เป็นไม่น้อยกว่า 1 ครั้ง การละเลยการให้ความสำคัญต่อการมีส่วนร่วมของประชาชนนอกจากจะส่งผลให้การวางและจัดทำผังเมืองรวมไม่สามารถสนองตอบต่อความต้องการของประชาชนในท้องที่นั้นๆ แล้ว ยังเปิดโอกาสให้มีการแทรกแซงเพื่อแสวงประโยชน์ส่วนบุคคล และในหลายๆ กรณีได้นำมาสู่ความขัดแย้งทางสังคมที่เกิดขึ้นอย่างกว้างขวางอีก</a:t>
            </a:r>
            <a:r>
              <a:rPr lang="th-TH" sz="3200" dirty="0" smtClean="0"/>
              <a:t>ด้วย</a:t>
            </a:r>
          </a:p>
          <a:p>
            <a:endParaRPr lang="th-TH" sz="3200" dirty="0"/>
          </a:p>
          <a:p>
            <a:endParaRPr lang="th-TH" sz="3200" dirty="0" smtClean="0"/>
          </a:p>
          <a:p>
            <a:endParaRPr lang="th-TH" sz="3200" dirty="0"/>
          </a:p>
          <a:p>
            <a:endParaRPr lang="th-TH" sz="3200" dirty="0" smtClean="0"/>
          </a:p>
          <a:p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21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28289" y="5986194"/>
            <a:ext cx="6380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mtClean="0">
                <a:latin typeface="Agency FB" panose="020B0503020202020204" pitchFamily="34" charset="0"/>
              </a:rPr>
              <a:t>ที่มา </a:t>
            </a:r>
            <a:r>
              <a:rPr lang="en-GB" smtClean="0">
                <a:latin typeface="Agency FB" panose="020B0503020202020204" pitchFamily="34" charset="0"/>
              </a:rPr>
              <a:t>: </a:t>
            </a:r>
            <a:r>
              <a:rPr lang="th-TH" smtClean="0">
                <a:latin typeface="Agency FB" panose="020B0503020202020204" pitchFamily="34" charset="0"/>
              </a:rPr>
              <a:t>สมาคมสถาปนิกผังเมืองไทย. (2561). </a:t>
            </a:r>
            <a:r>
              <a:rPr lang="th-TH" b="1" cap="all" smtClean="0">
                <a:latin typeface="Agency FB" panose="020B0503020202020204" pitchFamily="34" charset="0"/>
              </a:rPr>
              <a:t>การผังเมืองของประเทศไทย : ปัญหาและการแก้ไข</a:t>
            </a:r>
            <a:r>
              <a:rPr lang="th-TH" cap="all" smtClean="0">
                <a:latin typeface="Agency FB" panose="020B0503020202020204" pitchFamily="34" charset="0"/>
              </a:rPr>
              <a:t>. เข้าถึงได้จาก</a:t>
            </a:r>
            <a:r>
              <a:rPr lang="en-GB" smtClean="0">
                <a:latin typeface="Agency FB" panose="020B0503020202020204" pitchFamily="34" charset="0"/>
              </a:rPr>
              <a:t>https://www.tuda.or.th/index.php/2018/08/02/000005/</a:t>
            </a:r>
            <a:endParaRPr lang="en-GB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3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82" y="332919"/>
            <a:ext cx="8263759" cy="1196336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</a:rPr>
              <a:t>แนวโน้ม</a:t>
            </a:r>
            <a:r>
              <a:rPr lang="th-TH" sz="4000" b="1" dirty="0">
                <a:solidFill>
                  <a:srgbClr val="C00000"/>
                </a:solidFill>
              </a:rPr>
              <a:t>ของการเปลี่ยนแปลงเมือง 12 ทิศทาง </a:t>
            </a:r>
            <a:r>
              <a:rPr lang="th-TH" sz="4000" b="1" dirty="0" smtClean="0">
                <a:solidFill>
                  <a:srgbClr val="C00000"/>
                </a:solidFill>
              </a:rPr>
              <a:t/>
            </a:r>
            <a:br>
              <a:rPr lang="th-TH" sz="4000" b="1" dirty="0" smtClean="0">
                <a:solidFill>
                  <a:srgbClr val="C00000"/>
                </a:solidFill>
              </a:rPr>
            </a:br>
            <a:r>
              <a:rPr lang="th-TH" sz="3200" b="1" dirty="0" smtClean="0">
                <a:solidFill>
                  <a:srgbClr val="C00000"/>
                </a:solidFill>
              </a:rPr>
              <a:t>โดยเฉพาะ</a:t>
            </a:r>
            <a:r>
              <a:rPr lang="th-TH" sz="3200" b="1" dirty="0">
                <a:solidFill>
                  <a:srgbClr val="C00000"/>
                </a:solidFill>
              </a:rPr>
              <a:t>หลังการระบาดจากโควิด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635" y="1828801"/>
            <a:ext cx="10458096" cy="4824248"/>
          </a:xfrm>
        </p:spPr>
        <p:txBody>
          <a:bodyPr>
            <a:noAutofit/>
          </a:bodyPr>
          <a:lstStyle/>
          <a:p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1.เมืองที่มีการวางแผน/ออกแบบพื้นที่สาธารณะให้เป็นมิตรกับสิ่งแวดล้อม (</a:t>
            </a:r>
            <a:r>
              <a:rPr lang="en-GB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Green Planning of Public Spaces) </a:t>
            </a: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โดยการออกแบบนี้ไม่ได้เพื่อสิ่งแวดล้อมเท่านั้นแต่ต้องเพื่อส่งเสริมให้คนในได้ประโยชน์จากสิ่งแวดล้อม และมีพื้นที่ใหม่ๆ ที่เป็นพื้นที่สาธารณะให้เป็นศูนย์กลางของชีวิตทาง</a:t>
            </a:r>
            <a:r>
              <a:rPr lang="th-TH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สังคม</a:t>
            </a:r>
          </a:p>
          <a:p>
            <a:r>
              <a:rPr lang="th-TH" sz="2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2.</a:t>
            </a:r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เมืองที่ชุมชนที่มีสุขภาวะดีและมีระบบที่ชาญฉลาด (</a:t>
            </a:r>
            <a:r>
              <a:rPr lang="en-GB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Smart Health Communities) </a:t>
            </a: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โดยระบบนิเวศด้านสุขภาวะใหม่นี้จะไม่ได้เน้นแต่เรื่องของการวินิจฉัยโรคและการรักษาโรคเท่านั้น แต่ต้องรวมไปถึงการส่งเสริมสุขภาวะที่ดีผ่านการเข้าไปดูแลประชาชนตั้งแต่เนิ่นๆ และเน้นเรื่องการระวังป้องกันด้วย อีกทั้งใช้ประโยคจากเทคโนโลยี</a:t>
            </a:r>
            <a:r>
              <a:rPr lang="th-TH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ดิจิทัล</a:t>
            </a:r>
          </a:p>
          <a:p>
            <a:r>
              <a:rPr lang="th-TH" sz="2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3.</a:t>
            </a:r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เมืองที่เข้าถึงบริการใน 15 นาที (15-</a:t>
            </a:r>
            <a:r>
              <a:rPr lang="en-GB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Minute City)</a:t>
            </a:r>
            <a:r>
              <a:rPr lang="en-GB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การพูดถึงระยะเวลาไม่เกินสิบห้านาทีที่จะเข้าถึงสิ่งอำนวยความสะดวกต่างๆ นี้ยังหมายถึงระยะทางที่ต้องวัดจากการเดินหรือปั่นจักรยานด้วย ไม่ใช่รถยนต์หรือขนส่งสาธารณะเท่านั้น สิ่งเหล่านี้ผมคิดว่าสำคัญมาก เพราะมันจะส่งเสริมความเท่าเทียมในการเข้าถึงบริการสาธารณะของ</a:t>
            </a:r>
            <a:r>
              <a:rPr lang="th-TH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พื้นที่</a:t>
            </a:r>
            <a:endParaRPr lang="th-TH" sz="2800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0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543" y="392166"/>
            <a:ext cx="10149954" cy="6137910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4.เมืองที่มีการคมนาคม/เคลื่อนที่ที่ชาญฉลาด ยั่งยืน และมีฐานะเป็นการบริการที่เข้าถึงได้ (</a:t>
            </a:r>
            <a:r>
              <a:rPr lang="en-GB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Mobility: Intelligent, Sustainable and As-A-</a:t>
            </a:r>
            <a:r>
              <a:rPr lang="en-GB" sz="2800" b="1" dirty="0" err="1">
                <a:latin typeface="DilleniaUPC" panose="02020603050405020304" pitchFamily="18" charset="-34"/>
                <a:cs typeface="DilleniaUPC" panose="02020603050405020304" pitchFamily="18" charset="-34"/>
              </a:rPr>
              <a:t>Sevice</a:t>
            </a:r>
            <a:r>
              <a:rPr lang="en-GB" sz="2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)</a:t>
            </a:r>
            <a:r>
              <a:rPr lang="en-GB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ระบบการคมนาคมในเมืองจะต้องพัฒนาไปสู่การนำเอาเทคโนโลยีดิจิทัลเข้ามาช่วย มีความสะอาด ชาญฉลาด มีความเป็นอิสระและเชื่อมต่อกันได้หลากหลายรูปแบบ มีการส่งเสริมพื้นที่ในการเดินและปั่นจักรยาน และต้องมองว่าการขนส่งนั้นเป็นบริการที่เข้าถึงได้ </a:t>
            </a:r>
            <a:r>
              <a:rPr lang="th-TH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สามารถ</a:t>
            </a: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ใช้บริหารการออกแบบการเดินทางผ่านแอพพ์ หรือเลือกบริการการเดินทางได้หลายแบบโดยไม่ต้องอยู่กับการเดินทางแบบเดียว </a:t>
            </a:r>
            <a:r>
              <a:rPr lang="th-TH" sz="2800" u="sng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ไม่ได้</a:t>
            </a:r>
            <a:r>
              <a:rPr lang="th-TH" sz="2800" u="sng" dirty="0">
                <a:latin typeface="DilleniaUPC" panose="02020603050405020304" pitchFamily="18" charset="-34"/>
                <a:cs typeface="DilleniaUPC" panose="02020603050405020304" pitchFamily="18" charset="-34"/>
              </a:rPr>
              <a:t>หมายความว่ารัฐจะต้องจัดรถให้เสมอไป แต่อาจมีระบบที่เชื่อมต่อ หรือให้เอกชนทำแต่ต้องกำกับดูละระบบดังกล่าวได้ด้วย</a:t>
            </a:r>
          </a:p>
          <a:p>
            <a:pPr algn="thaiDist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5.เมืองที่มีการให้บริการและการวางแผนที่</a:t>
            </a:r>
            <a:r>
              <a:rPr lang="th-TH" sz="2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ไม่ทิ้งใคร</a:t>
            </a:r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ไว้ข้างหลัง (</a:t>
            </a:r>
            <a:r>
              <a:rPr lang="en-GB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Inclusive Services and Planning) </a:t>
            </a: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หมายถึงจะต้องมุ่งมั่นในการต่อสู้กับความไม่เท่าเทียมกันในเมือง โดยเพิ่มช่องทางให้เข้าถึงที่อยู่อาศัย และโครงสร้างพื้นฐาน การรองรับสิทธิที่เท่าเทียมกันของคนในเมือง การมีส่วนร่วมในการกำหนดทิศทางของเมือง รวมทั้งการสร้างงานและโอกาสในเมือง</a:t>
            </a:r>
          </a:p>
          <a:p>
            <a:pPr algn="thaiDist"/>
            <a:r>
              <a:rPr lang="th-TH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6.เมืองที่มีระบบนิเวศวิทยาดิจิทัลที่ส่งเสริมนวัตกรรม (</a:t>
            </a:r>
            <a:r>
              <a:rPr lang="en-GB" sz="2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Digital Innovation Ecosystem) </a:t>
            </a: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หมายถึงการพยายามดึงดูดคนและทรัพยากรที่มีพรสวรรค์เข้ามาในเมือง และเชื่อมโยงกายภาพและระบบดิจิทัลใหม่ในเมือง</a:t>
            </a:r>
            <a:r>
              <a:rPr lang="th-TH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นั้น</a:t>
            </a:r>
            <a:endParaRPr lang="en-GB" sz="2800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6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342" y="321222"/>
            <a:ext cx="9980203" cy="5909310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Agency FB" panose="020B0503020202020204" pitchFamily="34" charset="0"/>
              </a:rPr>
              <a:t>7.เมืองที่มีเศรษฐกิจหมุนเวียนและแบ่งปัน รวมทั้งมีการผลิตที่เกิดในท้องถิ่น (</a:t>
            </a:r>
            <a:r>
              <a:rPr lang="en-GB" sz="3200" b="1" dirty="0">
                <a:latin typeface="Agency FB" panose="020B0503020202020204" pitchFamily="34" charset="0"/>
              </a:rPr>
              <a:t>Circular Economy and Producing Locally) </a:t>
            </a:r>
            <a:r>
              <a:rPr lang="th-TH" sz="3200" dirty="0">
                <a:latin typeface="Agency FB" panose="020B0503020202020204" pitchFamily="34" charset="0"/>
              </a:rPr>
              <a:t>หมายถึงส่งเสริมเศรษฐกิจที่ไม่ทำลายสิ่งแวดล้อม หมุนเวียนเอาทรัพยากรต่างๆ กลับมาใช้ใหม่ รักษาสิ่งที่มีอยู่ในเมืองเอาไว้ แบ่งปันสิ่งต่างๆ กัน ไม่ทำให้เกิดมลพิษ ยังรวมไปถึงเน้นการเกษตรในเมืองด้วย</a:t>
            </a:r>
          </a:p>
          <a:p>
            <a:r>
              <a:rPr lang="th-TH" sz="3200" b="1" dirty="0">
                <a:latin typeface="Agency FB" panose="020B0503020202020204" pitchFamily="34" charset="0"/>
              </a:rPr>
              <a:t>8.เมืองที่มีระบบอาคารและโครงสร้างพื้นฐานที่ชาญฉลาดและยั่งยืน (</a:t>
            </a:r>
            <a:r>
              <a:rPr lang="en-GB" sz="3200" b="1" dirty="0">
                <a:latin typeface="Agency FB" panose="020B0503020202020204" pitchFamily="34" charset="0"/>
              </a:rPr>
              <a:t>Smart and Sustainable Buildings and Infrastructure) </a:t>
            </a:r>
            <a:r>
              <a:rPr lang="th-TH" sz="3200" dirty="0">
                <a:latin typeface="Agency FB" panose="020B0503020202020204" pitchFamily="34" charset="0"/>
              </a:rPr>
              <a:t>อาคารบ้านเรือนจะต้องผลิตพลังงานได้ มีการใช้ข้อมูลที่ส่งเสริมการใช้พลังงานที่มีประสิทธิภาพที่สุด และคำนวณการผลิตของเสีย น้ำ และพลังงานได้อย่างเป็นระบบ</a:t>
            </a:r>
          </a:p>
          <a:p>
            <a:r>
              <a:rPr lang="th-TH" sz="3200" b="1" dirty="0">
                <a:latin typeface="Agency FB" panose="020B0503020202020204" pitchFamily="34" charset="0"/>
              </a:rPr>
              <a:t>9.เมืองที่มีการมีส่วนร่วมที่กว้างขวางของประชาชนพลเมือง (</a:t>
            </a:r>
            <a:r>
              <a:rPr lang="en-GB" sz="3200" b="1" dirty="0">
                <a:latin typeface="Agency FB" panose="020B0503020202020204" pitchFamily="34" charset="0"/>
              </a:rPr>
              <a:t>Mass Participation) </a:t>
            </a:r>
            <a:r>
              <a:rPr lang="th-TH" sz="3200" dirty="0">
                <a:latin typeface="Agency FB" panose="020B0503020202020204" pitchFamily="34" charset="0"/>
              </a:rPr>
              <a:t>เน้นความเป็นมนุษย์ และส่งเสริมให้มีระบบนิเวศวิทยาใหม่ที่ทำให้เกิดกระบวนการปรึกษาหารือในเมือง และทำให้เกิดระบบรัฐบาลที่เปิดกว้างต่อการมีส่วนร่วมและตรวจสอบติดตาม</a:t>
            </a:r>
          </a:p>
          <a:p>
            <a:endParaRPr lang="en-GB" sz="32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9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921" y="662151"/>
            <a:ext cx="10043265" cy="5142711"/>
          </a:xfrm>
        </p:spPr>
        <p:txBody>
          <a:bodyPr>
            <a:noAutofit/>
          </a:bodyPr>
          <a:lstStyle/>
          <a:p>
            <a:pPr algn="thaiDist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10.เมืองที่มีการทำงานด้วยระบบสมองกลอัจฉริยะ (</a:t>
            </a:r>
            <a:r>
              <a:rPr lang="en-GB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City Operations Through AI) </a:t>
            </a:r>
            <a:r>
              <a:rPr lang="th-TH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โดยระบบดังกล่าวนี้จะต้องมีการวางแพลตฟอร์มในระดับเมือง และมีการวางแผนต่างๆ โดยเน้นถึงข้อมูลที่เป็นจริง</a:t>
            </a:r>
          </a:p>
          <a:p>
            <a:pPr algn="thaiDist"/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11.เมืองที่มีความปลอดภัยด้านไซเบอร์และความตระหนักถึงความเป็นส่วนตัวของประชาชน (</a:t>
            </a:r>
            <a:r>
              <a:rPr lang="en-GB" sz="3200" b="1" dirty="0" err="1">
                <a:latin typeface="DilleniaUPC" panose="02020603050405020304" pitchFamily="18" charset="-34"/>
                <a:cs typeface="DilleniaUPC" panose="02020603050405020304" pitchFamily="18" charset="-34"/>
              </a:rPr>
              <a:t>Cybersecurity</a:t>
            </a:r>
            <a:r>
              <a:rPr lang="en-GB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 and Privacy Awareness)</a:t>
            </a:r>
          </a:p>
          <a:p>
            <a:pPr algn="thaiDist"/>
            <a:r>
              <a:rPr lang="en-GB" sz="32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12. </a:t>
            </a:r>
            <a:r>
              <a:rPr lang="th-TH" sz="32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</a:t>
            </a:r>
            <a:r>
              <a:rPr lang="th-TH" sz="32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มือง</a:t>
            </a:r>
            <a:r>
              <a:rPr lang="th-TH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ที่มีการรักษาความปลอดภัยให้ประชาชนผ่านการเฝ้าระวังและใช้ระบบสมองกลอัจฉริยะเพื่อคาดการณ์สถานการณ์ล่วงหน้า (</a:t>
            </a:r>
            <a:r>
              <a:rPr lang="en-GB" sz="32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Surveillance and Predictive Policing Through AI) </a:t>
            </a:r>
            <a:r>
              <a:rPr lang="th-TH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และจะต้องตระหนักถึงความเป็นส่วนตัวของประชาชน และหลักการพื้นฐานด้านสิทธิมนุษยชน ด้วย</a:t>
            </a:r>
          </a:p>
          <a:p>
            <a:pPr algn="thaiDist"/>
            <a:endParaRPr lang="th-TH" sz="2000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thaiDist"/>
            <a:endParaRPr lang="en-GB" sz="2000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 algn="thaiDist"/>
            <a:endParaRPr lang="th-TH" sz="2000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905298" y="5470634"/>
            <a:ext cx="5139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dirty="0" smtClean="0">
                <a:latin typeface="Agency FB" panose="020B0503020202020204" pitchFamily="34" charset="0"/>
              </a:rPr>
              <a:t>ที่มา </a:t>
            </a:r>
            <a:r>
              <a:rPr lang="en-GB" dirty="0" smtClean="0">
                <a:latin typeface="Agency FB" panose="020B0503020202020204" pitchFamily="34" charset="0"/>
              </a:rPr>
              <a:t>: </a:t>
            </a:r>
            <a:r>
              <a:rPr lang="th-TH" dirty="0" smtClean="0">
                <a:latin typeface="Agency FB" panose="020B0503020202020204" pitchFamily="34" charset="0"/>
              </a:rPr>
              <a:t>พิชญ์ พงษ์สวัสดิ์. (2565). นคราภิวัฒน์ กับทิศทางของการเปลี่ยนแปลงกรุงเทพฯ.</a:t>
            </a:r>
            <a:r>
              <a:rPr lang="en-GB" dirty="0" smtClean="0">
                <a:latin typeface="Agency FB" panose="020B0503020202020204" pitchFamily="34" charset="0"/>
              </a:rPr>
              <a:t> https://www.matichon.co.th/article/news_3283604</a:t>
            </a:r>
            <a:endParaRPr lang="th-TH" dirty="0" smtClean="0">
              <a:latin typeface="Agency FB" panose="020B0503020202020204" pitchFamily="34" charset="0"/>
            </a:endParaRPr>
          </a:p>
          <a:p>
            <a:pPr algn="r"/>
            <a:r>
              <a:rPr lang="en-GB" dirty="0" err="1" smtClean="0">
                <a:latin typeface="Agency FB" panose="020B0503020202020204" pitchFamily="34" charset="0"/>
              </a:rPr>
              <a:t>Antunes</a:t>
            </a:r>
            <a:r>
              <a:rPr lang="en-GB" dirty="0" smtClean="0">
                <a:latin typeface="Agency FB" panose="020B0503020202020204" pitchFamily="34" charset="0"/>
              </a:rPr>
              <a:t>, M.E., </a:t>
            </a:r>
            <a:r>
              <a:rPr lang="en-GB" dirty="0" err="1" smtClean="0">
                <a:latin typeface="Agency FB" panose="020B0503020202020204" pitchFamily="34" charset="0"/>
              </a:rPr>
              <a:t>Barroca</a:t>
            </a:r>
            <a:r>
              <a:rPr lang="en-GB" dirty="0" smtClean="0">
                <a:latin typeface="Agency FB" panose="020B0503020202020204" pitchFamily="34" charset="0"/>
              </a:rPr>
              <a:t>, J.G., and Oliveira, D.G. 2021. Urban Future with a Purpose: 12 Trends </a:t>
            </a:r>
            <a:r>
              <a:rPr lang="en-GB" dirty="0" err="1" smtClean="0">
                <a:latin typeface="Agency FB" panose="020B0503020202020204" pitchFamily="34" charset="0"/>
              </a:rPr>
              <a:t>Shapping</a:t>
            </a:r>
            <a:r>
              <a:rPr lang="en-GB" dirty="0" smtClean="0">
                <a:latin typeface="Agency FB" panose="020B0503020202020204" pitchFamily="34" charset="0"/>
              </a:rPr>
              <a:t> Human Living</a:t>
            </a:r>
            <a:endParaRPr lang="en-GB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8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911" y="329899"/>
            <a:ext cx="8911687" cy="1078487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C00000"/>
                </a:solidFill>
              </a:rPr>
              <a:t>การผังเมืองของประเทศ</a:t>
            </a:r>
            <a:r>
              <a:rPr lang="th-TH" sz="4000" b="1" dirty="0" smtClean="0">
                <a:solidFill>
                  <a:srgbClr val="C00000"/>
                </a:solidFill>
              </a:rPr>
              <a:t>ไทย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8568" y="1408386"/>
            <a:ext cx="9944374" cy="3777622"/>
          </a:xfrm>
        </p:spPr>
        <p:txBody>
          <a:bodyPr>
            <a:noAutofit/>
          </a:bodyPr>
          <a:lstStyle/>
          <a:p>
            <a:pPr fontAlgn="base"/>
            <a:r>
              <a:rPr lang="th-TH" sz="3200" dirty="0"/>
              <a:t>พระราชบัญญัติการผังเมืองและผังชนบท พ.ศ.2495 เป็นกฎหมายผังเมืองฉบับแรก โดยได้กำหนดวิธีการในการจัดทำ ”โครงการ” ซึ่งมีวัตถุประสงค์ตามที่ได้ระบุในมาตรา 7(4) ประกอบด้วย</a:t>
            </a:r>
          </a:p>
          <a:p>
            <a:pPr fontAlgn="base"/>
            <a:r>
              <a:rPr lang="th-TH" sz="3200" dirty="0"/>
              <a:t>“(ก) เพื่อสร้างเมืองขึ้นใหม่</a:t>
            </a:r>
          </a:p>
          <a:p>
            <a:pPr fontAlgn="base"/>
            <a:r>
              <a:rPr lang="th-TH" sz="3200" dirty="0"/>
              <a:t> (ข) เพื่อสร้างเมืองหรือส่วนของเมืองขึ้นแทนเมืองหรือส่วนของเมืองที่ได้รับความเสียหายเพราะไฟไหม้ แผ่นดินไหว หรือภัยพินาศอย่างอื่น หรือ</a:t>
            </a:r>
          </a:p>
          <a:p>
            <a:pPr fontAlgn="base"/>
            <a:r>
              <a:rPr lang="th-TH" sz="3200" dirty="0"/>
              <a:t>(ค) เพื่อบูรณะที่ดินเมืองหรือที่ดินชนบทอันระบุเขตไว้ หรือจัดให้มีหรือจัดให้ดียิ่งขึ้นซึ่งสุขลักษณะหรือความสะดวกสบายในเขตนั้น หรือเพื่อส่งเสริมการเศรษฐกิจ หรือสงวนไว้ซึ่งอาคารที่มีอยู่ หรือวัตถุอื่นอันมีคุณค่าที่น่าสนใจทางสถาปัตยกรรม ประวัติศาสตร์ หรือศิลปกรรม หรือภูมิประเทศที่งดงาม หรือที่มีคุณค่าที่น่าสนใจทางธรรมชาติ รวมทั้งต้นไม้เดี่ยว หรือต้นไม้หมู่”</a:t>
            </a:r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7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787" y="512462"/>
            <a:ext cx="8911687" cy="128089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</a:rPr>
              <a:t>สาระสำคัญพระราชบัญญัติ</a:t>
            </a:r>
            <a:r>
              <a:rPr lang="th-TH" b="1" dirty="0">
                <a:solidFill>
                  <a:srgbClr val="C00000"/>
                </a:solidFill>
              </a:rPr>
              <a:t>การผังเมืองและผังชนบท พ.ศ.2495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2" y="1298028"/>
            <a:ext cx="10231820" cy="5291958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Agency FB" panose="020B0503020202020204" pitchFamily="34" charset="0"/>
              </a:rPr>
              <a:t>- โครงการ</a:t>
            </a:r>
            <a:r>
              <a:rPr lang="th-TH" sz="3200" dirty="0">
                <a:latin typeface="Agency FB" panose="020B0503020202020204" pitchFamily="34" charset="0"/>
              </a:rPr>
              <a:t>ผังเมืองซึ่งได้รับอนุมัติจากรัฐมนตรีว่าการกระทรวงมหาดไทย จะใช้บังคับโดยพระราชบัญญัติซึ่งมีระยะเวลาของการใช้บังคับไม่เกิน 10 ปี ในการใช้บังคับโครงการ ”เจ้าพนักงานท้องถิ่น</a:t>
            </a:r>
            <a:r>
              <a:rPr lang="th-TH" sz="3200" dirty="0" smtClean="0">
                <a:latin typeface="Agency FB" panose="020B0503020202020204" pitchFamily="34" charset="0"/>
              </a:rPr>
              <a:t>”</a:t>
            </a:r>
            <a:r>
              <a:rPr lang="th-TH" sz="3200" dirty="0">
                <a:latin typeface="Agency FB" panose="020B0503020202020204" pitchFamily="34" charset="0"/>
              </a:rPr>
              <a:t> ซึ่งได้แก่เทศบาลอาจออกเทศบัญญัติ หรือผู้ว่าราชการจังหวัดอาจออกข้อบังคับในท้องถิ่นที่ยังไม่ได้ยกฐานะเป็น</a:t>
            </a:r>
            <a:r>
              <a:rPr lang="th-TH" sz="3200" dirty="0" smtClean="0">
                <a:latin typeface="Agency FB" panose="020B0503020202020204" pitchFamily="34" charset="0"/>
              </a:rPr>
              <a:t>เทศบาล</a:t>
            </a:r>
          </a:p>
          <a:p>
            <a:r>
              <a:rPr lang="th-TH" sz="3200" dirty="0" smtClean="0">
                <a:latin typeface="Agency FB" panose="020B0503020202020204" pitchFamily="34" charset="0"/>
              </a:rPr>
              <a:t>-</a:t>
            </a:r>
            <a:r>
              <a:rPr lang="th-TH" sz="3200" dirty="0">
                <a:latin typeface="Agency FB" panose="020B0503020202020204" pitchFamily="34" charset="0"/>
              </a:rPr>
              <a:t>ควบคุมการก่อสร้างและการใช้อาคาร การกำหนดมาตรฐานสำหรับถนน ทางเท้า และท่อระบายน้ำ รวมทั้งการกำหนดลักษณะ</a:t>
            </a:r>
            <a:r>
              <a:rPr lang="th-TH" sz="3200" dirty="0" smtClean="0">
                <a:latin typeface="Agency FB" panose="020B0503020202020204" pitchFamily="34" charset="0"/>
              </a:rPr>
              <a:t>สถาปัตยกรรม</a:t>
            </a:r>
          </a:p>
          <a:p>
            <a:r>
              <a:rPr lang="th-TH" sz="3200" dirty="0" smtClean="0">
                <a:latin typeface="Agency FB" panose="020B0503020202020204" pitchFamily="34" charset="0"/>
              </a:rPr>
              <a:t>-</a:t>
            </a:r>
            <a:r>
              <a:rPr lang="th-TH" sz="3200" dirty="0">
                <a:latin typeface="Agency FB" panose="020B0503020202020204" pitchFamily="34" charset="0"/>
              </a:rPr>
              <a:t>รับโอนกรรมสิทธิ์ที่ดินหรืออสังหาริมทรัพย์ หรืออาจดำเนินการเวนคืน โดยถือว่าพระราชบัญญัติให้ใช้บังคับโครงการเป็นพระราชบัญญัติเวนคืนอสังหาริมทรัพย์ การใช้บังคับโครงการอาจกำหนดให้มี ”การจัดแบ่งที่ดินแปลงต่างๆ เสียใหม่” ซึ่งหมายถึงการผนวกวิธีการจัดรูปที่ดิน (</a:t>
            </a:r>
            <a:r>
              <a:rPr lang="en-GB" sz="3200" dirty="0">
                <a:latin typeface="Agency FB" panose="020B0503020202020204" pitchFamily="34" charset="0"/>
              </a:rPr>
              <a:t>Land Readjustment</a:t>
            </a:r>
            <a:r>
              <a:rPr lang="en-GB" sz="3200" dirty="0" smtClean="0">
                <a:latin typeface="Agency FB" panose="020B0503020202020204" pitchFamily="34" charset="0"/>
              </a:rPr>
              <a:t>)</a:t>
            </a:r>
            <a:endParaRPr lang="en-GB" sz="3200" dirty="0">
              <a:latin typeface="Agency FB" panose="020B05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3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194" y="512462"/>
            <a:ext cx="8911687" cy="1280890"/>
          </a:xfrm>
        </p:spPr>
        <p:txBody>
          <a:bodyPr/>
          <a:lstStyle/>
          <a:p>
            <a:r>
              <a:rPr lang="th-TH" b="1" dirty="0" smtClean="0">
                <a:solidFill>
                  <a:srgbClr val="C00000"/>
                </a:solidFill>
              </a:rPr>
              <a:t>การปรับเปลี่ยน พระราชบัญญัติ</a:t>
            </a:r>
            <a:r>
              <a:rPr lang="th-TH" b="1" dirty="0">
                <a:solidFill>
                  <a:srgbClr val="C00000"/>
                </a:solidFill>
              </a:rPr>
              <a:t>การผังเมืองและผังชนบท พ.ศ.2495 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937" y="1266495"/>
            <a:ext cx="9660594" cy="5181601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- พระราชบัญญัติ</a:t>
            </a:r>
            <a:r>
              <a:rPr lang="th-TH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การผังเมืองและผังชนบท พ.ศ.2495 </a:t>
            </a:r>
            <a:r>
              <a:rPr lang="th-TH" sz="32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ถูก</a:t>
            </a:r>
            <a:r>
              <a:rPr lang="th-TH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นำมาประกาศใช้โดยกรมโยธาเทศบาลในบริเวณเพลิงไหม้ จังหวัดสุรินทร์ และภายหลังที่เจ้าพนักงานการผังได้จัดทำรายละเอียดของโครงการแล้วเสร็จ จึงได้มีประกาศพระราชบัญญัติให้ใช้บังคับโครงการผังเมืองในท้องที่ตำบลในเมือง อำเภอเมืองสุรินทร์ จังหวัดสุรินทร์ พ.ศ.2497 ทั้งนี้นับว่าเป็นการประกาศใช้กฎหมายว่าด้วยการผังเมืองโดยอาศัยอำนาจแห่งพระราชบัญญัติการผังเมืองและผังชนบท พ.ศ.2495 เป็นครั้งแรกและเพียงครั้ง</a:t>
            </a:r>
            <a:r>
              <a:rPr lang="th-TH" sz="32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เดียว</a:t>
            </a:r>
          </a:p>
          <a:p>
            <a:r>
              <a:rPr lang="th-TH" sz="32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-</a:t>
            </a:r>
            <a:r>
              <a:rPr lang="th-TH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 ในปี พ.ศ.2500 รัฐบาลไทยได้ว่าจ้างบริษัท </a:t>
            </a:r>
            <a:r>
              <a:rPr lang="en-GB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Litchfield Whiting Bowne &amp; Associates </a:t>
            </a:r>
            <a:r>
              <a:rPr lang="th-TH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จากสหรัฐอเมริกา ให้ดำเนินการวางผังนครหลวงในเขตพื้นที่จังหวัดพระนคร ธนบุรี นนทบุรี และสมุทรปราการ ผังนครหลวง 2533 (</a:t>
            </a:r>
            <a:r>
              <a:rPr lang="en-GB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Greater Bangkok Plan 2533) </a:t>
            </a:r>
            <a:r>
              <a:rPr lang="th-TH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หรือที่เรียกกันโดยทั่วไปว่า ผังลิทช์ฟิลด์ (</a:t>
            </a:r>
            <a:r>
              <a:rPr lang="en-GB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Litchfield) </a:t>
            </a:r>
            <a:r>
              <a:rPr lang="th-TH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มีลักษณะเป็นผังเมืองรวม (</a:t>
            </a:r>
            <a:r>
              <a:rPr lang="en-GB" sz="3200" dirty="0">
                <a:latin typeface="DilleniaUPC" panose="02020603050405020304" pitchFamily="18" charset="-34"/>
                <a:cs typeface="DilleniaUPC" panose="02020603050405020304" pitchFamily="18" charset="-34"/>
              </a:rPr>
              <a:t>Comprehensive Plan) </a:t>
            </a:r>
            <a:endParaRPr lang="en-GB" sz="3200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A88E-1123-3542-BE8F-51E22224A1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72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29</TotalTime>
  <Words>3041</Words>
  <Application>Microsoft Office PowerPoint</Application>
  <PresentationFormat>Widescreen</PresentationFormat>
  <Paragraphs>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Agency FB</vt:lpstr>
      <vt:lpstr>Arial</vt:lpstr>
      <vt:lpstr>Century Gothic</vt:lpstr>
      <vt:lpstr>DilleniaUPC</vt:lpstr>
      <vt:lpstr>KodchiangUPC</vt:lpstr>
      <vt:lpstr>Wingdings 3</vt:lpstr>
      <vt:lpstr>Wisp</vt:lpstr>
      <vt:lpstr>การเปลี่ยนแปลงของเมือง กับ การวางผังเมือง</vt:lpstr>
      <vt:lpstr>“นคราภิวัฒน์” (urbanization)</vt:lpstr>
      <vt:lpstr>แนวโน้มของการเปลี่ยนแปลงเมือง 12 ทิศทาง  โดยเฉพาะหลังการระบาดจากโควิด</vt:lpstr>
      <vt:lpstr>PowerPoint Presentation</vt:lpstr>
      <vt:lpstr>PowerPoint Presentation</vt:lpstr>
      <vt:lpstr>PowerPoint Presentation</vt:lpstr>
      <vt:lpstr>การผังเมืองของประเทศไทย</vt:lpstr>
      <vt:lpstr>สาระสำคัญพระราชบัญญัติการผังเมืองและผังชนบท พ.ศ.2495</vt:lpstr>
      <vt:lpstr>การปรับเปลี่ยน พระราชบัญญัติการผังเมืองและผังชนบท พ.ศ.2495 </vt:lpstr>
      <vt:lpstr>การวางและจัดทำผังเมืองรวม ตามพระราชบัญญัติการผังเมือง พ.ศ.2518</vt:lpstr>
      <vt:lpstr>ผังเมืองเฉพาะ</vt:lpstr>
      <vt:lpstr>ผังนครหลวง 2533</vt:lpstr>
      <vt:lpstr>สาระสำคัญของการควบคุมทางผังเมือง</vt:lpstr>
      <vt:lpstr>ปัญหาการดำเนินการด้านการผังเมืองในประเทศไทย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การเปลี่ยนแปลงของเมือง กับ การวางผังเมือง</dc:title>
  <dc:creator>Room</dc:creator>
  <cp:lastModifiedBy>Room</cp:lastModifiedBy>
  <cp:revision>4</cp:revision>
  <dcterms:created xsi:type="dcterms:W3CDTF">2023-02-16T04:17:19Z</dcterms:created>
  <dcterms:modified xsi:type="dcterms:W3CDTF">2023-02-16T04:46:37Z</dcterms:modified>
</cp:coreProperties>
</file>