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1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94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C3800D-BFB8-CB4F-BF0D-F2BF67EB4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E079EA4-C568-4345-9A85-CCD27D56A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EF49443-242F-804B-A396-A53F3F05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A4498F-54BD-BC49-8DB4-CC259D2A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393CA76-310E-6042-B7A5-F4F6C12E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959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AC813B-BA91-134F-9872-A6DAE360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BC9C7FB-B7B3-0648-A513-2C490C8BF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A15872-B704-F141-96C1-94FE2606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F7A16D-AD29-A442-BB6B-CEB97876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39ABA5-F4FC-C846-90CB-4A06BEEC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881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7D5C197-5BB6-8548-AF53-9A8E5F19E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68652FD-F3BB-884C-BBD5-93073A806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BF2CA48-A1F6-7347-8EDF-5E78943F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61871B5-2D6F-5B4A-BE9F-3B1AFF49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6194251-FE9E-0A43-AD31-C214647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67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448086-9712-A94D-8B53-BBDCBD74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C0B0EC-11DE-1D4E-83E0-1BFE4C78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65631BF-00DD-EE4E-9E4E-8B729471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4618EFF-AE1B-4340-AAEE-ADB02537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65B7E5D-3EFE-E746-81B0-94CD78DE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07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5C4AC5-B804-0B4C-B69E-582B1751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1CA43E6-4F0F-1D4B-A5C7-E5327E64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E760CD-AFAC-954B-8FC3-2C02260F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D82ED9F-873F-E541-9D32-2D44DECE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60601E-7EB4-E044-930E-471892AB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658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C6DAD2-A02B-9C44-8F76-EF76EB5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9EA072-914E-644E-99C8-42C70F34E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07CBDD4-2016-1241-99E5-DE0E7510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F307DD2-6F3F-8F4E-AC88-C577F546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28598A2-D89D-CB4A-A2F3-670A67E9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6E14D5D-84B4-0247-9AAA-6F5B35E3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93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0F0B36-798F-1046-B061-C6A721DE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34871B5-BF9B-654F-A1E6-5AB155A93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406F169-C7B6-DC49-B7F4-97F8B7D77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347F2CE-F850-1347-A3AF-083786AD2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F348452-3E94-8645-A1A0-A6684ECE9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25410AF-6F11-BA4D-8218-A0B48DFE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7F4A4A4-C648-6B47-8CE0-E39C511A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C51E94D-9604-D940-B923-9D28E959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332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2C49F7-865D-D848-950C-1DA4D00E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FAEB91E-E77C-8A4C-9ADF-9CA5480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C99D987-9ED2-AD41-8B62-8BB0279F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41B26CE-131B-974A-9D48-C5DCD86D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6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870C2FA-9D1E-E045-B23D-43185723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BB20908-FBA1-E547-BA36-5E98AF30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8CA03E2-D3C0-284E-A2E4-2C516E1B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9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25F6B2-6FFC-5446-830F-3CF7176B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D7ECE15-8B8E-FF47-B687-2AE8EF632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48AC477-57E6-4740-A37D-6091665F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542771F-65A8-9840-9E16-4AE1AEB0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FF61907-09D7-CD43-B1AA-86A86814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35221FD-7C1D-4F43-A549-95264DF2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79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F99199-0119-554D-9047-A13D615D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EDE7114-EC25-674D-847B-109888308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973A327-B059-0B45-A53C-DC8C1653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C42C3D6-773E-B14E-A23C-F4F6FAEC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1E1D695-7E8D-814F-A3E0-628A73E1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016962E-F7EF-164D-A66C-37B6C6CB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120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49F6195-126D-094D-A43D-30C9C340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FCC5C7F-031E-674E-839B-1E512FD18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BFFF6B-7973-414F-B446-75029038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6F39-ED0E-E84C-A630-CC0F355369DA}" type="datetimeFigureOut">
              <a:rPr lang="th-TH" smtClean="0"/>
              <a:t>04/01/64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BEC5DED-6EB1-C84F-96DF-BE53640A8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52F7862-C86F-2B43-AD81-9210D94AF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8847-BD3B-FB49-9785-B184A1639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002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A5A28-2F22-8840-95EB-C5C569B7E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บทที่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b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สรีระวิทยาระบบสืบพันธุ์ไก่เพศเมีย (ต่อ)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761D910-D0E1-EF4F-9D3F-B74067C18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pPr algn="r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อาจารย์เก</a:t>
            </a:r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ตวรร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ณ  บุญเทพ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7D1E103-338B-B14D-9E6A-7A30F354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8926" y="0"/>
            <a:ext cx="4283074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5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DDB7A5E-A714-BF45-9C02-A92DA31E124E}"/>
              </a:ext>
            </a:extLst>
          </p:cNvPr>
          <p:cNvSpPr/>
          <p:nvPr/>
        </p:nvSpPr>
        <p:spPr>
          <a:xfrm>
            <a:off x="530248" y="761647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7.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นิสัยการกกไข่ (</a:t>
            </a:r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broodiness)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1EE1A05-6CF2-9C4D-BB22-2C116DB488F5}"/>
              </a:ext>
            </a:extLst>
          </p:cNvPr>
          <p:cNvSpPr/>
          <p:nvPr/>
        </p:nvSpPr>
        <p:spPr>
          <a:xfrm>
            <a:off x="1306285" y="1689672"/>
            <a:ext cx="10080171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เป็นลักษณะไม่พึงประสงค์ในไก่ไข่ ทั้งนี้เพราะในระยะนี้ไก่หยุดไข่ และเริ่มหมอบกกไข่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ไก่พันธุ์เล็กฮอร์นมีนิสัยฟักไข่เกิดขึ้นน้อย กว่าไก่ที่มีต้นกำเนิดมาจากทวีปเอเชีย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อย่างไรก็ตาม จากการปรับปรุงพันธุ์ทำให้ได้พันธุ์ไก่ที่สามารถออกไข่ได้หลายตับไข่ และมีช่วงหยุดไข่น้อย รวมทั้งมีนิสัยการกกไข่ลดลง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บางพันธุ์อาจสังเกตไม่เห็นซึ่งเป็นผลดีต่อการเลี้ยงไก่ไข่เพื่อการค้าโดยตรง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015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80E0633-AC95-424C-B927-9AE72891EFE1}"/>
              </a:ext>
            </a:extLst>
          </p:cNvPr>
          <p:cNvSpPr/>
          <p:nvPr/>
        </p:nvSpPr>
        <p:spPr>
          <a:xfrm>
            <a:off x="576181" y="696333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8.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ความยาวของตับไข่ และความเข้มข้นของการออกไข่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801E71D-D46F-7A45-AE24-42680B55E939}"/>
              </a:ext>
            </a:extLst>
          </p:cNvPr>
          <p:cNvSpPr/>
          <p:nvPr/>
        </p:nvSpPr>
        <p:spPr>
          <a:xfrm>
            <a:off x="1393370" y="1667901"/>
            <a:ext cx="9731829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ช่วงเวลาระหว่างการตกของไข่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2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ฟองที่ออกมาติดต่อกันกินเวลา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24-26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ชั่วโมง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โดยปกติไก่ไข่ออกไข่ทุกวัน วันละฟอง ติดต่อกันหลายวันก่อนหยุดไข่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ซึ่งจำนวนไข่ที่ออกมาติดต่อกันทุกวันก่อนหยุดไข่เรียกว่า ความยาวของตับไข่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ลักษณะนี้ถ่ายทอดทางพันธุกรรมได้ และการที่ไก่ไข่ออกไข่หลายฟองในจำนวนหนึ่งตับไข่ทำให้ได้ไข่จำนวนมากเพราะว่าจำนวนวันที่หยุดไข่มีน้อย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6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6D7A78C3-00E0-1745-8163-922B0DD83AFE}"/>
              </a:ext>
            </a:extLst>
          </p:cNvPr>
          <p:cNvSpPr/>
          <p:nvPr/>
        </p:nvSpPr>
        <p:spPr>
          <a:xfrm>
            <a:off x="737641" y="652790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9.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อายุของไก่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C919A10-CFCF-FF47-9A09-62C07B735834}"/>
              </a:ext>
            </a:extLst>
          </p:cNvPr>
          <p:cNvSpPr/>
          <p:nvPr/>
        </p:nvSpPr>
        <p:spPr>
          <a:xfrm>
            <a:off x="1230085" y="1613118"/>
            <a:ext cx="9873344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การให้ไข่ของไก่มากที่สุดในช่วงการให้ไข่ปีแรก และลดจำนวนการไข่ลงเกือบเป็นเส้นตรง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เมื่อมีอายุมากขึ้น เป็นผลมาจากการลดลงของขบวนการมตาโบลิซ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ึม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ของอวัยวะ และเนื้อเยื่อที่เกี่ยวข้องกับระบบสืบพันธุ์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374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3FD840F-7BB7-4D4C-8664-0AF1BDAB55F8}"/>
              </a:ext>
            </a:extLst>
          </p:cNvPr>
          <p:cNvSpPr/>
          <p:nvPr/>
        </p:nvSpPr>
        <p:spPr>
          <a:xfrm>
            <a:off x="677798" y="728990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10.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การผลัดขน (</a:t>
            </a:r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molting)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574E0D88-14CF-CA47-B34D-97FE72B7CBEE}"/>
              </a:ext>
            </a:extLst>
          </p:cNvPr>
          <p:cNvSpPr/>
          <p:nvPr/>
        </p:nvSpPr>
        <p:spPr>
          <a:xfrm>
            <a:off x="1567543" y="1772216"/>
            <a:ext cx="9514114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คือ การหลุดของขน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shedding)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และการงอกของขน ขึ้นมาทดแทนขนเดิม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replacing)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เป็นขบวนการทางด้านสรีรวิทยาที่เกิดตามธรรมชาติในร่างกายของสัตว์ปีก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ซึ่งมักเกิดร่วมกับการทำหน้าที่ลดลงของระบบสืบพันธุ์ กล่าวคือเมื่อเกิดการผลัดขนไก่หยุดการออกไข่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616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1D23579-CCC4-FF41-B2C0-ABAE01771585}"/>
              </a:ext>
            </a:extLst>
          </p:cNvPr>
          <p:cNvSpPr/>
          <p:nvPr/>
        </p:nvSpPr>
        <p:spPr>
          <a:xfrm>
            <a:off x="811568" y="914047"/>
            <a:ext cx="4607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โครงสร้างและส่วนประกอบของไข่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600" b="1" u="sng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DCEA589-E1AC-D447-9137-500F9CC6234F}"/>
              </a:ext>
            </a:extLst>
          </p:cNvPr>
          <p:cNvSpPr/>
          <p:nvPr/>
        </p:nvSpPr>
        <p:spPr>
          <a:xfrm>
            <a:off x="1556658" y="2022588"/>
            <a:ext cx="9960428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ไข่ไก่เป็นเซลล์สืบพันธุ์ของไก่เพศเมีย ที่มีการพัฒนาของตัวอ่อนภายนอกร่างกาย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ฉะนั้นไข่จึงเป็นอาหารสำหรับตัวอ่อน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ไข่ประกอบด้วยโครงสร้างที่สำคัญ 3 ส่วนด้วยกัน คือ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เปลือกไข่ ไข่ขาวและไข่แดง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ไข่ไก่มีคุณค่าทางอาหารที่ครบถ้วน ประกอบด้วย โปรตีน ไขมัน คาร์โบไฮเดรต วิตามิน และแร่ธาตุ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23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EAC93D9-4F26-8B40-8172-19E43E412537}"/>
              </a:ext>
            </a:extLst>
          </p:cNvPr>
          <p:cNvSpPr/>
          <p:nvPr/>
        </p:nvSpPr>
        <p:spPr>
          <a:xfrm>
            <a:off x="648584" y="489504"/>
            <a:ext cx="2427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</a:t>
            </a:r>
            <a:r>
              <a:rPr lang="th-TH" sz="3200" b="1" u="sng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โครงสร้างของไข่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u="sng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F18E21D-7285-384F-94B9-8FA4F26CAB1F}"/>
              </a:ext>
            </a:extLst>
          </p:cNvPr>
          <p:cNvSpPr/>
          <p:nvPr/>
        </p:nvSpPr>
        <p:spPr>
          <a:xfrm>
            <a:off x="1262742" y="1313765"/>
            <a:ext cx="10025743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ลักษณะทางกายภาพภายนอกของไข่มีความแตกต่างกัน ไข่ไก่ส่วนมากมีรูปทรงเป็นรูปไข่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คือมีด้านหนึ่งป้าน และอีกด้านแหลม ไข่ของไก่บางตัวอาจเป็นรูปทรงกลมหรือยาวรี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ความแตกต่างของรูปทรงไข่มีผลมาจากปัจจัยทางด้านสรีระของไก่ ฤดูกาล และอายุ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ไข่ของไกไข่สาวมีรูปทรงที่ยังไม่แน่นอน ส่วนมากมีรูปร่างกลม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สีของเปลือกไข่มีความผันแปรมาก ถูกควบคุมโดยพันธุกรรม สีของเปลือกไข่ถูกสร้างในท่อนำไข่ส่วนผลิตเปลือกไข่โดยสารพอร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์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ไฟริน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porphyrin)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ได้จากการสลายตัวของฮีโมโกลบิน มีผลทำให้ไข่มีสีออกน้ำตาล และสารไซยาน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cyanine)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จากน้ำดี มีผลทำให้ไข่ออกสีน้ำเงินหรือเขียว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907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7F63C4-B101-5D48-86D5-267B00A26E63}"/>
              </a:ext>
            </a:extLst>
          </p:cNvPr>
          <p:cNvSpPr/>
          <p:nvPr/>
        </p:nvSpPr>
        <p:spPr>
          <a:xfrm>
            <a:off x="794657" y="905901"/>
            <a:ext cx="10450286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ขนาดของไข่ส่วนมากได้รับอิทธิพลจากขนาดของรูปร่าง ไก่ที่มีรูปร่างขนาดใหญ่มักไข่ฟองใหญ่ด้วย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นอกจากนี้ยังขึ้นอยู่กับฤดูกาล อายุ 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โภชนะ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ในอาหาร และลำดับของไข่ในตับไข่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โดยไข่ฟองแรกของแต่ละตับไข่มีขนาดใหญ่กว่าฟองอื่น ๆ ของตับไข่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นอกจากนี้ลักษณะของเปลือกไข่ก็มีความผันแปร โดยไข่บางฟองมีเปลือกไข่เรียบ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บางฟองมีลักษณะขรุขระที่ปลายของไข่ด้านใดด้านหนึ่งหรือทั้งสองด้าน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765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61704E0-0D41-654F-9958-E8946C557540}"/>
              </a:ext>
            </a:extLst>
          </p:cNvPr>
          <p:cNvSpPr/>
          <p:nvPr/>
        </p:nvSpPr>
        <p:spPr>
          <a:xfrm>
            <a:off x="674913" y="751344"/>
            <a:ext cx="10853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โครงสร้างของฟองไข่ที่สมบูรณ์ประกอบไปด้วยส่วนสำคัญ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ส่วน ได้แก่ เปลือกไข่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shell)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เยื่อเปลือกไข่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shell membrane)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ไข่ขาว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albumen)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ไข่แดง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yolk)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และจุดเจริญ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seminal disc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หรือ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blastoderm)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มีรายละเอียดในแต่ละส่วนดังนี้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0D8F790-E897-7F44-B659-135984F0B5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" y="2445067"/>
            <a:ext cx="5302386" cy="379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ไข่ขาวและไข่แดง">
            <a:extLst>
              <a:ext uri="{FF2B5EF4-FFF2-40B4-BE49-F238E27FC236}">
                <a16:creationId xmlns:a16="http://schemas.microsoft.com/office/drawing/2014/main" id="{A078208A-F778-964B-879D-2044FDAF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737076"/>
            <a:ext cx="4982029" cy="32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1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87F43C8-8241-0440-8EC5-069AE0C855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576944"/>
            <a:ext cx="11342914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88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C656E32-5ACA-8F47-ADAD-0D3776A863A1}"/>
              </a:ext>
            </a:extLst>
          </p:cNvPr>
          <p:cNvSpPr/>
          <p:nvPr/>
        </p:nvSpPr>
        <p:spPr>
          <a:xfrm>
            <a:off x="619435" y="576590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1) เปลือกไข่ (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egg shell)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u="sng" dirty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0" name="Picture 2" descr="9 ประโยชน์ของเปลือกไข่ เอามาทำอะไรเจ๋ง ๆ ได้ตั้งเยอะ !">
            <a:extLst>
              <a:ext uri="{FF2B5EF4-FFF2-40B4-BE49-F238E27FC236}">
                <a16:creationId xmlns:a16="http://schemas.microsoft.com/office/drawing/2014/main" id="{3F387370-22F3-7642-AFF8-EC864ABE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5" y="1480457"/>
            <a:ext cx="4102278" cy="3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59945667-F779-9845-A5CC-B4B4157F4699}"/>
              </a:ext>
            </a:extLst>
          </p:cNvPr>
          <p:cNvSpPr/>
          <p:nvPr/>
        </p:nvSpPr>
        <p:spPr>
          <a:xfrm>
            <a:off x="5018313" y="1461072"/>
            <a:ext cx="6585857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อาจมีสีน้ำตาลหรือสีขาวขึ้นอยู่กับชนิดของพันธุ์แม่ไก่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สีไข่ไม่มีผลใด ๆต่อคุณค่าทางโภชนาการแต่อย่างใด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ในเปลือกไข่จะมีคอ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ลาเจน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collagen)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สานเป็นตัวตาข่ายและมีหินปูน (แค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ลเชีย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ดาบอ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เนต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) เป็นส่วนใหญ่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ทำให้เปลือกแข็ง และเรียบติดแน่นอยู่กับเยื่อหุ้มเปลือกชั้นนอก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ความหนาของเปลือกไข่จะขึ้นอยู่กับขนาดของไข่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ไข่ฟองเล็กจะมีความหนากว่าไข่ฟองใหญ่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61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5EAC531-230D-324A-97DF-347933A8D5AA}"/>
              </a:ext>
            </a:extLst>
          </p:cNvPr>
          <p:cNvSpPr/>
          <p:nvPr/>
        </p:nvSpPr>
        <p:spPr>
          <a:xfrm>
            <a:off x="354761" y="674561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000" b="1" u="sng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ปัจจัยที่มีผลต่อการผลิตไข่</a:t>
            </a:r>
            <a:endParaRPr lang="en-US" sz="3200" b="1" u="sng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073EF07-5717-B441-B496-B4A98F253EFC}"/>
              </a:ext>
            </a:extLst>
          </p:cNvPr>
          <p:cNvSpPr/>
          <p:nvPr/>
        </p:nvSpPr>
        <p:spPr>
          <a:xfrm>
            <a:off x="1948541" y="1415065"/>
            <a:ext cx="9601201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สิ่งแวดล้อมด้านกายภาพ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อาหาร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นิสัยการฟักไข่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ความคงทนของการไข่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ฤดูกาล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การให้แสง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อายุไก่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การผลัดขนของไก่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429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CD1E651-10C8-8B48-905A-BFB3605DE37B}"/>
              </a:ext>
            </a:extLst>
          </p:cNvPr>
          <p:cNvSpPr/>
          <p:nvPr/>
        </p:nvSpPr>
        <p:spPr>
          <a:xfrm>
            <a:off x="555172" y="636142"/>
            <a:ext cx="9895115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นอกจากนี้ความหนาของเปลือกไข่ยังขึ้นอยู่กับอาหาร พันธุ์ และฤดูกาลอีกด้วย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เปลือกไข่จะมีรูขนาดเล็กมาก มองด้วยตาเปล่าไม่เห็น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น้ำและอากาศสามารถผ่านเข้าออกได้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อากาศจำเป็นสำหรับตัวอ่อนหายใจ เมื่อไข่ออกมาใหม่ๆ จะมีนวลไข่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cuticle)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หรือเมือกเคลือบที่เปลือกไข่ด้านบน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ทำหน้าที่ป้องกันเชื้อจุลินทรีย์เข้าไปในฟองไข่ได้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เปลือกไข่ในช่วงแรก ๆ จึงมีลักษณะเป็นนวล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074" name="Picture 2" descr="ไข่ไก่ เบอร์ไหน? คุ้มสุด! อย่าดูแค่ขนาด - Beauty See First">
            <a:extLst>
              <a:ext uri="{FF2B5EF4-FFF2-40B4-BE49-F238E27FC236}">
                <a16:creationId xmlns:a16="http://schemas.microsoft.com/office/drawing/2014/main" id="{38EAE5C9-FC1B-B341-AD38-4FDC4F2A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57" y="3080657"/>
            <a:ext cx="3777343" cy="37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9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CB906B-3C8F-9C4E-A27C-B984E3AFA8E7}"/>
              </a:ext>
            </a:extLst>
          </p:cNvPr>
          <p:cNvSpPr/>
          <p:nvPr/>
        </p:nvSpPr>
        <p:spPr>
          <a:xfrm>
            <a:off x="772885" y="607444"/>
            <a:ext cx="10374086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เมื่อเก็บไว้นาน ๆ เมือกเหล่านี้จะแห้งไป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เปลือกไข่จึงมีอากาศถ่ายเทเข้าออกได้มากขึ้น ทำให้ไช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่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เสียเร็ว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เปลือกไข่มีเนื้อเยื่อ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ชั้น เมื่อไข่มีอยู่นานขึ้นเยื่อทั้ง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จะแยกจากกันเกิดเป็นโครงอากาศ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air cell)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ขึ้น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ไข่ใหม่ฟองอากาศจะแคบส่วนไข่เก่าช่องอากาศจะกว้าง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098" name="Picture 2" descr="Facebook">
            <a:extLst>
              <a:ext uri="{FF2B5EF4-FFF2-40B4-BE49-F238E27FC236}">
                <a16:creationId xmlns:a16="http://schemas.microsoft.com/office/drawing/2014/main" id="{B6B3B3CF-7C97-E944-98A8-E605037FC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1500" r="6833"/>
          <a:stretch/>
        </p:blipFill>
        <p:spPr bwMode="auto">
          <a:xfrm>
            <a:off x="1396093" y="3547381"/>
            <a:ext cx="3230336" cy="31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NTIP.COM : D12184382 มาเล่าเรื่อง สารอาหารของไข่แดง กับ  ไข่ขาวให้ฟังกันค่ะ [อาหารการกิน]">
            <a:extLst>
              <a:ext uri="{FF2B5EF4-FFF2-40B4-BE49-F238E27FC236}">
                <a16:creationId xmlns:a16="http://schemas.microsoft.com/office/drawing/2014/main" id="{99B7225A-42EE-4E4D-91BC-AC8555A5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43" y="3530252"/>
            <a:ext cx="4459514" cy="28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2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8B9CB5C-D87A-8A4D-B958-E0DF4FE94814}"/>
              </a:ext>
            </a:extLst>
          </p:cNvPr>
          <p:cNvSpPr/>
          <p:nvPr/>
        </p:nvSpPr>
        <p:spPr>
          <a:xfrm>
            <a:off x="544642" y="576590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2) </a:t>
            </a:r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เยื่อเปลือกไข่ (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shell membrane)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u="sng" dirty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122" name="Picture 2" descr="adanoorhuda">
            <a:extLst>
              <a:ext uri="{FF2B5EF4-FFF2-40B4-BE49-F238E27FC236}">
                <a16:creationId xmlns:a16="http://schemas.microsoft.com/office/drawing/2014/main" id="{215D2755-9141-2246-B408-E4CFA845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2" y="1472278"/>
            <a:ext cx="4201529" cy="33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E3ADFB2-C380-5745-A198-B10A1D7CA146}"/>
              </a:ext>
            </a:extLst>
          </p:cNvPr>
          <p:cNvSpPr/>
          <p:nvPr/>
        </p:nvSpPr>
        <p:spPr>
          <a:xfrm>
            <a:off x="5148943" y="1472278"/>
            <a:ext cx="6096000" cy="32701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มีอยู่ด้วยกัน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ชั้น ชั้นนอกที่ติดเปลือกมีชื่อเรียกว่า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shell membrane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ชั้นในที่ติดกับไข่ขาวเรียกว่า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egg membrane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เยื่อชั้นนอกและชั้นในจะชิดกันตลอด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แต่แยกกันที่ด้านป้านของไข่ซึ่งมีโพรงอากาศ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159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D03EC93-0136-7B42-990B-379CD57F7612}"/>
              </a:ext>
            </a:extLst>
          </p:cNvPr>
          <p:cNvSpPr/>
          <p:nvPr/>
        </p:nvSpPr>
        <p:spPr>
          <a:xfrm>
            <a:off x="925285" y="797044"/>
            <a:ext cx="10308771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เป็นเส้นใยโปรตีนที่ประสานกัน ด้านที่ติดไข่ขาวเรียบ ส่วนด้านที่ติดกับเปลือกไข่ขรุขระ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โพรงอากาศ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air cell)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เป็นช่องว่างที่อยู่บริเวณด้านบนของไข่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อยู่ระหว่างเยื่อหุ้มชั้นนอกและเยื่อหุ้มชั้นใน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เมื่อไข่ออกมาใหม่ๆ อุณหภูมิของไข่ยังสูง จึงไม่มีช่องว่าง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ต่อเมื่อเมื่อไข่เย็นลงของเหลวภายในไข่หดตัว ทำให้เกิดเป็นโพรงอากาศขึ้น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และถ้าหากมีน้ำระเหยออกไปมาก ก็จะทำให้โพรงอากาศใหญ่ขึ้นด้วย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177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539BD08-8B5B-BF4D-BF86-CB32FCE2F2A1}"/>
              </a:ext>
            </a:extLst>
          </p:cNvPr>
          <p:cNvSpPr/>
          <p:nvPr/>
        </p:nvSpPr>
        <p:spPr>
          <a:xfrm>
            <a:off x="630745" y="609247"/>
            <a:ext cx="2481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3) </a:t>
            </a:r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ไข่ขาว (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albumin) </a:t>
            </a:r>
            <a:endParaRPr lang="th-TH" sz="3200" b="1" u="sng" dirty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146" name="Picture 2" descr="ไข่ขาวและไข่แดง">
            <a:extLst>
              <a:ext uri="{FF2B5EF4-FFF2-40B4-BE49-F238E27FC236}">
                <a16:creationId xmlns:a16="http://schemas.microsoft.com/office/drawing/2014/main" id="{50DB261E-EC42-D64E-8447-5272E469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5" y="1480456"/>
            <a:ext cx="4324424" cy="2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AD9D10B-9AA9-EB4A-B607-FC5DF2FC1150}"/>
              </a:ext>
            </a:extLst>
          </p:cNvPr>
          <p:cNvSpPr/>
          <p:nvPr/>
        </p:nvSpPr>
        <p:spPr>
          <a:xfrm>
            <a:off x="5312228" y="697270"/>
            <a:ext cx="6368144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มีปริมาณ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60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เปอร์เซ็นต์ของเนื้อไข่ทั้งฟอง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สีของโอโว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ฟ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ลาวิน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ovofavin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จะทำให้ไข่ขาวสีเหลืองอ่อน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ไข่ขาวมีทั้งหมด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ชั้น ไข่ขาวชั้นนอกสุดจะค่อนข้างเหลวอยู่ติดกับเยื่อหุ้มไข่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ถัดมาเป็นไข่ขาวข้น มีปริมาณมากกว่าครึ่งของไข่ขาวทั้งหมด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ส่วนชั้นในสุดเป็นไข่ขาวอย่างเหลว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5EDBB0A-6675-1E4D-930D-10EE8970AB0D}"/>
              </a:ext>
            </a:extLst>
          </p:cNvPr>
          <p:cNvSpPr/>
          <p:nvPr/>
        </p:nvSpPr>
        <p:spPr>
          <a:xfrm>
            <a:off x="566057" y="4800463"/>
            <a:ext cx="1105988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ในไข่ขาวประกอบด้วยน้ำและโปรตีนเป็นส่วนใหญ่ มีไขมันบ้างเล็กน้อย ลักษณะที่เป็นเมือกของไข่ขาวข้น เกิดจากคาร์โบไฮเดรตโมเลกุลใหญ่ ส่วนที่ติดกับไข่แดง เรียกว่า ขั้วไข่แดง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91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5358EF1-74C4-6242-AA3F-968CFD1379BB}"/>
              </a:ext>
            </a:extLst>
          </p:cNvPr>
          <p:cNvSpPr/>
          <p:nvPr/>
        </p:nvSpPr>
        <p:spPr>
          <a:xfrm>
            <a:off x="763552" y="739876"/>
            <a:ext cx="4509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ไข่ขาวแบ่งออกเป็นส่วนต่าง ๆ ดังนี้</a:t>
            </a:r>
            <a:r>
              <a:rPr lang="en-US" sz="32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4D4DC7E8-BBDD-4748-8007-EBEC3F6AB404}"/>
              </a:ext>
            </a:extLst>
          </p:cNvPr>
          <p:cNvSpPr/>
          <p:nvPr/>
        </p:nvSpPr>
        <p:spPr>
          <a:xfrm>
            <a:off x="2079172" y="1606660"/>
            <a:ext cx="5181600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ไข่ขาวชั้นนอก มีปริมาณ 23.2 เปอร์เซ็นต์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ไข่ขาวชั้นใน มีปริมาณ 16.8 เปอร์เซ็นต์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ไข่ขาวข้น มีปริมาณ 57.8 เปอร์เซ็นต์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ง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ขั้วไข่แดง มีปริมาณ 27.0 เปอร์เซ็นต์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7170" name="Picture 2" descr="รอบรู้เรื่องไข่ไก่ – ไข่ขาวอัดเม็ด.com">
            <a:extLst>
              <a:ext uri="{FF2B5EF4-FFF2-40B4-BE49-F238E27FC236}">
                <a16:creationId xmlns:a16="http://schemas.microsoft.com/office/drawing/2014/main" id="{274C1547-E0D3-774D-BB0C-1B19B9D1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8" y="1160683"/>
            <a:ext cx="5007429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กินไข่สุกอุดมด้วยสารอาหาร - Thaihealth.or.th |  สำนักงานกองทุนสนับสนุนการสร้างเสริมสุขภาพ (สสส.)">
            <a:extLst>
              <a:ext uri="{FF2B5EF4-FFF2-40B4-BE49-F238E27FC236}">
                <a16:creationId xmlns:a16="http://schemas.microsoft.com/office/drawing/2014/main" id="{E0CE61A0-1372-C34E-94F7-BBA277A7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" y="4349179"/>
            <a:ext cx="3517218" cy="23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90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85CCED4-B735-174E-BECB-37BB5CDD2BCC}"/>
              </a:ext>
            </a:extLst>
          </p:cNvPr>
          <p:cNvSpPr/>
          <p:nvPr/>
        </p:nvSpPr>
        <p:spPr>
          <a:xfrm>
            <a:off x="545950" y="533047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4) ไข่แดง (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yolk</a:t>
            </a:r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endParaRPr lang="th-TH" sz="3200" b="1" u="sng" dirty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4CF5CC1-6A4A-744C-A12E-CA97EDA074CA}"/>
              </a:ext>
            </a:extLst>
          </p:cNvPr>
          <p:cNvSpPr/>
          <p:nvPr/>
        </p:nvSpPr>
        <p:spPr>
          <a:xfrm>
            <a:off x="5245250" y="979830"/>
            <a:ext cx="6400800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ไข่แดงมีรูปทรงกลม มีสีเหลืองถึงสีส้ม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ไข่แดงจะอยู่กลางฟอง มีน้ำหนักประมาณ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19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กรัม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ในไก่ที่อายุน้อยมักให้ไข่ที่มีไข่แดงน้ำหนักน้อย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โดยการยืดของเยื่อที่เป็นเกลียวแข็งอยู่ด้านหัวและท้ายของไข่แดง และยื่นเข้าไปในไข่ขาว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ไข่แดงมีความเข้มข้นมากกว่าไข่ขาว เพราะมีน้ำน้อยกว่า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มีไขมันและโปรตีนมากกว่า ในไข่แดงบางฟองอาจมีจุดเลือด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194" name="Picture 2" descr="เคยเห็น &quot;ไข่ไก่&quot; ที่มี &quot;จุดเลือด&quot; ปนมั้ย ? ทานได้หรืออันตรายมาหาคำตอบกัน !!  - liekr">
            <a:extLst>
              <a:ext uri="{FF2B5EF4-FFF2-40B4-BE49-F238E27FC236}">
                <a16:creationId xmlns:a16="http://schemas.microsoft.com/office/drawing/2014/main" id="{FF3753F9-7A00-C849-9434-0F4B8778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5" y="3906157"/>
            <a:ext cx="3723821" cy="26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anh Thai: ไข่แดง &quot;สีเหลืองอ่อน&quot; กับ &quot;สีส้มเข้ม&quot; แบบไหนจะดีกว่ากัน">
            <a:extLst>
              <a:ext uri="{FF2B5EF4-FFF2-40B4-BE49-F238E27FC236}">
                <a16:creationId xmlns:a16="http://schemas.microsoft.com/office/drawing/2014/main" id="{A1532ABF-71D4-3B4E-8E33-EAB4781C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5" y="1295516"/>
            <a:ext cx="3723821" cy="28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00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E616B7B-8530-C34B-9551-44B903912802}"/>
              </a:ext>
            </a:extLst>
          </p:cNvPr>
          <p:cNvSpPr/>
          <p:nvPr/>
        </p:nvSpPr>
        <p:spPr>
          <a:xfrm>
            <a:off x="685799" y="614257"/>
            <a:ext cx="10809515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จุดเลือด มีสาเหตุมาจากเส้นเลือดฝอยในรังไข่ของแม่ไก่แตก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ต่อมาเกิดการเปลี่ยนแปลงทางเคมี ทำให้จุดเลือดดังกล่าวกลายเป็นชิ้นเนื้อเล็ก ๆ ไม่ได้ให้โทษแต่อย่างใด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ไข่แดงประกอบไปด้วยสารอาหารต่าง ๆ ที่สำรองไว้สำหรับเลี้ยงชีวิตใหม่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บนผิวของไข่แดงมีจุดกำเนิดอยู่ ส่วนที่ติดอยู่กับไข่แดงยังมีจุดเจริญซึ่งเป็นที่ฝังตัวของอสุจิจากตัวผู้โดยรวมกับโค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โม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ชมของตัวเมีย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และพัฒนาเป็นตัวอ่อนต่อไปภายในไข่แดงจะมีแกนไข่แดง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(latebra)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ซึ่งจะไม่แข็งตัวเมื่อต้มไข่จนสุก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218" name="Picture 2" descr="ไข่แดงสีเข้มมีสารอาหารมากกว่าไข่แดงสีอ่อนจริงหรือ? ไปดูคำตอบกัน! -  มติชนอคาเดมี่">
            <a:extLst>
              <a:ext uri="{FF2B5EF4-FFF2-40B4-BE49-F238E27FC236}">
                <a16:creationId xmlns:a16="http://schemas.microsoft.com/office/drawing/2014/main" id="{9D477C13-52BB-044B-AB42-5DBA33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530714"/>
            <a:ext cx="3249386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ntitled">
            <a:extLst>
              <a:ext uri="{FF2B5EF4-FFF2-40B4-BE49-F238E27FC236}">
                <a16:creationId xmlns:a16="http://schemas.microsoft.com/office/drawing/2014/main" id="{D27054B8-2828-D34F-9251-72B78F45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21" y="453390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8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C2EDCE7-A330-8247-A7AB-231DF3164D8C}"/>
              </a:ext>
            </a:extLst>
          </p:cNvPr>
          <p:cNvSpPr/>
          <p:nvPr/>
        </p:nvSpPr>
        <p:spPr>
          <a:xfrm>
            <a:off x="544284" y="337572"/>
            <a:ext cx="10330543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มีเส้นผ่าศูนย์กลางประมาณ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มิลลิเมตร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ไข่แดงมีส่วนประกอบด้วย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ส่วน คือ เยื่อหุ้มไข่แดง ไข่แดง แกนไข่แดง และจุดกำเนิด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เยื่อหุ้มไข่แดงหนาประมาณ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6 - 11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ไมครอน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แบ่งออกเป็น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ชั้น คือ เยื่อหุ้มไข่แดงชั้นใน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perivitelline</a:t>
            </a:r>
            <a:r>
              <a:rPr lang="th-TH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membrane)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ชั้นกลาง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continuous membrane)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และชั้นนอก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(extra-</a:t>
            </a:r>
            <a:r>
              <a:rPr lang="en-US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itelline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membrane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242" name="Picture 2" descr="น่าสน!?! สูตร &quot;ไข่ไก่&quot; กระชับทรวงอก">
            <a:extLst>
              <a:ext uri="{FF2B5EF4-FFF2-40B4-BE49-F238E27FC236}">
                <a16:creationId xmlns:a16="http://schemas.microsoft.com/office/drawing/2014/main" id="{5D7FCC9C-C29F-ED48-9968-0DEAF52F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12" y="3864123"/>
            <a:ext cx="6081486" cy="25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5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6B7FE8B-265E-354B-A277-F5B67BFA563C}"/>
              </a:ext>
            </a:extLst>
          </p:cNvPr>
          <p:cNvSpPr/>
          <p:nvPr/>
        </p:nvSpPr>
        <p:spPr>
          <a:xfrm>
            <a:off x="610374" y="663675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5) </a:t>
            </a:r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จุดเจริญ (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seminal disc </a:t>
            </a:r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หรือ 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blastoderm) </a:t>
            </a:r>
            <a:endParaRPr lang="th-TH" sz="3200" b="1" u="sng" dirty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E3916E7-8DDE-BB47-8AB9-A88F62BB01BC}"/>
              </a:ext>
            </a:extLst>
          </p:cNvPr>
          <p:cNvSpPr/>
          <p:nvPr/>
        </p:nvSpPr>
        <p:spPr>
          <a:xfrm>
            <a:off x="1317170" y="1547690"/>
            <a:ext cx="10123715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อยู่ชิดกับไข่แดง เป็นที่อยู่ของโครโมโซมจากแม่ไก่ เมื่อได้รับการผสมจากตัวผู้จุดเจริญจะพัฒนาเป็นตัวอ่อนของลูกไก่ต่อไป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266" name="Picture 2" descr="ตู้ฟักไข่">
            <a:extLst>
              <a:ext uri="{FF2B5EF4-FFF2-40B4-BE49-F238E27FC236}">
                <a16:creationId xmlns:a16="http://schemas.microsoft.com/office/drawing/2014/main" id="{324E1229-831C-3A4E-A49F-EA4342B9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30" y="3079201"/>
            <a:ext cx="4459514" cy="32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7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B4DAB13-5633-8C41-A7B8-58777702F2F8}"/>
              </a:ext>
            </a:extLst>
          </p:cNvPr>
          <p:cNvSpPr/>
          <p:nvPr/>
        </p:nvSpPr>
        <p:spPr>
          <a:xfrm>
            <a:off x="617481" y="652790"/>
            <a:ext cx="349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</a:t>
            </a:r>
            <a:r>
              <a:rPr lang="th-TH" sz="36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สิ่งแวดล้อมทางกายภาพ </a:t>
            </a:r>
            <a:endParaRPr lang="th-TH" sz="36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45006D2E-5E4D-884C-9229-F808440A457B}"/>
              </a:ext>
            </a:extLst>
          </p:cNvPr>
          <p:cNvSpPr/>
          <p:nvPr/>
        </p:nvSpPr>
        <p:spPr>
          <a:xfrm>
            <a:off x="1175655" y="1689672"/>
            <a:ext cx="9688287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ได้แก่ แสงสว่าง อุณหภูมิ ความชื้น ระดับความสูงจากน้ำทะเล และเสียง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มีผลต่อการไข่ของไก่ไข่ โดยทั่วไปแล้วไก่ไข่ควรได้รับแสงวันละ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14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ชั่วโมง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เพื่อให้ได้จำนวนการไข่สูงสุด อุณหภูมิของอากาศมีผลต่อการให้ไข่โดยตรง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โดยผลผลิตไข่เพิ่มมากขึ้นตามอุณหภูมิที่สูงขึ้น ทั้งนี้อาจเนื่องมาจากการเปลี่ยนแปลงของอัตรา </a:t>
            </a:r>
            <a:b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เมตาโบ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ลิค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metabolic rate)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ร่วมกับการเปลี่ยนแปลงการทำงานของต่อมไทรอยด์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8917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C21D0DF-B7B3-8548-9196-74D9F7F7E49A}"/>
              </a:ext>
            </a:extLst>
          </p:cNvPr>
          <p:cNvSpPr/>
          <p:nvPr/>
        </p:nvSpPr>
        <p:spPr>
          <a:xfrm>
            <a:off x="620048" y="631019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ส่วนประกอบทางเคมี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600" b="1" u="sng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B5A1D5A-C060-F642-A461-9B3035765389}"/>
              </a:ext>
            </a:extLst>
          </p:cNvPr>
          <p:cNvSpPr/>
          <p:nvPr/>
        </p:nvSpPr>
        <p:spPr>
          <a:xfrm>
            <a:off x="805541" y="1470771"/>
            <a:ext cx="11179629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ส่วนประกอบทางเคมีของไข่ไก่ทั้งฟองขนาดน้ำหนัก 58 กรัม ประกอบด้วย น้ำ 38.1 กรัม และวัตถุแห้ง 19.9 กรัม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วัตถุแห้งที่พบเป็นพวกอินทรีย์วัตถุ 13.6 กรัม เช่น โปรตีน ไขมันคาร์โบไฮเดรต และ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อนิ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นทรี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ย์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สาร 6.3 กรัม น้ำเป็นส่วนประกอบที่พบมากในไข่ไก่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โดยธรรมชาติของไก่มีการเจริญเติบโตของตัวอ่อนภายนอกร่างกายแม่ไก่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น้ำช่วยป้องกันการเปลี่ยนแปลงอุณหภูมิอย่างกะทันหันของฟองไข่ ซึ่งมีผลกระทบโดยตรงต่อตัวอ่อน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ช่วยในการเป็นตัวละลายสารอาหาร และเป็นตัวกลางในการก่อให้เกิดปฏิกิริยาทางเคมีของตัวอ่อน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1244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9ADFF8F-9477-2143-9A31-36E7C5D0F264}"/>
              </a:ext>
            </a:extLst>
          </p:cNvPr>
          <p:cNvSpPr/>
          <p:nvPr/>
        </p:nvSpPr>
        <p:spPr>
          <a:xfrm>
            <a:off x="751113" y="657799"/>
            <a:ext cx="10776857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ไข่ที่มีน้ำหนักเฉลี่ย 58 กรัม ในไข่แดงมีน้ำเป็นส่วนประกอบประมาณ 9.1 กรัม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ขณะที่ในไข่ขาวมีปริมาณน้ำ 289 กรัม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อินทรีย์สารที่พบในไข่ไก่ส่วนมากเป็นพวกโปรตีน 7.0 กรัม และไขมัน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6.1 กรัม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ไข่มีคาร์โบไฮเดรตอยู่น้อยเพียง 0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 เปอร์เซ็นต์ โดยพบมากที่ไข่แดง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อนิ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นทรี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ย์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สารในไข่มีประมาณ 94 เปอร์เซ็นต์ เป็นส่วนประกอบของเปลือกไข่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คือ แคลเซียมคาร์บอเนต แมกนีเซียมคาร์บอเนต แคลเซียมฟอสเฟต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อนิ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นทรี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ย์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สารที่เหลือพบในไข่ขาวและไข่แดงในปริมาณใกล้เคียงกัน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5560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9D5C4DF-A56B-164C-A698-1BDB93CAFB9B}"/>
              </a:ext>
            </a:extLst>
          </p:cNvPr>
          <p:cNvSpPr/>
          <p:nvPr/>
        </p:nvSpPr>
        <p:spPr>
          <a:xfrm>
            <a:off x="750369" y="641904"/>
            <a:ext cx="5139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ส่วนประกอบทางเคมีของไข่ ดังแสดงในตารางที่ 3.2</a:t>
            </a:r>
            <a:endParaRPr lang="en-US" sz="2000" b="1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8E065C6-897B-8349-8F9C-E331491220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/>
          <a:stretch/>
        </p:blipFill>
        <p:spPr bwMode="auto">
          <a:xfrm>
            <a:off x="588781" y="1468892"/>
            <a:ext cx="9045076" cy="3745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119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3108B90-7E31-C645-BFB3-B22D3CD9676D}"/>
              </a:ext>
            </a:extLst>
          </p:cNvPr>
          <p:cNvSpPr/>
          <p:nvPr/>
        </p:nvSpPr>
        <p:spPr>
          <a:xfrm>
            <a:off x="388162" y="500390"/>
            <a:ext cx="3621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ส่วนประกอบทาง</a:t>
            </a:r>
            <a:r>
              <a:rPr lang="th-TH" sz="3200" b="1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โภชนะ</a:t>
            </a: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ของไข่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CF4E0D2-A1BD-F64F-A0DE-3E54F0B1395C}"/>
              </a:ext>
            </a:extLst>
          </p:cNvPr>
          <p:cNvSpPr/>
          <p:nvPr/>
        </p:nvSpPr>
        <p:spPr>
          <a:xfrm>
            <a:off x="756557" y="1190730"/>
            <a:ext cx="1067888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ไข่ไก่เป็นอาหารที่มีคุณค่าทาง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โภชนะ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สูง มีสารอาหารที่จำเป็นต่อร่างกายมากกว่า 60 ชนิด โดยเฉพาะโปรตีน วิตามิน และแร่ธาตุต่าง ๆ ส่วนประกอบทาง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โภชนะ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ของไข่แสดงในตารางที่ 3.3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4AFFD2C-2CC9-5947-B6EA-672DE6DE4C2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5"/>
          <a:stretch/>
        </p:blipFill>
        <p:spPr bwMode="auto">
          <a:xfrm>
            <a:off x="756557" y="2627429"/>
            <a:ext cx="8942614" cy="3730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213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2738F2A-6C6A-AE45-A21C-CDD6F6CFB6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/>
          <a:stretch/>
        </p:blipFill>
        <p:spPr bwMode="auto">
          <a:xfrm>
            <a:off x="586739" y="571500"/>
            <a:ext cx="9874432" cy="542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438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746A708-309E-0E4D-8AF4-CF6D09984C04}"/>
              </a:ext>
            </a:extLst>
          </p:cNvPr>
          <p:cNvSpPr/>
          <p:nvPr/>
        </p:nvSpPr>
        <p:spPr>
          <a:xfrm>
            <a:off x="1023256" y="908171"/>
            <a:ext cx="10472057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โปรตีนในไข่ไก่พบในไข่ขาวมากกว่าในไข่แดง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โดยโปรตีนในไข่ขาว 80 เปอร์เซ็นต์ เป็นโปรตีนที่ย่อยง่าย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มีโครงสร้างไม่ซับซ้อน 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นพ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กอ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ัล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บูม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albumin)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และโกลบ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ูลิน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globulin)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ได้แก่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โอ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วัล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บูม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ิน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ovalbumin)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โอโวโคน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ัล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บูม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ิน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ovoconalbumin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และโอโวโคลบ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ูลิน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ovoglobulin)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โปรตีนนี้เป็นส่วนประกอบของน้ำย่อย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ไล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โซโซมที่ทำลายเชื้อแบ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รี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ย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โปรตีนที่เหลืออีก 30 เปอร์เซ็นต์ เป็นพวกไกลโคโปรตีน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ได้แก่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โอโว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มิวคอยด์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ovomucoid)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และโอโวมิวซิน (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ovomucin) </a:t>
            </a:r>
            <a:endParaRPr lang="th-TH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585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9A05857-6173-A04F-8F1A-D64E13842F49}"/>
              </a:ext>
            </a:extLst>
          </p:cNvPr>
          <p:cNvSpPr/>
          <p:nvPr/>
        </p:nvSpPr>
        <p:spPr>
          <a:xfrm>
            <a:off x="827314" y="720843"/>
            <a:ext cx="10613572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นอกจากนี้ในไข่ขาวยังพบโปรตีน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อะ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วิด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โปรตีนนี้เมื่อรวมกับ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ไบโ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อติ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ทำให้การใช้ประโยชน์ได้ของ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ไบโ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อติ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ลดลง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แต่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อะ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วิด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ถูกทำลายได้ง่ายเมื่อถูกความร้อน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โปรตีนในไข่แดงส่วนมากเป็นโปรตีนที่จับตัวรวมอยู่กับสารอื่น ได้แก่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โอโว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วิทเ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ทล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ลิน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และโอโว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ไล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เวทติ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ovolivetin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เป็นโปรตีนที่รวมตัวอยู่กับกำมะดัน และฟอสเฟต ส่วนโปรตีนในเยื่อหุ้มเปลือกไข่เป็นพวกเคราติ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5252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19B0645-A5E8-2A40-AD17-96BA95C1DAC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b="8532"/>
          <a:stretch/>
        </p:blipFill>
        <p:spPr bwMode="auto">
          <a:xfrm>
            <a:off x="1186541" y="727257"/>
            <a:ext cx="8893629" cy="3420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5382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6A9BF09-EECC-D142-8AFE-10F1FDD7EC2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22075"/>
          <a:stretch/>
        </p:blipFill>
        <p:spPr bwMode="auto">
          <a:xfrm>
            <a:off x="1271768" y="925286"/>
            <a:ext cx="8666889" cy="4354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0238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1926444-C6AE-7441-A56F-1473E594D00E}"/>
              </a:ext>
            </a:extLst>
          </p:cNvPr>
          <p:cNvSpPr/>
          <p:nvPr/>
        </p:nvSpPr>
        <p:spPr>
          <a:xfrm>
            <a:off x="914400" y="733999"/>
            <a:ext cx="9514114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ไขมันที่พบในไข่ส่วนมากอยู่ในไข่แดงประมาณ 9 เปอร์เซ็นต์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ไขมันที่พบเป็นไขมันพวกไตรกลีเชอร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์ไ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รด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์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triglyceride)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ฟอสฟอไล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ปิด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phospholipid)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ซึ่งได้แก่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โอโว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เล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ชิติ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ovolecithin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โอโว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เชฟฟาลิน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ovocephalin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และโอโว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สปิง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โก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มลิน (</a:t>
            </a:r>
            <a:r>
              <a:rPr lang="en-US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ovosphingomyelin</a:t>
            </a: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endParaRPr lang="th-TH" dirty="0">
              <a:solidFill>
                <a:srgbClr val="C0000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ส่วนกรดไขมันที่พบในไข่ไม่เป็นพวกกรดไขมันไม่อิ่มตัวสูงกว่ากรดไขมันอิ่มตัว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กรดไขมันที่พบมาก ได้แก่ 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กรดโอเลอ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กรดปาลติ กรดปาลม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โตเลอ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กรดล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โนเลอ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ิค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กรด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สเ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ตียล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ิค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และกรด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อะ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คิโ</a:t>
            </a:r>
            <a:r>
              <a:rPr lang="th-TH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คน</a:t>
            </a:r>
            <a:r>
              <a:rPr lang="th-TH" dirty="0" err="1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ิค</a:t>
            </a:r>
            <a:r>
              <a:rPr lang="en-US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80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B518A2C-7EAD-D04B-9C70-CFCDBE4870EA}"/>
              </a:ext>
            </a:extLst>
          </p:cNvPr>
          <p:cNvSpPr/>
          <p:nvPr/>
        </p:nvSpPr>
        <p:spPr>
          <a:xfrm>
            <a:off x="903514" y="773468"/>
            <a:ext cx="10602685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การหอบ ซึ่งเกี่ยวข้องกับอุณหภูมิที่สูงขึ้นนั้น มีผลโดยตรงต่อการรักษาสมดุลของกรด และด่างตลอดจนขบวนการเตาโบลิซ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ึม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ของแคลเซียม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แต่อุณหภูมิที่สูงขึ้นมีผลทำให้ไก่กินอาหารลดลง ไก่ไข่หยุดให้ไข่เมื่อนำไปเลี้ยงบนที่สูงกว่าระดับน้ำทะเล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แต่เมื่อเลี้ยงไประยะหนึ่งก็มีการให้ไข่เป็นปกติ เมื่อร่างกายปรับตัวเข้ากับสภาพแวดล้อมได้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เสียงนับว่ามีผลต่อการให้ไข่ไม่เด่นชัดนัก เสียงอาจมีผลต่อการหลั่งฮอร์โมน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อะ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ตรีนา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ลิน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adrenalin hormone)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ซึ่งมีผลต่อการตกไข่ของไก่ แต่บางครั้งเสียงดังอึกทึกอาจเป็นสาเหตุให้ไก่ไข่ตกใจ และหยุดให้ไข่ไประยะหนึ่ง เช่น เสียงประทัด เสียงปืน หรือเสียงดังที่เกิดเป็นครั้งคราว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16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05E6BC3-DFEC-774A-B06D-812A21D81E82}"/>
              </a:ext>
            </a:extLst>
          </p:cNvPr>
          <p:cNvSpPr/>
          <p:nvPr/>
        </p:nvSpPr>
        <p:spPr>
          <a:xfrm>
            <a:off x="1077685" y="840586"/>
            <a:ext cx="9873344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นอกจากนี้ในไข่ยังมี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สเ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ตอรอ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ล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เป็นส่วนประกอบ ซึ่งได้แก่ โค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เลสเ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ตอรอ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ล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 มีประมาณ 0.3 กรัม หรือ1.6 เปอร์เซ็นต์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คาร์โบไฮเดรตที่พบในไข่มีประมาณ 04 - 0.5 กรัม ส่วนมากพบในไข่ขาวในรูปของโอโวมิวซิน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ที่เป็นไกลโคโปรตีนทำให้ไข่ขาวมีความหนืดและข้น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ซึ่งเป็นน้ำตาลพวกแมนโน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ส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กับกา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แลคโตส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 และพบคา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ร์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โบไฮดร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ต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ในรูปของไกลโคเจนในไข่แดงประมาณ 9 เปอร์เซ็นต์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760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883EC87-00F9-D841-961B-479C3BB89414}"/>
              </a:ext>
            </a:extLst>
          </p:cNvPr>
          <p:cNvSpPr/>
          <p:nvPr/>
        </p:nvSpPr>
        <p:spPr>
          <a:xfrm>
            <a:off x="914399" y="799313"/>
            <a:ext cx="10014857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คาร์โบไฮเดรตที่พบในไข่ขาวเป็นพวก </a:t>
            </a:r>
            <a:r>
              <a:rPr lang="th-TH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น้ำตาลแมนโน</a:t>
            </a:r>
            <a:r>
              <a:rPr lang="th-TH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</a:t>
            </a:r>
            <a:r>
              <a:rPr lang="th-TH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กับกา</a:t>
            </a:r>
            <a:r>
              <a:rPr lang="th-TH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แลคโตส</a:t>
            </a:r>
            <a:r>
              <a:rPr lang="th-TH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ที่เป็นส่วนประกอบของโอ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วัล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บูม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ิน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และยังพบน้ำตาลแมนโน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ในโปรตีน โอโว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์โ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กลบ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ูลิน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ด้วย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แร่ธาตุที่พบในไข่เป็นแร่ธาตุที่จำเป็นต่อร่างกาย ได้แก่ แคลเซียม ฟอสฟอรัส เหล็ก ไอโอดีน แมกนีเซียม ทองแดง สังกะสี โซเดียม คลอรีน โป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แตสเชี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ยม และกำมะถัน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วิตามินที่พบมากในไข่ ได้แก่ วิตามินเอ โคลื่น อิโนชิตอ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ล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ไนอาซีน ไรโบฟูลาวิน และไกอามีน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1166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8BCF611-704A-E143-8282-898C756A16A9}"/>
              </a:ext>
            </a:extLst>
          </p:cNvPr>
          <p:cNvSpPr/>
          <p:nvPr/>
        </p:nvSpPr>
        <p:spPr>
          <a:xfrm>
            <a:off x="264658" y="576590"/>
            <a:ext cx="3977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b="1" u="sng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ขนาด รูปร่าง และสีของฟองไข่</a:t>
            </a:r>
            <a:endParaRPr lang="en-US" b="1" u="sng" dirty="0">
              <a:solidFill>
                <a:srgbClr val="C0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2290" name="Picture 2" descr="อัญชฏาฟาร์ม ไข่เป็ดเมืองเลย - Home | Facebook">
            <a:extLst>
              <a:ext uri="{FF2B5EF4-FFF2-40B4-BE49-F238E27FC236}">
                <a16:creationId xmlns:a16="http://schemas.microsoft.com/office/drawing/2014/main" id="{2F2AEF04-660D-0647-A829-38B3D3F3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3" y="1533979"/>
            <a:ext cx="3804786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44603A1A-8AB3-7546-AB7D-1C8000A64EB3}"/>
              </a:ext>
            </a:extLst>
          </p:cNvPr>
          <p:cNvSpPr/>
          <p:nvPr/>
        </p:nvSpPr>
        <p:spPr>
          <a:xfrm>
            <a:off x="4901973" y="1222921"/>
            <a:ext cx="6096000" cy="4562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ขนาดของฟองไข่จะขึ้นอยู่กับองค์ประกอบหลายอย่าง เช่น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พันธุ์ อายุ อุณหภูมิ อาหารและน้ำ โรงเรือน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สภาพการเลี้ยงดู โรค สารคม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ี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และลำดับของไข่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ในการไข่แต่ละชุดต่อไก่ที่มีอายุน้อยจะให้ไข่ฟองเล็ก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เมื่อไก่มีอายุมากขึ้นไข่จะฟองโตขึ้น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ไข่แต่ละชุดของการไข่นั้นไข่ฟองแรกจะมีขนาดใหญ่สุด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อากาศร้อนไข่จะฟองเล็กเนื่องจากไก่กินอาหารน้อย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8443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5371BE5-3687-9C46-A704-7D0A01A07F1E}"/>
              </a:ext>
            </a:extLst>
          </p:cNvPr>
          <p:cNvSpPr/>
          <p:nvPr/>
        </p:nvSpPr>
        <p:spPr>
          <a:xfrm>
            <a:off x="1136839" y="652790"/>
            <a:ext cx="5299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รูปร่างของฟองไข่นั้นขึ้นอยู่กับปัจจัยดังนี้</a:t>
            </a:r>
            <a:r>
              <a:rPr lang="en-US" sz="3600" b="1" u="sng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600" b="1" u="sng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401C4AF-471D-3640-B12F-E7EE6F206F69}"/>
              </a:ext>
            </a:extLst>
          </p:cNvPr>
          <p:cNvSpPr/>
          <p:nvPr/>
        </p:nvSpPr>
        <p:spPr>
          <a:xfrm>
            <a:off x="468085" y="1607127"/>
            <a:ext cx="10918372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แรงบีบตัวของผนังท่อนำไข่ ถ้ามีแรงบีบมากฟองไข่จะมีรูปร่างรียาว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514350" indent="-514350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ขนาดของท่อนำไข่และปริมาณไข่ขาว ถ้าท่อนำไข่เล็กและมีปริมาณไข่ขาวมากไข่จะมีรูปร่างรียาว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514350" indent="-514350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พันธุกรรมของแม่ไก่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514350" indent="-514350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อายุของการไข่ ไขสาวฟองไข่จะกลม ส่วนไก่อายุมากไข่จะฟองรีและยาว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514350" indent="-514350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สีของเปลือกไข่นั้นขึ้นอยู่กับพันธุกรรมของแม่ไก่ ไก่แต่ละพันธุ์จะให้สีของเปลือกไข่ที่ตกต่างกันออกไป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2123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9F3F033-BACC-A84E-8AAB-B59426A7614C}"/>
              </a:ext>
            </a:extLst>
          </p:cNvPr>
          <p:cNvSpPr/>
          <p:nvPr/>
        </p:nvSpPr>
        <p:spPr>
          <a:xfrm>
            <a:off x="695547" y="707218"/>
            <a:ext cx="5663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ความผิดปกติของฟองไข่ เกิดขึ้นได้หลายแบบดังนี้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u="sng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256B5CC-2B63-FF41-B617-F65DCD6B2592}"/>
              </a:ext>
            </a:extLst>
          </p:cNvPr>
          <p:cNvSpPr/>
          <p:nvPr/>
        </p:nvSpPr>
        <p:spPr>
          <a:xfrm>
            <a:off x="1279472" y="2471742"/>
            <a:ext cx="951915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เกิดจากการที่มีไข่แดงตกในท่อนำไข่ของแม่ไก่พร้อมกัน 2 ฟอง ท่อนำไข่ก็จะสร้างไข่ขาวออกมาหุ้มไข่แดงทั้ง 2 ฟองไว้ในฟองไข่เดียวกัน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1C98C4F-38AF-A64B-B7AE-CD0BE8B900C7}"/>
              </a:ext>
            </a:extLst>
          </p:cNvPr>
          <p:cNvSpPr/>
          <p:nvPr/>
        </p:nvSpPr>
        <p:spPr>
          <a:xfrm>
            <a:off x="1279472" y="1718229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ไข่แฝด 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double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b="1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yolked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egg) 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314" name="Picture 2" descr="ไข่ไก่ ไข่แฝด - Posts | Facebook">
            <a:extLst>
              <a:ext uri="{FF2B5EF4-FFF2-40B4-BE49-F238E27FC236}">
                <a16:creationId xmlns:a16="http://schemas.microsoft.com/office/drawing/2014/main" id="{D3129C23-4AA7-9C4A-BFE6-99440542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14" y="3429000"/>
            <a:ext cx="2844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05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5DDC3A6-BFF1-CB4A-9756-C823F0F7090A}"/>
              </a:ext>
            </a:extLst>
          </p:cNvPr>
          <p:cNvSpPr/>
          <p:nvPr/>
        </p:nvSpPr>
        <p:spPr>
          <a:xfrm>
            <a:off x="826342" y="1394095"/>
            <a:ext cx="1008017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เกิดจากการที่เส้นเลือดฝอยที่ถุงหุ้มไข่ฉีกขาดทำให้มีเลือดซึมออกมาติดกับไข่แดง เมื่อผ่านขบวนการสร้างฟองไข่จึงทำให้เลือดติดมาด้วย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1F5DE81-0271-B04A-B21C-B2F64A8249C0}"/>
              </a:ext>
            </a:extLst>
          </p:cNvPr>
          <p:cNvSpPr/>
          <p:nvPr/>
        </p:nvSpPr>
        <p:spPr>
          <a:xfrm>
            <a:off x="826342" y="663546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ไข่มีจุดเลือด 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blood sports) 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9539875-3983-2F43-AF9E-764393A8C616}"/>
              </a:ext>
            </a:extLst>
          </p:cNvPr>
          <p:cNvSpPr/>
          <p:nvPr/>
        </p:nvSpPr>
        <p:spPr>
          <a:xfrm>
            <a:off x="826342" y="3609552"/>
            <a:ext cx="2829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ไข่มีจุดเนื้อ 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meat spots) 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6801E33-304E-F745-AA1F-E0136EBD761D}"/>
              </a:ext>
            </a:extLst>
          </p:cNvPr>
          <p:cNvSpPr/>
          <p:nvPr/>
        </p:nvSpPr>
        <p:spPr>
          <a:xfrm>
            <a:off x="1164770" y="4322640"/>
            <a:ext cx="994954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ผ่านขบวนการสร้างฟองไข่จึงเกิดจุดเนื้อขึ้นได้เกิดขึ้นเมื่อขณะไข่ตกถุงหุ้มไข่เกิดการฉีกขาดหลุดมาพร้อมกับไข่แดง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338" name="Picture 2" descr="เคยเห็น &quot;ไข่ไก่&quot; ที่มี &quot;จุดเลือด&quot; ปนมั้ย ? ทานได้หรืออันตรายมาหาคำตอบกัน !!  - liekr">
            <a:extLst>
              <a:ext uri="{FF2B5EF4-FFF2-40B4-BE49-F238E27FC236}">
                <a16:creationId xmlns:a16="http://schemas.microsoft.com/office/drawing/2014/main" id="{7D074A98-1B1F-4F44-A603-50FF6F4D3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/>
          <a:stretch/>
        </p:blipFill>
        <p:spPr bwMode="auto">
          <a:xfrm>
            <a:off x="7617214" y="2104621"/>
            <a:ext cx="3289300" cy="21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77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7D355A3-988E-0146-A146-FFA60A04BBD0}"/>
              </a:ext>
            </a:extLst>
          </p:cNvPr>
          <p:cNvSpPr/>
          <p:nvPr/>
        </p:nvSpPr>
        <p:spPr>
          <a:xfrm>
            <a:off x="566056" y="501275"/>
            <a:ext cx="10657115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 ไข่ไม่มีไข่แดง 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yolkless egg) </a:t>
            </a:r>
            <a:endParaRPr lang="th-TH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เกิดจากมีสิ่งแปลกปลอมตกเข้าไปในท่อนำไข่ท่อนำไข่จะสร้างไข่ขาวออกมาหุ้มโดยไม่มีไข่แดงซึ่งโดยทั่วไปจะมีขนาดฟองที่เล็กมาก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 ไข่มีรอยย่นที่เปลือก 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dented eggshell) </a:t>
            </a:r>
            <a:endParaRPr lang="th-TH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เกิดจากการมีไข่ฟองแรกอยู่ในท่อนำไข่นานกว่าปกติจนทำให้ไข่ฟองหลังตามมาทันและชนกับไข่ฟองแรกจนเกิดรอยย่นขึ้นได้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6. ไข่เปลือกนิ่ม 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soft shelled eggs) </a:t>
            </a:r>
            <a:endParaRPr lang="th-TH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เกิดจากการขาดธาตุแคลเซียม หรือโรคบางอย่างทำให้ไม่มีการสร้างเปลือกไข่ที่มีความแข็งออกมาห่อหุ้มฟองไข่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9561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เปลือกบางในไข่ไก่ - ข้อมูลทั่วไป - 2020">
            <a:extLst>
              <a:ext uri="{FF2B5EF4-FFF2-40B4-BE49-F238E27FC236}">
                <a16:creationId xmlns:a16="http://schemas.microsoft.com/office/drawing/2014/main" id="{4A5BF774-6FAC-7E4B-981F-B097C26B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4150"/>
            <a:ext cx="10033000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3ADB3EF-7492-4340-A449-47AF73C6B1CD}"/>
              </a:ext>
            </a:extLst>
          </p:cNvPr>
          <p:cNvSpPr/>
          <p:nvPr/>
        </p:nvSpPr>
        <p:spPr>
          <a:xfrm>
            <a:off x="676767" y="565704"/>
            <a:ext cx="2308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 </a:t>
            </a:r>
            <a:r>
              <a:rPr lang="th-TH" sz="3200" b="1" u="sng" dirty="0" err="1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โภชนะ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ในอาหาร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B5DEF15-2BD5-AB48-99D8-350B1F25E306}"/>
              </a:ext>
            </a:extLst>
          </p:cNvPr>
          <p:cNvSpPr/>
          <p:nvPr/>
        </p:nvSpPr>
        <p:spPr>
          <a:xfrm>
            <a:off x="1404256" y="1539074"/>
            <a:ext cx="9786257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การขาดธาตุอาหารมีผลโดยตรงต่อการให้ไข่ของไก่ไข่ โดยเฉพาะธาตุอาหารที่มีความสำคัญต่อการสร้างไข่ คือ </a:t>
            </a:r>
          </a:p>
          <a:p>
            <a:pPr marL="1371600" lvl="2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โปรตีน </a:t>
            </a:r>
          </a:p>
          <a:p>
            <a:pPr marL="1371600" lvl="2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พลังงาน </a:t>
            </a:r>
          </a:p>
          <a:p>
            <a:pPr marL="1371600" lvl="2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วิตามิน </a:t>
            </a:r>
          </a:p>
          <a:p>
            <a:pPr marL="1371600" lvl="2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แร่ธาตุ </a:t>
            </a:r>
          </a:p>
          <a:p>
            <a:pPr marL="1371600" lvl="2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น้ำ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024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EA65232-6057-E748-BFCD-172B826CBC8F}"/>
              </a:ext>
            </a:extLst>
          </p:cNvPr>
          <p:cNvSpPr/>
          <p:nvPr/>
        </p:nvSpPr>
        <p:spPr>
          <a:xfrm>
            <a:off x="744978" y="609247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การเก็บไข่ออกจากรังไข่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E429FC9-C5E7-0E4C-B173-74147893CD33}"/>
              </a:ext>
            </a:extLst>
          </p:cNvPr>
          <p:cNvSpPr/>
          <p:nvPr/>
        </p:nvSpPr>
        <p:spPr>
          <a:xfrm>
            <a:off x="1534885" y="1591700"/>
            <a:ext cx="9786258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การเก็บไข่ออกจากรังไข่บ่อย ๆ และสม่ำเสมอถือได้ว่าเป็นการเพิ่มอัตราการออกไข่โดยตรง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ในการเลี้ยงไก่ไข่เชิงอุตสาหกรรม อาจมีกรงตับบางกรงที่ไก่ออกไข่แล้วไข่ไม่ไหลออกมานอกกรง 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ไข่ที่ค้างอยู่ในกรงเป็นตัวไปกระตุ้นต่อมใต้สมองส่วนหน้า ทำให้เกิดการหลั่งฮอร์โมนโปรแลกตินที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่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มีผลเกี่ยวกับการแสดงออกของสัญชาตญาณความเป็นแม่ทำให้ไก่แสดงพฤติกรรมการฟักไข่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37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6C6A95B-2A8B-4C49-89E7-803A89A942EA}"/>
              </a:ext>
            </a:extLst>
          </p:cNvPr>
          <p:cNvSpPr/>
          <p:nvPr/>
        </p:nvSpPr>
        <p:spPr>
          <a:xfrm>
            <a:off x="675468" y="739876"/>
            <a:ext cx="2924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อายุการให้ไข่ฟองแรก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3AEDCEC-0FCB-1D45-A912-5FFBB881CEEB}"/>
              </a:ext>
            </a:extLst>
          </p:cNvPr>
          <p:cNvSpPr/>
          <p:nvPr/>
        </p:nvSpPr>
        <p:spPr>
          <a:xfrm>
            <a:off x="1458685" y="1715516"/>
            <a:ext cx="954677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อายุการให้ไข่ฟองแรกมีผลมาจากพันธุกรรมร่วมกับสภาพแวดล้อม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โดยสามารถเร่งอายุการให้ไข่ฟองแรกเร็วกว่าปกติ โดยการเพิ่มชั่วโมงของแสงสว่าง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เป็นผลทำให้ได้จำนวนไข่ต่อปีมากขึ้น แต่ไข่ฟองแรก ๆ มักมีขนาดเล็ก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060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37BBD39-6257-DB43-87B5-D4E68A6A7CE7}"/>
              </a:ext>
            </a:extLst>
          </p:cNvPr>
          <p:cNvSpPr/>
          <p:nvPr/>
        </p:nvSpPr>
        <p:spPr>
          <a:xfrm>
            <a:off x="648257" y="794304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ความคงทนของการออกไข่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6D657DE-AEE6-2A46-8D32-F58A0114C2C9}"/>
              </a:ext>
            </a:extLst>
          </p:cNvPr>
          <p:cNvSpPr/>
          <p:nvPr/>
        </p:nvSpPr>
        <p:spPr>
          <a:xfrm>
            <a:off x="1415143" y="1857031"/>
            <a:ext cx="9590314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ไก่ไข่ที่ออกไข่ได้ตลอดปีมีความคงทนในการออกไข่มากกว่าไก่ไข่ที่ไข่น้อย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ลักษณะนี้สามารถคัดเลือกได้ด้วยขบวนการปรับปรุงพันธุ์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โดยคัดเลือกไก่ที่มีนิสัยฟักไข่และไก่ที่ผลัดขนออกจากฝูงการผสมพันธุ์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661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F4E1C7B-E5CE-794C-9105-A730A5C0469C}"/>
              </a:ext>
            </a:extLst>
          </p:cNvPr>
          <p:cNvSpPr/>
          <p:nvPr/>
        </p:nvSpPr>
        <p:spPr>
          <a:xfrm>
            <a:off x="690900" y="728990"/>
            <a:ext cx="281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6. </a:t>
            </a:r>
            <a:r>
              <a:rPr lang="th-TH" sz="3200" b="1" u="sng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ฤดูและวิธีการให้แสง </a:t>
            </a:r>
            <a:endParaRPr lang="th-TH" sz="3200" b="1" u="sng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62F06C7C-44A2-5D4E-8543-A0D68D33D5A3}"/>
              </a:ext>
            </a:extLst>
          </p:cNvPr>
          <p:cNvSpPr/>
          <p:nvPr/>
        </p:nvSpPr>
        <p:spPr>
          <a:xfrm>
            <a:off x="1426027" y="1709172"/>
            <a:ext cx="10276116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ไก่เป็นสัตว์ปีกที่ออกไข่ในเวลากลางวันเท่านั้น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ด้วยเหตุนี้วงจรการออกไข่จึงเกี่ยวข้องกับแสงสว่าง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ภายใต้สภาวะปกติการตกไข่เกิดขึ้นในเวลาเช้าตรู่ และเกิดขึ้นหลังจกออกไข่ประมาณ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30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นาที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อย่างไรก็ตามถ้าไก่ไข่ออกไข่ช้ากว่าปกติ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14.00-17.00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น.) จะไม่มีการตกของไข่เป็นเวลา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10-12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ชั่วโมง </a:t>
            </a:r>
          </a:p>
          <a:p>
            <a:pPr marL="457200" indent="-457200" algn="thaiDi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การจัดการเรื่องแสง จึงเป็นสิ่งสำคัญในการเพิ่มผลผลิตไข่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614543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3318</Words>
  <Application>Microsoft Macintosh PowerPoint</Application>
  <PresentationFormat>แบบจอกว้าง</PresentationFormat>
  <Paragraphs>210</Paragraphs>
  <Slides>47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2" baseType="lpstr">
      <vt:lpstr>Angsana New</vt:lpstr>
      <vt:lpstr>Arial</vt:lpstr>
      <vt:lpstr>Calibri</vt:lpstr>
      <vt:lpstr>Calibri Light</vt:lpstr>
      <vt:lpstr>ธีมของ Office</vt:lpstr>
      <vt:lpstr>บทที่ 2  สรีระวิทยาระบบสืบพันธุ์ไก่เพศเมีย (ต่อ)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  สรีระวิทยาระบบสืบพันธุ์ไก่เพศเมีย (ต่อ)</dc:title>
  <dc:creator>เกตวรรณ บุญเทพ</dc:creator>
  <cp:lastModifiedBy>เกตวรรณ บุญเทพ</cp:lastModifiedBy>
  <cp:revision>13</cp:revision>
  <dcterms:created xsi:type="dcterms:W3CDTF">2021-01-04T05:01:42Z</dcterms:created>
  <dcterms:modified xsi:type="dcterms:W3CDTF">2021-01-04T07:16:49Z</dcterms:modified>
</cp:coreProperties>
</file>