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นามบัตรอ้างอิ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จริง หรือ เท็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C08B3-C9D1-44DB-964D-17250AE956A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9" Type="http://schemas.openxmlformats.org/officeDocument/2006/relationships/theme" Target="../theme/theme1.xml"/><Relationship Id="rId18" Type="http://schemas.openxmlformats.org/officeDocument/2006/relationships/image" Target="../media/image2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  <a:endParaRPr lang="th-TH"/>
          </a:p>
          <a:p>
            <a:pPr lvl="1"/>
            <a:r>
              <a:rPr lang="th-TH"/>
              <a:t>ระดับที่สอง</a:t>
            </a:r>
            <a:endParaRPr lang="th-TH"/>
          </a:p>
          <a:p>
            <a:pPr lvl="2"/>
            <a:r>
              <a:rPr lang="th-TH"/>
              <a:t>ระดับที่สาม</a:t>
            </a:r>
            <a:endParaRPr lang="th-TH"/>
          </a:p>
          <a:p>
            <a:pPr lvl="3"/>
            <a:r>
              <a:rPr lang="th-TH"/>
              <a:t>ระดับที่สี่</a:t>
            </a:r>
            <a:endParaRPr lang="th-TH"/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1AE46F-2865-471F-914F-5FB0FE51C9D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9CC08B3-C9D1-44DB-964D-17250AE956A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BAB 1</a:t>
            </a:r>
            <a:endParaRPr lang="en-US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PENGARUH BAHASA ASING DALAM BAHASA MELAYU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54107" y="996076"/>
            <a:ext cx="9601196" cy="1303867"/>
          </a:xfrm>
        </p:spPr>
        <p:txBody>
          <a:bodyPr>
            <a:normAutofit/>
          </a:bodyPr>
          <a:lstStyle/>
          <a:p>
            <a:r>
              <a:rPr lang="en-US" dirty="0"/>
              <a:t>1. </a:t>
            </a:r>
            <a:r>
              <a:rPr lang="en-US" dirty="0" err="1"/>
              <a:t>Latar</a:t>
            </a:r>
            <a:r>
              <a:rPr lang="en-US" dirty="0"/>
              <a:t> </a:t>
            </a:r>
            <a:r>
              <a:rPr lang="en-US" dirty="0" err="1"/>
              <a:t>Belakang</a:t>
            </a:r>
            <a:r>
              <a:rPr lang="en-US" dirty="0"/>
              <a:t>  </a:t>
            </a:r>
            <a:r>
              <a:rPr lang="en-US" dirty="0" err="1"/>
              <a:t>Peminjaman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/>
            <a:r>
              <a:rPr lang="en-US" sz="2400" dirty="0"/>
              <a:t>Bahasa </a:t>
            </a:r>
            <a:r>
              <a:rPr lang="en-US" sz="2400" dirty="0" err="1"/>
              <a:t>Melayu</a:t>
            </a:r>
            <a:r>
              <a:rPr lang="en-US" sz="2400" dirty="0"/>
              <a:t> </a:t>
            </a:r>
            <a:r>
              <a:rPr lang="en-US" sz="2400" dirty="0" err="1"/>
              <a:t>mula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asing</a:t>
            </a:r>
            <a:r>
              <a:rPr lang="en-US" sz="2400" dirty="0"/>
              <a:t> </a:t>
            </a:r>
            <a:r>
              <a:rPr lang="en-US" sz="2400" dirty="0" err="1"/>
              <a:t>sejak</a:t>
            </a:r>
            <a:r>
              <a:rPr lang="en-US" sz="2400" dirty="0"/>
              <a:t> zaman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Melayu</a:t>
            </a:r>
            <a:r>
              <a:rPr lang="en-US" sz="2400" dirty="0"/>
              <a:t> </a:t>
            </a:r>
            <a:r>
              <a:rPr lang="en-US" sz="2400" dirty="0" err="1"/>
              <a:t>kuno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pengaruh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Sanskrit, </a:t>
            </a:r>
            <a:r>
              <a:rPr lang="en-US" sz="2400" dirty="0" err="1"/>
              <a:t>diikuti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Melayu</a:t>
            </a:r>
            <a:r>
              <a:rPr lang="en-US" sz="2400" dirty="0"/>
              <a:t> </a:t>
            </a:r>
            <a:r>
              <a:rPr lang="en-US" sz="2400" dirty="0" err="1"/>
              <a:t>klasik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Arab dan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Melayu</a:t>
            </a:r>
            <a:r>
              <a:rPr lang="en-US" sz="2400" dirty="0"/>
              <a:t> </a:t>
            </a:r>
            <a:r>
              <a:rPr lang="en-US" sz="2400" dirty="0" err="1"/>
              <a:t>moden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Eropah</a:t>
            </a:r>
            <a:r>
              <a:rPr lang="en-US" sz="2400" dirty="0"/>
              <a:t>. Bahasa </a:t>
            </a:r>
            <a:r>
              <a:rPr lang="en-US" sz="2400" dirty="0" err="1"/>
              <a:t>Melayu</a:t>
            </a:r>
            <a:r>
              <a:rPr lang="en-US" sz="2400" dirty="0"/>
              <a:t> </a:t>
            </a:r>
            <a:r>
              <a:rPr lang="en-US" sz="2400" dirty="0" err="1"/>
              <a:t>mudah</a:t>
            </a:r>
            <a:r>
              <a:rPr lang="en-US" sz="2400" dirty="0"/>
              <a:t> </a:t>
            </a:r>
            <a:r>
              <a:rPr lang="en-US" sz="2400" dirty="0" err="1"/>
              <a:t>menerima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asing</a:t>
            </a:r>
            <a:r>
              <a:rPr lang="en-US" sz="2400" dirty="0"/>
              <a:t> </a:t>
            </a:r>
            <a:r>
              <a:rPr lang="en-US" sz="2400" dirty="0" err="1"/>
              <a:t>disebabkan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Melayu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dinamik</a:t>
            </a:r>
            <a:r>
              <a:rPr lang="en-US" sz="2400" dirty="0"/>
              <a:t>. </a:t>
            </a:r>
            <a:r>
              <a:rPr lang="en-US" sz="2400" dirty="0" err="1"/>
              <a:t>Peminjaman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secara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langsung</a:t>
            </a:r>
            <a:r>
              <a:rPr lang="en-US" sz="2400" dirty="0"/>
              <a:t> </a:t>
            </a:r>
            <a:r>
              <a:rPr lang="en-US" sz="2400" dirty="0" err="1"/>
              <a:t>telah</a:t>
            </a:r>
            <a:r>
              <a:rPr lang="en-US" sz="2400" dirty="0"/>
              <a:t> </a:t>
            </a:r>
            <a:r>
              <a:rPr lang="en-US" sz="2400" dirty="0" err="1"/>
              <a:t>memperkaya</a:t>
            </a:r>
            <a:r>
              <a:rPr lang="en-US" sz="2400" dirty="0"/>
              <a:t> </a:t>
            </a:r>
            <a:r>
              <a:rPr lang="en-US" sz="2400" dirty="0" err="1"/>
              <a:t>kosa</a:t>
            </a:r>
            <a:r>
              <a:rPr lang="en-US" sz="2400" dirty="0"/>
              <a:t> kata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dirty="0" err="1"/>
              <a:t>M</a:t>
            </a:r>
            <a:r>
              <a:rPr lang="en-US" sz="2400" dirty="0" err="1"/>
              <a:t>elayu</a:t>
            </a:r>
            <a:r>
              <a:rPr lang="en-US" sz="2400" dirty="0"/>
              <a:t>.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02343" y="991097"/>
            <a:ext cx="9601196" cy="1303867"/>
          </a:xfrm>
        </p:spPr>
        <p:txBody>
          <a:bodyPr/>
          <a:lstStyle/>
          <a:p>
            <a:r>
              <a:rPr lang="fi-FI" dirty="0"/>
              <a:t>2. Jenis Peminjaman Kosa Kata Asing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972670" y="2646580"/>
            <a:ext cx="9601196" cy="3318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Peminjaman</a:t>
            </a:r>
            <a:r>
              <a:rPr lang="en-US" sz="2000" dirty="0"/>
              <a:t> </a:t>
            </a:r>
            <a:r>
              <a:rPr lang="en-US" sz="2000" dirty="0" err="1"/>
              <a:t>terus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menyesuaikan</a:t>
            </a:r>
            <a:r>
              <a:rPr lang="en-US" sz="2000" dirty="0"/>
              <a:t> </a:t>
            </a:r>
            <a:r>
              <a:rPr lang="en-US" sz="2000" dirty="0" err="1"/>
              <a:t>ejaan</a:t>
            </a:r>
            <a:r>
              <a:rPr lang="en-US" sz="2000" dirty="0"/>
              <a:t> dan </a:t>
            </a:r>
            <a:r>
              <a:rPr lang="en-US" sz="2000" dirty="0" err="1"/>
              <a:t>sebutan</a:t>
            </a:r>
            <a:r>
              <a:rPr lang="en-US" sz="2000" dirty="0"/>
              <a:t>. </a:t>
            </a:r>
            <a:r>
              <a:rPr lang="en-US" sz="2000" dirty="0" err="1"/>
              <a:t>Contoh</a:t>
            </a:r>
            <a:r>
              <a:rPr lang="en-US" sz="2000" dirty="0"/>
              <a:t>: psychology – </a:t>
            </a:r>
            <a:r>
              <a:rPr lang="en-US" sz="2000" dirty="0" err="1"/>
              <a:t>psikologi</a:t>
            </a:r>
            <a:r>
              <a:rPr lang="en-US" sz="2000" dirty="0"/>
              <a:t> </a:t>
            </a: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Peminjaman</a:t>
            </a:r>
            <a:r>
              <a:rPr lang="en-US" sz="2000" dirty="0"/>
              <a:t> </a:t>
            </a:r>
            <a:r>
              <a:rPr lang="en-US" sz="2000" dirty="0" err="1"/>
              <a:t>penterjemahan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mengambil</a:t>
            </a:r>
            <a:r>
              <a:rPr lang="en-US" sz="2000" dirty="0"/>
              <a:t> </a:t>
            </a:r>
            <a:r>
              <a:rPr lang="en-US" sz="2000" dirty="0" err="1"/>
              <a:t>makna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konsep</a:t>
            </a:r>
            <a:r>
              <a:rPr lang="en-US" sz="2000" dirty="0"/>
              <a:t> </a:t>
            </a:r>
            <a:r>
              <a:rPr lang="en-US" sz="2000" dirty="0" err="1"/>
              <a:t>perkataan</a:t>
            </a:r>
            <a:r>
              <a:rPr lang="en-US" sz="2000" dirty="0"/>
              <a:t> </a:t>
            </a:r>
            <a:r>
              <a:rPr lang="en-US" sz="2000" dirty="0" err="1"/>
              <a:t>asing</a:t>
            </a:r>
            <a:r>
              <a:rPr lang="en-US" sz="2000" dirty="0"/>
              <a:t> </a:t>
            </a:r>
            <a:r>
              <a:rPr lang="en-US" sz="2000" dirty="0" err="1"/>
              <a:t>itu</a:t>
            </a:r>
            <a:r>
              <a:rPr lang="en-US" sz="2000" dirty="0"/>
              <a:t>. </a:t>
            </a:r>
            <a:r>
              <a:rPr lang="en-US" sz="2000" dirty="0" err="1"/>
              <a:t>Contoh</a:t>
            </a:r>
            <a:r>
              <a:rPr lang="en-US" sz="2000" dirty="0"/>
              <a:t> : honeymoon – </a:t>
            </a:r>
            <a:r>
              <a:rPr lang="en-US" sz="2000" dirty="0" err="1"/>
              <a:t>bulan</a:t>
            </a:r>
            <a:r>
              <a:rPr lang="en-US" sz="2000" dirty="0"/>
              <a:t> </a:t>
            </a:r>
            <a:r>
              <a:rPr lang="en-US" sz="2000" dirty="0" err="1"/>
              <a:t>madu</a:t>
            </a:r>
            <a:r>
              <a:rPr lang="en-US" sz="2000" dirty="0"/>
              <a:t>. </a:t>
            </a:r>
            <a:endParaRPr lang="en-US" sz="20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60296" y="982228"/>
            <a:ext cx="9601196" cy="1303867"/>
          </a:xfrm>
        </p:spPr>
        <p:txBody>
          <a:bodyPr/>
          <a:lstStyle/>
          <a:p>
            <a:r>
              <a:rPr lang="fi-FI" dirty="0"/>
              <a:t> 3. Punca  Peminjaman Kosa Kata Asing: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740087" y="2393671"/>
            <a:ext cx="10196854" cy="3880773"/>
          </a:xfrm>
        </p:spPr>
        <p:txBody>
          <a:bodyPr/>
          <a:lstStyle/>
          <a:p>
            <a:pPr marL="514350" indent="-514350" algn="thaiDist">
              <a:buAutoNum type="arabicPeriod"/>
            </a:pPr>
            <a:r>
              <a:rPr lang="en-US" dirty="0" err="1"/>
              <a:t>Keperluan</a:t>
            </a:r>
            <a:r>
              <a:rPr lang="en-US" dirty="0"/>
              <a:t> untuk </a:t>
            </a:r>
            <a:r>
              <a:rPr lang="en-US" dirty="0" err="1"/>
              <a:t>menamakan</a:t>
            </a:r>
            <a:r>
              <a:rPr lang="en-US" dirty="0"/>
              <a:t> </a:t>
            </a:r>
            <a:r>
              <a:rPr lang="en-US" dirty="0" err="1"/>
              <a:t>sesuatu</a:t>
            </a:r>
            <a:r>
              <a:rPr lang="en-US" dirty="0"/>
              <a:t> </a:t>
            </a:r>
            <a:r>
              <a:rPr lang="en-US" dirty="0" err="1"/>
              <a:t>benda</a:t>
            </a:r>
            <a:r>
              <a:rPr lang="en-US" dirty="0"/>
              <a:t>,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baru</a:t>
            </a:r>
            <a:r>
              <a:rPr lang="en-US" dirty="0"/>
              <a:t> kerana </a:t>
            </a:r>
            <a:r>
              <a:rPr lang="en-US" dirty="0" err="1"/>
              <a:t>tiada</a:t>
            </a:r>
            <a:r>
              <a:rPr lang="en-US" dirty="0"/>
              <a:t> </a:t>
            </a:r>
            <a:r>
              <a:rPr lang="en-US" dirty="0" err="1"/>
              <a:t>perkataan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: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syurga</a:t>
            </a:r>
            <a:r>
              <a:rPr lang="en-US" dirty="0"/>
              <a:t>, </a:t>
            </a:r>
            <a:r>
              <a:rPr lang="en-US" dirty="0" err="1"/>
              <a:t>camca</a:t>
            </a:r>
            <a:r>
              <a:rPr lang="en-US" dirty="0"/>
              <a:t>, mee, </a:t>
            </a:r>
            <a:r>
              <a:rPr lang="en-US" dirty="0" err="1"/>
              <a:t>taubat</a:t>
            </a:r>
            <a:r>
              <a:rPr lang="en-US" dirty="0"/>
              <a:t>. </a:t>
            </a:r>
            <a:endParaRPr lang="en-US" dirty="0"/>
          </a:p>
          <a:p>
            <a:pPr marL="514350" indent="-514350" algn="thaiDist">
              <a:buAutoNum type="arabicPeriod" startAt="2"/>
            </a:pPr>
            <a:r>
              <a:rPr lang="en-US" dirty="0" err="1"/>
              <a:t>Perkataan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menepati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Contoh</a:t>
            </a:r>
            <a:r>
              <a:rPr lang="en-US" dirty="0"/>
              <a:t>: doctor (</a:t>
            </a:r>
            <a:r>
              <a:rPr lang="en-US" dirty="0" err="1"/>
              <a:t>tabib</a:t>
            </a:r>
            <a:r>
              <a:rPr lang="en-US" dirty="0"/>
              <a:t>), polis (</a:t>
            </a:r>
            <a:r>
              <a:rPr lang="en-US" dirty="0" err="1"/>
              <a:t>mata-mata</a:t>
            </a:r>
            <a:r>
              <a:rPr lang="en-US" dirty="0"/>
              <a:t>), radio (</a:t>
            </a:r>
            <a:r>
              <a:rPr lang="en-US" dirty="0" err="1"/>
              <a:t>tetuang</a:t>
            </a:r>
            <a:r>
              <a:rPr lang="en-US" dirty="0"/>
              <a:t> </a:t>
            </a:r>
            <a:r>
              <a:rPr lang="en-US" dirty="0" err="1"/>
              <a:t>udara</a:t>
            </a:r>
            <a:r>
              <a:rPr lang="en-US" dirty="0"/>
              <a:t>).</a:t>
            </a:r>
            <a:endParaRPr lang="en-US" sz="900" dirty="0"/>
          </a:p>
          <a:p>
            <a:pPr marL="514350" indent="-514350" algn="thaiDist">
              <a:buAutoNum type="arabicPeriod" startAt="2"/>
            </a:pPr>
            <a:r>
              <a:rPr lang="en-US" dirty="0"/>
              <a:t> </a:t>
            </a:r>
            <a:r>
              <a:rPr lang="en-US" dirty="0" err="1"/>
              <a:t>Sikap</a:t>
            </a:r>
            <a:r>
              <a:rPr lang="en-US" dirty="0"/>
              <a:t> </a:t>
            </a:r>
            <a:r>
              <a:rPr lang="en-US" dirty="0" err="1"/>
              <a:t>mengagungkan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perkataan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lapuk</a:t>
            </a:r>
            <a:r>
              <a:rPr lang="en-US" dirty="0"/>
              <a:t> dan </a:t>
            </a:r>
            <a:r>
              <a:rPr lang="en-US" dirty="0" err="1"/>
              <a:t>ketinggalan</a:t>
            </a:r>
            <a:r>
              <a:rPr lang="en-US" dirty="0"/>
              <a:t> zaman 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ชื่อเรื่อง 1"/>
          <p:cNvSpPr>
            <a:spLocks noGrp="1"/>
          </p:cNvSpPr>
          <p:nvPr>
            <p:ph type="title"/>
          </p:nvPr>
        </p:nvSpPr>
        <p:spPr>
          <a:xfrm>
            <a:off x="560296" y="982228"/>
            <a:ext cx="9601196" cy="1303867"/>
          </a:xfrm>
        </p:spPr>
        <p:txBody>
          <a:bodyPr/>
          <a:lstStyle/>
          <a:p>
            <a:r>
              <a:rPr lang="fi-FI" dirty="0"/>
              <a:t> 3. Punca  Peminjaman Kosa Kata Asing: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685801" y="2428057"/>
            <a:ext cx="10233211" cy="4013432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4.</a:t>
            </a:r>
            <a:r>
              <a:rPr lang="en-US" dirty="0"/>
              <a:t>	Kekerapan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berbanding</a:t>
            </a:r>
            <a:r>
              <a:rPr lang="en-US" dirty="0"/>
              <a:t> </a:t>
            </a:r>
            <a:r>
              <a:rPr lang="en-US" dirty="0" err="1"/>
              <a:t>penggunaan</a:t>
            </a:r>
            <a:r>
              <a:rPr lang="en-US" dirty="0"/>
              <a:t> </a:t>
            </a:r>
            <a:r>
              <a:rPr lang="ar-SA" dirty="0"/>
              <a:t>	</a:t>
            </a:r>
            <a:r>
              <a:rPr lang="en-US" dirty="0" err="1"/>
              <a:t>perkataan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kerana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maksud</a:t>
            </a:r>
            <a:r>
              <a:rPr lang="en-US" dirty="0"/>
              <a:t> yang </a:t>
            </a:r>
            <a:r>
              <a:rPr lang="en-US" dirty="0" err="1"/>
              <a:t>berbeza</a:t>
            </a:r>
            <a:r>
              <a:rPr lang="en-US" dirty="0"/>
              <a:t> untuk </a:t>
            </a:r>
            <a:r>
              <a:rPr lang="ar-SA" dirty="0"/>
              <a:t>	</a:t>
            </a:r>
            <a:r>
              <a:rPr lang="en-US" dirty="0" err="1"/>
              <a:t>mengatasi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makna</a:t>
            </a:r>
            <a:r>
              <a:rPr lang="en-US" dirty="0"/>
              <a:t>.  </a:t>
            </a:r>
            <a:r>
              <a:rPr lang="en-US" dirty="0" err="1"/>
              <a:t>Contoh</a:t>
            </a:r>
            <a:r>
              <a:rPr lang="en-US" dirty="0"/>
              <a:t> </a:t>
            </a:r>
            <a:r>
              <a:rPr lang="en-US" dirty="0" err="1"/>
              <a:t>perkataan</a:t>
            </a:r>
            <a:r>
              <a:rPr lang="en-US" dirty="0"/>
              <a:t> </a:t>
            </a:r>
            <a:r>
              <a:rPr lang="en-US" dirty="0" err="1"/>
              <a:t>riak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boleh</a:t>
            </a:r>
            <a:r>
              <a:rPr lang="en-US" dirty="0"/>
              <a:t> </a:t>
            </a:r>
            <a:r>
              <a:rPr lang="en-US" dirty="0" err="1"/>
              <a:t>digantikan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ar-SA" dirty="0"/>
              <a:t>	</a:t>
            </a:r>
            <a:r>
              <a:rPr lang="en-US" dirty="0" err="1"/>
              <a:t>perkataan</a:t>
            </a:r>
            <a:r>
              <a:rPr lang="en-US" dirty="0"/>
              <a:t> </a:t>
            </a:r>
            <a:r>
              <a:rPr lang="en-US" dirty="0" err="1"/>
              <a:t>sombong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5.	</a:t>
            </a:r>
            <a:r>
              <a:rPr lang="en-US" dirty="0" err="1"/>
              <a:t>Peminjaman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disebabkan</a:t>
            </a:r>
            <a:r>
              <a:rPr lang="en-US" dirty="0"/>
              <a:t> </a:t>
            </a:r>
            <a:r>
              <a:rPr lang="en-US" dirty="0" err="1"/>
              <a:t>pertembungan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 </a:t>
            </a:r>
            <a:r>
              <a:rPr lang="en-US" dirty="0" err="1"/>
              <a:t>seperti</a:t>
            </a:r>
            <a:r>
              <a:rPr lang="en-US" dirty="0"/>
              <a:t> </a:t>
            </a:r>
            <a:r>
              <a:rPr lang="ar-SA" dirty="0"/>
              <a:t>	</a:t>
            </a:r>
            <a:r>
              <a:rPr lang="en-US" dirty="0" err="1"/>
              <a:t>perniagaan</a:t>
            </a:r>
            <a:r>
              <a:rPr lang="en-US" dirty="0"/>
              <a:t>, </a:t>
            </a:r>
            <a:r>
              <a:rPr lang="en-US" dirty="0" err="1"/>
              <a:t>peperangan</a:t>
            </a:r>
            <a:r>
              <a:rPr lang="en-US" dirty="0"/>
              <a:t> dan </a:t>
            </a:r>
            <a:r>
              <a:rPr lang="en-US" dirty="0" err="1"/>
              <a:t>penjajahan</a:t>
            </a:r>
            <a:r>
              <a:rPr lang="en-US" dirty="0"/>
              <a:t>, </a:t>
            </a:r>
            <a:r>
              <a:rPr lang="en-US" dirty="0" err="1"/>
              <a:t>penghijrahan</a:t>
            </a:r>
            <a:r>
              <a:rPr lang="en-US" dirty="0"/>
              <a:t>, </a:t>
            </a:r>
            <a:r>
              <a:rPr lang="en-US" dirty="0" err="1"/>
              <a:t>pendidikan</a:t>
            </a:r>
            <a:r>
              <a:rPr lang="en-US" dirty="0"/>
              <a:t> dan </a:t>
            </a:r>
            <a:r>
              <a:rPr lang="ar-SA" dirty="0"/>
              <a:t>	</a:t>
            </a:r>
            <a:r>
              <a:rPr lang="en-US" dirty="0" err="1"/>
              <a:t>penyebaran</a:t>
            </a:r>
            <a:r>
              <a:rPr lang="en-US" dirty="0"/>
              <a:t> agama.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03729" y="1077820"/>
            <a:ext cx="9318812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4.</a:t>
            </a:r>
            <a:r>
              <a:rPr lang="ar-SA" dirty="0"/>
              <a:t>	</a:t>
            </a:r>
            <a:r>
              <a:rPr lang="en-US" dirty="0" err="1"/>
              <a:t>Unsur-unsur</a:t>
            </a:r>
            <a:r>
              <a:rPr lang="en-US" dirty="0"/>
              <a:t> </a:t>
            </a:r>
            <a:r>
              <a:rPr lang="en-US" dirty="0" err="1"/>
              <a:t>Asing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Bahasa </a:t>
            </a:r>
            <a:r>
              <a:rPr lang="en-US" dirty="0" err="1"/>
              <a:t>Melayu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367117" y="2710235"/>
            <a:ext cx="10515600" cy="2208493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en-US" sz="2400" dirty="0" err="1"/>
              <a:t>Unsur-unsur</a:t>
            </a:r>
            <a:r>
              <a:rPr lang="en-US" sz="2400" dirty="0"/>
              <a:t> </a:t>
            </a:r>
            <a:r>
              <a:rPr lang="en-US" sz="2400" dirty="0" err="1"/>
              <a:t>daripada</a:t>
            </a:r>
            <a:r>
              <a:rPr lang="en-US" sz="2400" dirty="0"/>
              <a:t>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asing</a:t>
            </a:r>
            <a:r>
              <a:rPr lang="en-US" sz="2400" dirty="0"/>
              <a:t> yang </a:t>
            </a:r>
            <a:r>
              <a:rPr lang="en-US" sz="2400" dirty="0" err="1"/>
              <a:t>diambil</a:t>
            </a:r>
            <a:r>
              <a:rPr lang="en-US" sz="2400" dirty="0"/>
              <a:t> oleh </a:t>
            </a:r>
            <a:r>
              <a:rPr lang="en-US" sz="2400" dirty="0" err="1"/>
              <a:t>bahasa</a:t>
            </a:r>
            <a:r>
              <a:rPr lang="en-US" sz="2400" dirty="0"/>
              <a:t> </a:t>
            </a:r>
            <a:r>
              <a:rPr lang="en-US" sz="2400" dirty="0" err="1"/>
              <a:t>Melayu</a:t>
            </a:r>
            <a:endParaRPr lang="en-US" sz="2400" dirty="0"/>
          </a:p>
          <a:p>
            <a:pPr marL="0" indent="0" algn="thaiDist">
              <a:buNone/>
            </a:pPr>
            <a:r>
              <a:rPr lang="en-US" sz="2400" dirty="0"/>
              <a:t> </a:t>
            </a:r>
            <a:r>
              <a:rPr lang="en-US" sz="2400" dirty="0" err="1"/>
              <a:t>termasuklah</a:t>
            </a:r>
            <a:r>
              <a:rPr lang="en-US" sz="2400" dirty="0"/>
              <a:t> </a:t>
            </a:r>
            <a:r>
              <a:rPr lang="en-US" sz="2400" dirty="0" err="1"/>
              <a:t>bunyi</a:t>
            </a:r>
            <a:r>
              <a:rPr lang="en-US" sz="2400" dirty="0"/>
              <a:t>, tulisan, </a:t>
            </a:r>
            <a:r>
              <a:rPr lang="en-US" sz="2400" dirty="0" err="1"/>
              <a:t>imbuhan</a:t>
            </a:r>
            <a:r>
              <a:rPr lang="en-US" sz="2400" dirty="0"/>
              <a:t>, </a:t>
            </a:r>
            <a:r>
              <a:rPr lang="en-US" sz="2400" dirty="0" err="1"/>
              <a:t>kosa</a:t>
            </a:r>
            <a:r>
              <a:rPr lang="en-US" sz="2400" dirty="0"/>
              <a:t> kata, </a:t>
            </a:r>
            <a:r>
              <a:rPr lang="en-US" sz="2400" dirty="0" err="1"/>
              <a:t>istilah</a:t>
            </a:r>
            <a:r>
              <a:rPr lang="en-US" sz="2400" dirty="0"/>
              <a:t>, </a:t>
            </a:r>
            <a:r>
              <a:rPr lang="en-US" sz="2400" dirty="0" err="1"/>
              <a:t>peribahasa</a:t>
            </a:r>
            <a:endParaRPr lang="en-US" sz="2400" dirty="0"/>
          </a:p>
          <a:p>
            <a:pPr marL="0" indent="0" algn="thaiDist">
              <a:buNone/>
            </a:pPr>
            <a:r>
              <a:rPr lang="en-US" sz="2400" dirty="0"/>
              <a:t> dan </a:t>
            </a:r>
            <a:r>
              <a:rPr lang="en-US" sz="2400" dirty="0" err="1"/>
              <a:t>struktur</a:t>
            </a:r>
            <a:r>
              <a:rPr lang="en-US" sz="2400" dirty="0"/>
              <a:t> </a:t>
            </a:r>
            <a:r>
              <a:rPr lang="en-US" sz="2400" dirty="0" err="1"/>
              <a:t>ayat</a:t>
            </a:r>
            <a:r>
              <a:rPr lang="en-US" sz="2400" dirty="0"/>
              <a:t>.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5.Bahasa </a:t>
            </a:r>
            <a:r>
              <a:rPr lang="en-US" sz="3600" dirty="0" err="1"/>
              <a:t>asing</a:t>
            </a:r>
            <a:r>
              <a:rPr lang="en-US" sz="3600" dirty="0"/>
              <a:t> yang </a:t>
            </a:r>
            <a:r>
              <a:rPr lang="en-US" sz="3600" dirty="0" err="1"/>
              <a:t>Mempengaruhi</a:t>
            </a:r>
            <a:r>
              <a:rPr lang="en-US" sz="3600" dirty="0"/>
              <a:t> Bahasa </a:t>
            </a:r>
            <a:r>
              <a:rPr lang="en-US" sz="3600" dirty="0" err="1"/>
              <a:t>Melayu</a:t>
            </a:r>
            <a:r>
              <a:rPr lang="en-US" sz="3600" dirty="0"/>
              <a:t> </a:t>
            </a:r>
            <a:endParaRPr lang="en-US" sz="3600" dirty="0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887506" y="2556932"/>
            <a:ext cx="10416988" cy="33189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Bahasa Sanskrit </a:t>
            </a:r>
            <a:endParaRPr lang="ar-SA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Sanskrit </a:t>
            </a:r>
            <a:r>
              <a:rPr lang="en-US" dirty="0" err="1"/>
              <a:t>berlaku</a:t>
            </a:r>
            <a:r>
              <a:rPr lang="en-US" dirty="0"/>
              <a:t> </a:t>
            </a:r>
            <a:r>
              <a:rPr lang="en-US" dirty="0" err="1"/>
              <a:t>ketika</a:t>
            </a:r>
            <a:r>
              <a:rPr lang="en-US" dirty="0"/>
              <a:t> zaman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</a:t>
            </a:r>
            <a:r>
              <a:rPr lang="en-US" dirty="0" err="1"/>
              <a:t>kuno</a:t>
            </a:r>
            <a:r>
              <a:rPr lang="en-US" dirty="0"/>
              <a:t> </a:t>
            </a:r>
            <a:r>
              <a:rPr lang="en-US" dirty="0" err="1"/>
              <a:t>iaitu</a:t>
            </a:r>
            <a:r>
              <a:rPr lang="en-US" dirty="0"/>
              <a:t> </a:t>
            </a:r>
            <a:r>
              <a:rPr lang="en-US" dirty="0" err="1"/>
              <a:t>abad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7 </a:t>
            </a:r>
            <a:r>
              <a:rPr lang="en-US" dirty="0" err="1"/>
              <a:t>hingga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13. Bahasa Sanskrit </a:t>
            </a:r>
            <a:r>
              <a:rPr lang="en-US" dirty="0" err="1"/>
              <a:t>dibawa</a:t>
            </a:r>
            <a:r>
              <a:rPr lang="en-US" dirty="0"/>
              <a:t> oleh </a:t>
            </a:r>
            <a:r>
              <a:rPr lang="en-US" dirty="0" err="1"/>
              <a:t>pedagang</a:t>
            </a:r>
            <a:r>
              <a:rPr lang="en-US" dirty="0"/>
              <a:t> India dan </a:t>
            </a:r>
            <a:r>
              <a:rPr lang="en-US" dirty="0" err="1"/>
              <a:t>sami</a:t>
            </a:r>
            <a:r>
              <a:rPr lang="en-US" dirty="0"/>
              <a:t> </a:t>
            </a:r>
            <a:r>
              <a:rPr lang="en-US" dirty="0" err="1"/>
              <a:t>serta</a:t>
            </a:r>
            <a:r>
              <a:rPr lang="en-US" dirty="0"/>
              <a:t> </a:t>
            </a:r>
            <a:r>
              <a:rPr lang="en-US" dirty="0" err="1"/>
              <a:t>pendeta</a:t>
            </a:r>
            <a:r>
              <a:rPr lang="en-US" dirty="0"/>
              <a:t> agama Hindu dan Buddha. </a:t>
            </a:r>
            <a:endParaRPr lang="ar-SA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Sanskrit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kosa</a:t>
            </a:r>
            <a:r>
              <a:rPr lang="en-US" dirty="0"/>
              <a:t> kata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:</a:t>
            </a:r>
            <a:endParaRPr lang="ar-SA" dirty="0"/>
          </a:p>
          <a:p>
            <a:pPr marL="0" indent="0">
              <a:buNone/>
            </a:pPr>
            <a:r>
              <a:rPr lang="ar-SA" dirty="0"/>
              <a:t>	</a:t>
            </a:r>
            <a:r>
              <a:rPr lang="en-US" dirty="0"/>
              <a:t>Bahasa, </a:t>
            </a:r>
            <a:r>
              <a:rPr lang="en-US" dirty="0" err="1"/>
              <a:t>bicara</a:t>
            </a:r>
            <a:r>
              <a:rPr lang="en-US" dirty="0"/>
              <a:t>, </a:t>
            </a:r>
            <a:r>
              <a:rPr lang="en-US" dirty="0" err="1"/>
              <a:t>guru,cinta</a:t>
            </a:r>
            <a:r>
              <a:rPr lang="en-US" dirty="0"/>
              <a:t> </a:t>
            </a:r>
            <a:r>
              <a:rPr lang="en-US" dirty="0" err="1"/>
              <a:t>duka</a:t>
            </a:r>
            <a:r>
              <a:rPr lang="en-US" dirty="0"/>
              <a:t>, </a:t>
            </a:r>
            <a:r>
              <a:rPr lang="en-US" dirty="0" err="1"/>
              <a:t>merdu</a:t>
            </a:r>
            <a:r>
              <a:rPr lang="en-US" dirty="0"/>
              <a:t>, </a:t>
            </a:r>
            <a:r>
              <a:rPr lang="en-US" dirty="0" err="1"/>
              <a:t>setia</a:t>
            </a:r>
            <a:r>
              <a:rPr lang="en-US" dirty="0"/>
              <a:t>, bahu, </a:t>
            </a:r>
            <a:r>
              <a:rPr lang="en-US" dirty="0" err="1"/>
              <a:t>kepala</a:t>
            </a:r>
            <a:r>
              <a:rPr lang="en-US" dirty="0"/>
              <a:t>, </a:t>
            </a:r>
            <a:r>
              <a:rPr lang="en-US" dirty="0" err="1"/>
              <a:t>lidah</a:t>
            </a:r>
            <a:r>
              <a:rPr lang="en-US" dirty="0"/>
              <a:t>, </a:t>
            </a:r>
            <a:r>
              <a:rPr lang="en-US" dirty="0" err="1"/>
              <a:t>senja</a:t>
            </a:r>
            <a:r>
              <a:rPr lang="en-US" dirty="0"/>
              <a:t>, </a:t>
            </a:r>
            <a:r>
              <a:rPr lang="ar-SA" dirty="0"/>
              <a:t>				</a:t>
            </a:r>
            <a:r>
              <a:rPr lang="en-US" dirty="0" err="1"/>
              <a:t>permata</a:t>
            </a:r>
            <a:r>
              <a:rPr lang="en-US" dirty="0"/>
              <a:t>, </a:t>
            </a:r>
            <a:r>
              <a:rPr lang="ar-SA" dirty="0"/>
              <a:t>	</a:t>
            </a:r>
            <a:r>
              <a:rPr lang="en-US" dirty="0" err="1"/>
              <a:t>emas</a:t>
            </a:r>
            <a:r>
              <a:rPr lang="en-US" dirty="0"/>
              <a:t>, </a:t>
            </a:r>
            <a:r>
              <a:rPr lang="en-US" dirty="0" err="1"/>
              <a:t>keranda,ayah,isteri</a:t>
            </a:r>
            <a:r>
              <a:rPr lang="en-US" dirty="0"/>
              <a:t> ,</a:t>
            </a:r>
            <a:r>
              <a:rPr lang="en-US" dirty="0" err="1"/>
              <a:t>janda</a:t>
            </a:r>
            <a:r>
              <a:rPr lang="en-US" dirty="0"/>
              <a:t>, </a:t>
            </a:r>
            <a:r>
              <a:rPr lang="en-US" dirty="0" err="1"/>
              <a:t>suami</a:t>
            </a:r>
            <a:r>
              <a:rPr lang="en-US" dirty="0"/>
              <a:t>, </a:t>
            </a:r>
            <a:r>
              <a:rPr lang="en-US" dirty="0" err="1"/>
              <a:t>menteri</a:t>
            </a:r>
            <a:r>
              <a:rPr lang="en-US" dirty="0"/>
              <a:t>, dosa </a:t>
            </a:r>
            <a:r>
              <a:rPr lang="ar-SA" dirty="0"/>
              <a:t>						</a:t>
            </a:r>
            <a:r>
              <a:rPr lang="en-US" dirty="0" err="1"/>
              <a:t>pahala,asmara</a:t>
            </a:r>
            <a:r>
              <a:rPr lang="en-US" dirty="0"/>
              <a:t>, </a:t>
            </a:r>
            <a:r>
              <a:rPr lang="en-US" dirty="0" err="1"/>
              <a:t>bahaya</a:t>
            </a:r>
            <a:r>
              <a:rPr lang="en-US" dirty="0"/>
              <a:t>, </a:t>
            </a:r>
            <a:r>
              <a:rPr lang="en-US" dirty="0" err="1"/>
              <a:t>rahsia</a:t>
            </a:r>
            <a:r>
              <a:rPr lang="en-US" dirty="0"/>
              <a:t>, </a:t>
            </a:r>
            <a:r>
              <a:rPr lang="ar-SA" dirty="0"/>
              <a:t>	</a:t>
            </a:r>
            <a:r>
              <a:rPr lang="en-US" dirty="0" err="1"/>
              <a:t>bumi</a:t>
            </a:r>
            <a:r>
              <a:rPr lang="en-US" dirty="0"/>
              <a:t>, </a:t>
            </a:r>
            <a:r>
              <a:rPr lang="en-US" dirty="0" err="1"/>
              <a:t>cahaya</a:t>
            </a:r>
            <a:r>
              <a:rPr lang="en-US" dirty="0"/>
              <a:t>, </a:t>
            </a:r>
            <a:r>
              <a:rPr lang="en-US" dirty="0" err="1"/>
              <a:t>suria</a:t>
            </a:r>
            <a:r>
              <a:rPr lang="en-US" dirty="0"/>
              <a:t>, </a:t>
            </a:r>
            <a:r>
              <a:rPr lang="en-US" dirty="0" err="1"/>
              <a:t>tanah</a:t>
            </a:r>
            <a:r>
              <a:rPr lang="en-US" dirty="0"/>
              <a:t>, </a:t>
            </a:r>
            <a:r>
              <a:rPr lang="en-US" dirty="0" err="1"/>
              <a:t>melor</a:t>
            </a:r>
            <a:r>
              <a:rPr lang="en-US" dirty="0"/>
              <a:t>, </a:t>
            </a:r>
            <a:r>
              <a:rPr lang="en-US" dirty="0" err="1"/>
              <a:t>seroja</a:t>
            </a:r>
            <a:r>
              <a:rPr lang="en-US" dirty="0"/>
              <a:t>, </a:t>
            </a:r>
            <a:r>
              <a:rPr lang="en-US" dirty="0" err="1"/>
              <a:t>hari</a:t>
            </a:r>
            <a:r>
              <a:rPr lang="en-US" dirty="0"/>
              <a:t>, masa. </a:t>
            </a:r>
            <a:endParaRPr lang="ar-SA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01272" y="2646578"/>
            <a:ext cx="9601196" cy="3318936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Sanskrit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imbuhan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: </a:t>
            </a:r>
            <a:endParaRPr lang="ar-SA" dirty="0"/>
          </a:p>
          <a:p>
            <a:pPr marL="0" indent="0">
              <a:buNone/>
            </a:pPr>
            <a:r>
              <a:rPr lang="ar-SA" dirty="0"/>
              <a:t>		</a:t>
            </a:r>
            <a:r>
              <a:rPr lang="en-US" dirty="0"/>
              <a:t>Eka, </a:t>
            </a:r>
            <a:r>
              <a:rPr lang="en-US" dirty="0" err="1"/>
              <a:t>dwi</a:t>
            </a:r>
            <a:r>
              <a:rPr lang="en-US" dirty="0"/>
              <a:t>, </a:t>
            </a:r>
            <a:r>
              <a:rPr lang="en-US" dirty="0" err="1"/>
              <a:t>maha</a:t>
            </a:r>
            <a:r>
              <a:rPr lang="en-US" dirty="0"/>
              <a:t>, </a:t>
            </a:r>
            <a:r>
              <a:rPr lang="en-US" dirty="0" err="1"/>
              <a:t>pra</a:t>
            </a:r>
            <a:r>
              <a:rPr lang="en-US" dirty="0"/>
              <a:t>, </a:t>
            </a:r>
            <a:r>
              <a:rPr lang="en-US" dirty="0" err="1"/>
              <a:t>swa</a:t>
            </a:r>
            <a:r>
              <a:rPr lang="en-US" dirty="0"/>
              <a:t>, tata, tuna, wan, man, wait, </a:t>
            </a:r>
            <a:r>
              <a:rPr lang="en-US" dirty="0" err="1"/>
              <a:t>nita</a:t>
            </a:r>
            <a:r>
              <a:rPr lang="en-US" dirty="0"/>
              <a:t>. </a:t>
            </a:r>
            <a:endParaRPr lang="ar-SA" dirty="0"/>
          </a:p>
          <a:p>
            <a:pPr marL="0" indent="0">
              <a:buNone/>
            </a:pPr>
            <a:endParaRPr lang="ar-SA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Sanskrit </a:t>
            </a:r>
            <a:r>
              <a:rPr lang="en-US" dirty="0" err="1"/>
              <a:t>terhadap</a:t>
            </a:r>
            <a:r>
              <a:rPr lang="en-US" dirty="0"/>
              <a:t> </a:t>
            </a:r>
            <a:r>
              <a:rPr lang="en-US" dirty="0" err="1"/>
              <a:t>bunyi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: </a:t>
            </a:r>
            <a:endParaRPr lang="ar-SA" dirty="0"/>
          </a:p>
          <a:p>
            <a:pPr marL="0" indent="0">
              <a:buNone/>
            </a:pPr>
            <a:r>
              <a:rPr lang="ar-SA" dirty="0"/>
              <a:t>		</a:t>
            </a:r>
            <a:r>
              <a:rPr lang="en-US" dirty="0" err="1"/>
              <a:t>Bunyi</a:t>
            </a:r>
            <a:r>
              <a:rPr lang="en-US" dirty="0"/>
              <a:t> yang </a:t>
            </a:r>
            <a:r>
              <a:rPr lang="en-US" dirty="0" err="1"/>
              <a:t>dipinjam</a:t>
            </a:r>
            <a:r>
              <a:rPr lang="en-US" dirty="0"/>
              <a:t> </a:t>
            </a:r>
            <a:r>
              <a:rPr lang="en-US" dirty="0" err="1"/>
              <a:t>daripada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Sanskrit </a:t>
            </a:r>
            <a:r>
              <a:rPr lang="en-US" dirty="0" err="1"/>
              <a:t>sperti</a:t>
            </a:r>
            <a:r>
              <a:rPr lang="en-US" dirty="0"/>
              <a:t> /</a:t>
            </a:r>
            <a:r>
              <a:rPr lang="en-US" dirty="0" err="1"/>
              <a:t>dw</a:t>
            </a:r>
            <a:r>
              <a:rPr lang="en-US" dirty="0"/>
              <a:t>/, /</a:t>
            </a:r>
            <a:r>
              <a:rPr lang="en-US" dirty="0" err="1"/>
              <a:t>sw</a:t>
            </a:r>
            <a:r>
              <a:rPr lang="en-US" dirty="0"/>
              <a:t>/, /</a:t>
            </a:r>
            <a:r>
              <a:rPr lang="en-US" dirty="0" err="1"/>
              <a:t>sy</a:t>
            </a:r>
            <a:r>
              <a:rPr lang="en-US" dirty="0"/>
              <a:t>/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1295402" y="1748118"/>
            <a:ext cx="10027022" cy="402067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dirty="0"/>
              <a:t>2.  Bahasa Arab </a:t>
            </a:r>
            <a:endParaRPr lang="ar-SA" sz="3000" dirty="0"/>
          </a:p>
          <a:p>
            <a:endParaRPr lang="ar-SA" sz="3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Arab </a:t>
            </a:r>
            <a:r>
              <a:rPr lang="en-US" dirty="0" err="1"/>
              <a:t>meresap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kedatangan</a:t>
            </a:r>
            <a:r>
              <a:rPr lang="en-US" dirty="0"/>
              <a:t> Islam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alam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oleh </a:t>
            </a:r>
            <a:r>
              <a:rPr lang="en-US" dirty="0" err="1"/>
              <a:t>pedagang</a:t>
            </a:r>
            <a:r>
              <a:rPr lang="en-US" dirty="0"/>
              <a:t> dan </a:t>
            </a:r>
            <a:r>
              <a:rPr lang="en-US" dirty="0" err="1"/>
              <a:t>pendakwah</a:t>
            </a:r>
            <a:r>
              <a:rPr lang="en-US" dirty="0"/>
              <a:t> Arab. </a:t>
            </a:r>
            <a:endParaRPr lang="ar-SA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Proses </a:t>
            </a:r>
            <a:r>
              <a:rPr lang="en-US" dirty="0" err="1"/>
              <a:t>pengislaman</a:t>
            </a:r>
            <a:r>
              <a:rPr lang="en-US" dirty="0"/>
              <a:t> orang </a:t>
            </a:r>
            <a:r>
              <a:rPr lang="en-US" dirty="0" err="1"/>
              <a:t>Melayu</a:t>
            </a:r>
            <a:r>
              <a:rPr lang="en-US" dirty="0"/>
              <a:t> </a:t>
            </a:r>
            <a:r>
              <a:rPr lang="en-US" dirty="0" err="1"/>
              <a:t>berjalan</a:t>
            </a:r>
            <a:r>
              <a:rPr lang="en-US" dirty="0"/>
              <a:t> </a:t>
            </a:r>
            <a:r>
              <a:rPr lang="en-US" dirty="0" err="1"/>
              <a:t>lancar</a:t>
            </a:r>
            <a:r>
              <a:rPr lang="en-US" dirty="0"/>
              <a:t> kerana </a:t>
            </a:r>
            <a:r>
              <a:rPr lang="en-US" dirty="0" err="1"/>
              <a:t>apabila</a:t>
            </a:r>
            <a:r>
              <a:rPr lang="en-US" dirty="0"/>
              <a:t> </a:t>
            </a:r>
            <a:r>
              <a:rPr lang="en-US" dirty="0" err="1"/>
              <a:t>pihak</a:t>
            </a:r>
            <a:r>
              <a:rPr lang="en-US" dirty="0"/>
              <a:t> </a:t>
            </a:r>
            <a:r>
              <a:rPr lang="en-US" dirty="0" err="1"/>
              <a:t>istana</a:t>
            </a:r>
            <a:r>
              <a:rPr lang="en-US" dirty="0"/>
              <a:t> </a:t>
            </a:r>
            <a:r>
              <a:rPr lang="en-US" dirty="0" err="1"/>
              <a:t>memeluk</a:t>
            </a:r>
            <a:r>
              <a:rPr lang="en-US" dirty="0"/>
              <a:t> </a:t>
            </a:r>
            <a:r>
              <a:rPr lang="en-US" dirty="0" err="1"/>
              <a:t>islam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rakyat </a:t>
            </a:r>
            <a:r>
              <a:rPr lang="en-US" dirty="0" err="1"/>
              <a:t>jelata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mengikutinya</a:t>
            </a:r>
            <a:r>
              <a:rPr lang="en-US" dirty="0"/>
              <a:t>. </a:t>
            </a:r>
            <a:endParaRPr lang="ar-SA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Proses </a:t>
            </a:r>
            <a:r>
              <a:rPr lang="en-US" dirty="0" err="1"/>
              <a:t>pengislaman</a:t>
            </a:r>
            <a:r>
              <a:rPr lang="en-US" dirty="0"/>
              <a:t> </a:t>
            </a:r>
            <a:r>
              <a:rPr lang="en-US" dirty="0" err="1"/>
              <a:t>bukan</a:t>
            </a:r>
            <a:r>
              <a:rPr lang="en-US" dirty="0"/>
              <a:t> </a:t>
            </a:r>
            <a:r>
              <a:rPr lang="en-US" dirty="0" err="1"/>
              <a:t>sahaja</a:t>
            </a:r>
            <a:r>
              <a:rPr lang="en-US" dirty="0"/>
              <a:t> </a:t>
            </a:r>
            <a:r>
              <a:rPr lang="en-US" dirty="0" err="1"/>
              <a:t>mengubah</a:t>
            </a:r>
            <a:r>
              <a:rPr lang="en-US" dirty="0"/>
              <a:t> </a:t>
            </a:r>
            <a:r>
              <a:rPr lang="en-US" dirty="0" err="1"/>
              <a:t>kepercayaan</a:t>
            </a:r>
            <a:r>
              <a:rPr lang="en-US" dirty="0"/>
              <a:t> agama, </a:t>
            </a:r>
            <a:r>
              <a:rPr lang="en-US" dirty="0" err="1"/>
              <a:t>tetapi</a:t>
            </a:r>
            <a:r>
              <a:rPr lang="en-US" dirty="0"/>
              <a:t> juga </a:t>
            </a:r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kesan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budaya</a:t>
            </a:r>
            <a:r>
              <a:rPr lang="en-US" dirty="0"/>
              <a:t>, </a:t>
            </a:r>
            <a:r>
              <a:rPr lang="en-US" dirty="0" err="1"/>
              <a:t>sastera</a:t>
            </a:r>
            <a:r>
              <a:rPr lang="en-US" dirty="0"/>
              <a:t> dan </a:t>
            </a:r>
            <a:r>
              <a:rPr lang="en-US" dirty="0" err="1"/>
              <a:t>bahasa</a:t>
            </a:r>
            <a:r>
              <a:rPr lang="en-US" dirty="0"/>
              <a:t> orang </a:t>
            </a:r>
            <a:r>
              <a:rPr lang="en-US" dirty="0" err="1"/>
              <a:t>Melayu</a:t>
            </a:r>
            <a:r>
              <a:rPr lang="en-US" dirty="0"/>
              <a:t>. </a:t>
            </a:r>
            <a:endParaRPr lang="ar-SA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</a:t>
            </a:r>
            <a:r>
              <a:rPr lang="en-US" dirty="0" err="1"/>
              <a:t>Pengaruh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Arab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dominan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</a:t>
            </a:r>
            <a:r>
              <a:rPr lang="en-US" dirty="0" err="1"/>
              <a:t>Melayu</a:t>
            </a:r>
            <a:r>
              <a:rPr lang="en-US" dirty="0"/>
              <a:t> </a:t>
            </a:r>
            <a:r>
              <a:rPr lang="en-US" dirty="0" err="1"/>
              <a:t>berbanding</a:t>
            </a:r>
            <a:r>
              <a:rPr lang="en-US" dirty="0"/>
              <a:t> </a:t>
            </a:r>
            <a:r>
              <a:rPr lang="en-US" dirty="0" err="1"/>
              <a:t>bahasa</a:t>
            </a:r>
            <a:r>
              <a:rPr lang="en-US" dirty="0"/>
              <a:t> Sanskrit kerana </a:t>
            </a:r>
            <a:r>
              <a:rPr lang="en-US" dirty="0" err="1"/>
              <a:t>bahasa</a:t>
            </a:r>
            <a:r>
              <a:rPr lang="en-US" dirty="0"/>
              <a:t> Arab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mempengaruhi</a:t>
            </a:r>
            <a:r>
              <a:rPr lang="en-US" dirty="0"/>
              <a:t> </a:t>
            </a:r>
            <a:r>
              <a:rPr lang="en-US" dirty="0" err="1"/>
              <a:t>bab-bab</a:t>
            </a:r>
            <a:r>
              <a:rPr lang="en-US" dirty="0"/>
              <a:t> </a:t>
            </a:r>
            <a:r>
              <a:rPr lang="en-US" dirty="0" err="1"/>
              <a:t>berkaitan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. </a:t>
            </a: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ชีวภาพ">
  <a:themeElements>
    <a:clrScheme name="ชีวภาพ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ชีวภาพ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ชีวภาพ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3117</Words>
  <Application>WPS Presentation</Application>
  <PresentationFormat>แบบจอกว้าง</PresentationFormat>
  <Paragraphs>51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4" baseType="lpstr">
      <vt:lpstr>Arial</vt:lpstr>
      <vt:lpstr>SimSun</vt:lpstr>
      <vt:lpstr>Wingdings</vt:lpstr>
      <vt:lpstr>Arial</vt:lpstr>
      <vt:lpstr>Garamond</vt:lpstr>
      <vt:lpstr>Microsoft YaHei</vt:lpstr>
      <vt:lpstr>Angsana New</vt:lpstr>
      <vt:lpstr>TH Sarabun PSK</vt:lpstr>
      <vt:lpstr>Arial Unicode MS</vt:lpstr>
      <vt:lpstr>Cordia New</vt:lpstr>
      <vt:lpstr>Segoe Print</vt:lpstr>
      <vt:lpstr>Calibri</vt:lpstr>
      <vt:lpstr>Aldhabi</vt:lpstr>
      <vt:lpstr>Times New Roman</vt:lpstr>
      <vt:lpstr>ชีวภาพ</vt:lpstr>
      <vt:lpstr>BAB 1</vt:lpstr>
      <vt:lpstr>1. Latar Belakang  Peminjaman </vt:lpstr>
      <vt:lpstr>2. Jenis Peminjaman Kosa Kata Asing </vt:lpstr>
      <vt:lpstr> 3. Punca  Peminjaman Kosa Kata Asing: </vt:lpstr>
      <vt:lpstr> 3. Punca  Peminjaman Kosa Kata Asing: </vt:lpstr>
      <vt:lpstr>4.	Unsur-unsur Asing dalam Bahasa Melayu </vt:lpstr>
      <vt:lpstr>5.Bahasa asing yang Mempengaruhi Bahasa Melayu 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 1</dc:title>
  <dc:creator>ซำสีนาร์ ยาพา</dc:creator>
  <cp:lastModifiedBy>ซําสีนาร์ ��</cp:lastModifiedBy>
  <cp:revision>3</cp:revision>
  <dcterms:created xsi:type="dcterms:W3CDTF">2023-12-12T10:30:00Z</dcterms:created>
  <dcterms:modified xsi:type="dcterms:W3CDTF">2024-01-30T10:56:33Z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5A46174B7D974EEE80B557948EA95C2D_13</vt:lpwstr>
  </property>
  <property fmtid="{D5CDD505-2E9C-101B-9397-08002B2CF9AE}" pid="3" name="KSOProductBuildVer">
    <vt:lpwstr>1054-12.2.0.13359</vt:lpwstr>
  </property>
</Properties>
</file>