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EDE8E-30EA-407E-B1A3-D8B565EED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60B5B-9DC9-406A-970F-B8C706DBE3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F8FEA-18AB-43CA-A521-10B7243F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BB3B0-6383-4AC2-BB08-C9D4958B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080EB-37A4-4512-8CA2-382F48FFA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81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F9AB0-3D45-4945-9818-198549770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BA019-BCF3-4013-B8AE-AA11D1631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36965-0A32-40B4-B51D-A9F653D9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68777-5CD0-4322-969C-29DA1C28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26F1C-F4AA-40D9-AF4F-B49EE08F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537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301841-CCB0-4E49-8DA9-632F48B6AB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384B25-8211-4ED2-89F2-865F7D544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F7927-B111-47D1-B0B4-23486D639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AE0-4974-4225-8947-AF001229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21112-6765-410A-8111-72A5C2B5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993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5344D-9E10-40A3-A34A-9A3203AC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24F9B-5269-40B2-B0FA-AC3EB1739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1F2E8-FA40-456A-8A30-C3F4E3EF2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9095F-7FFB-403D-AA52-86E805F74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8F92A-EA1B-43D9-9D9C-482C13CF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388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21689-70F0-4833-9EE6-9818743D4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B8B6E6-6EA0-4065-B7C6-293BA522A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0231D-32B8-4515-8FBC-82A5DA26E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CA1BC-016D-4CAA-BC23-535C4552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ADAF7-0EBD-4781-A14A-DBC37C8E0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580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9B87-49CE-4329-A2EE-F0BF8B277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4B8B2-8CFD-4DD3-ABE0-08C451B4A4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BD56D-A1BB-4ED8-9642-6164B767F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1966D-E962-439B-890D-C38B7403C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BE269-DB6E-4EDA-B91F-16879E7D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180D6-749D-41E7-BED3-B6A8E52E5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217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AFE3B-9687-4FF3-BB11-8E2D2DDFD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35A0E-67BE-468A-ACF4-B1C368329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233D4-8CFF-4296-83B1-6F3B3D17C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2EEDF8-D82E-49C7-89F5-9989E9AD2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08FA5-434C-4B9C-80D3-ECC2687B0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6CAF6-C85C-4FBD-AC9C-5DAE3AE4D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608B79-A5B7-48D9-9A7A-209E8400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BC517E-7B55-4C22-9EE6-34F9EB6FA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00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E6EAF-0573-4686-9C56-B508D7D49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A891FF-EB44-4DD5-9E30-C6220A5D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0124D-6BC9-44E4-98DA-357D9303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FB6085-8280-41D5-8BEB-93BD135B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282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21FD93-E2A5-4057-B9BF-DD4B9AA6A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DBE1B1-671D-4337-A11B-ECA0607DD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08F71-87C5-4D2C-98FC-E3D89326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093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D498E-BD58-4E62-9A9A-C58706B5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273BC-4A27-4E92-8B49-D2C5F0DD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85765-BA9F-4E91-B899-9792330D8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23B1E-DF66-43D0-8ABC-C4D06952B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3A457-C20B-4D67-B0AB-4D491243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5300A-A992-4FD2-A7F2-C2A016D1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321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59FB-262E-401F-B6EE-A23D3D2B3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8487C-0B74-4C77-A1BF-DFF8AA0B1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0D56D-3BFF-43D8-8B3F-B7D534F7B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3AB5B-8C26-4C13-B264-A0774866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7469D-890C-4FE3-80B5-767B0AA8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29F473-183D-4288-A6D2-DC156BFB8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90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D7A632-4215-45D8-8B23-A583BBC67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B8C36-9788-4442-8814-86ACB9219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CF504-628C-4215-AD96-451A4725E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D07F-6809-473E-980E-C154F0ADF966}" type="datetimeFigureOut">
              <a:rPr lang="th-TH" smtClean="0"/>
              <a:t>09/04/65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67677-9108-4213-B197-54495AA2C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62603-421B-480B-B6DB-7DC1DE9682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C2A90-74C4-4376-911F-62138BF6111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412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81200" y="548680"/>
            <a:ext cx="8229600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200" b="1" u="sng" dirty="0">
                <a:latin typeface="Angsana New" pitchFamily="18" charset="-34"/>
                <a:cs typeface="Angsana New" pitchFamily="18" charset="-34"/>
              </a:rPr>
              <a:t>แบบฝึกหัดบทที่ 5 กฎหมายลักษณะหนี้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ให้เลือกคำตอบที่ถูกต้องที่สุด</a:t>
            </a:r>
          </a:p>
          <a:p>
            <a:pPr marL="0" indent="0">
              <a:buNone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1. หนี้อาจเกิดขึ้นจากอะไร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1.	ละเมิด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2.	ลาภมิควรได้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3.	จัดการงานนอกสั่ง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 4.	ละเมิด ลาภมิควรได้ และจัดการงานนอกสั่ง</a:t>
            </a:r>
          </a:p>
          <a:p>
            <a:pPr marL="0" indent="0">
              <a:buNone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2. ข้อใดมิใช่แหล่งที่ก่อให้เกิดหนี้ 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1.	สัญญาจำนอง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 2.	สัญญาเข้าหุ้นส่วน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3.	จัดการงานนอกสั่ง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      4.	สัญญาว่าจะพาไปดูภาพยนตร์</a:t>
            </a:r>
          </a:p>
        </p:txBody>
      </p:sp>
    </p:spTree>
    <p:extLst>
      <p:ext uri="{BB962C8B-B14F-4D97-AF65-F5344CB8AC3E}">
        <p14:creationId xmlns:p14="http://schemas.microsoft.com/office/powerpoint/2010/main" val="2058005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21963" y="548680"/>
            <a:ext cx="10232303" cy="5928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/>
              <a:t>20. จันทร์เป็นหนี้ค่าอาหารอังคาร 2,000 บาท และอังคารเป็นหนี้ค่าน้ำมันเชื้อเพลิงจันทร์ 2,000 บาท หนี้ทั้งสองรายถึงกำหนดชำระแล้ว จันทร์และอังคารจึงตกลงเลิกหนี้กัน ดังนั้นเรียกว่าหนี้ระงับลงโดยอะไร</a:t>
            </a:r>
          </a:p>
          <a:p>
            <a:pPr marL="0" indent="0">
              <a:buNone/>
            </a:pPr>
            <a:r>
              <a:rPr lang="th-TH" dirty="0"/>
              <a:t>1.	ปลดหนี้</a:t>
            </a:r>
          </a:p>
          <a:p>
            <a:pPr marL="0" indent="0">
              <a:buNone/>
            </a:pPr>
            <a:r>
              <a:rPr lang="th-TH" dirty="0"/>
              <a:t>2.	ชำระหนี้</a:t>
            </a:r>
          </a:p>
          <a:p>
            <a:pPr marL="0" indent="0">
              <a:buNone/>
            </a:pPr>
            <a:r>
              <a:rPr lang="th-TH" dirty="0"/>
              <a:t>3.	หักกลบลบหนี้</a:t>
            </a:r>
          </a:p>
          <a:p>
            <a:pPr marL="0" indent="0">
              <a:buNone/>
            </a:pPr>
            <a:r>
              <a:rPr lang="th-TH" dirty="0"/>
              <a:t>4.	หนี้เกลื่อนกลืนกัน</a:t>
            </a:r>
          </a:p>
          <a:p>
            <a:pPr marL="0" indent="0">
              <a:buNone/>
            </a:pPr>
            <a:r>
              <a:rPr lang="th-TH" b="1" dirty="0"/>
              <a:t>21. แดงเช่านาจากเหลือง ตกลงชำระค่าเช่าเป็นข้าวปีละ 400 ถัง ต่อมาเหลืองตกลงเรียกค่าเช่ากับแดงใหม่ ขอเป็นปีละ 30,000 บาท ดังนี้เรียกว่าอะไร</a:t>
            </a:r>
          </a:p>
          <a:p>
            <a:pPr marL="0" indent="0">
              <a:buNone/>
            </a:pPr>
            <a:r>
              <a:rPr lang="th-TH" dirty="0"/>
              <a:t>1.	ปลดหนี้</a:t>
            </a:r>
          </a:p>
          <a:p>
            <a:pPr marL="0" indent="0">
              <a:buNone/>
            </a:pPr>
            <a:r>
              <a:rPr lang="th-TH" dirty="0"/>
              <a:t>2.	ชำระหนี้</a:t>
            </a:r>
          </a:p>
          <a:p>
            <a:pPr marL="0" indent="0">
              <a:buNone/>
            </a:pPr>
            <a:r>
              <a:rPr lang="th-TH" dirty="0"/>
              <a:t>3.	หักกลบลบหนี้</a:t>
            </a:r>
          </a:p>
          <a:p>
            <a:pPr marL="0" indent="0">
              <a:buNone/>
            </a:pPr>
            <a:r>
              <a:rPr lang="th-TH" dirty="0"/>
              <a:t>4.	แปลงหนี้ใหม่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59361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/>
              <a:t>22. สิทธิและหน้าที่ในหนี้รายใดตกอยู่กับบุคคลคนเดียวกัน หนี้รายนั้นเป็นอันระงับไปเรียกว่าอะไร</a:t>
            </a:r>
          </a:p>
          <a:p>
            <a:pPr marL="0" indent="0">
              <a:buNone/>
            </a:pPr>
            <a:r>
              <a:rPr lang="th-TH" dirty="0"/>
              <a:t>1.	ปลดหนี้</a:t>
            </a:r>
          </a:p>
          <a:p>
            <a:pPr marL="0" indent="0">
              <a:buNone/>
            </a:pPr>
            <a:r>
              <a:rPr lang="th-TH" dirty="0"/>
              <a:t>2.	หักกลบลบหนี้</a:t>
            </a:r>
          </a:p>
          <a:p>
            <a:pPr marL="0" indent="0">
              <a:buNone/>
            </a:pPr>
            <a:r>
              <a:rPr lang="th-TH" dirty="0"/>
              <a:t>3.	แปลงหนี้ใหม่ </a:t>
            </a:r>
          </a:p>
          <a:p>
            <a:pPr marL="0" indent="0">
              <a:buNone/>
            </a:pPr>
            <a:r>
              <a:rPr lang="th-TH" dirty="0"/>
              <a:t>4.	หนี้เกลื่อนกลืนกัน</a:t>
            </a:r>
          </a:p>
          <a:p>
            <a:pPr marL="0" indent="0">
              <a:buNone/>
            </a:pPr>
            <a:r>
              <a:rPr lang="th-TH" b="1" dirty="0"/>
              <a:t>23. แสงเป็นบุตรได้ไปยืมเงินจากสีผู้เป็นบิดา 100,000 บาท ต่อมาสีตาย หนี้กู้ยืมย่อมระงับไปเรียกว่าอะไร</a:t>
            </a:r>
          </a:p>
          <a:p>
            <a:pPr marL="0" indent="0">
              <a:buNone/>
            </a:pPr>
            <a:r>
              <a:rPr lang="th-TH" dirty="0"/>
              <a:t>1.	ปลดหนี้</a:t>
            </a:r>
          </a:p>
          <a:p>
            <a:pPr marL="0" indent="0">
              <a:buNone/>
            </a:pPr>
            <a:r>
              <a:rPr lang="th-TH" dirty="0"/>
              <a:t>2.	หักกลบลบหนี้</a:t>
            </a:r>
          </a:p>
          <a:p>
            <a:pPr marL="0" indent="0">
              <a:buNone/>
            </a:pPr>
            <a:r>
              <a:rPr lang="th-TH" dirty="0"/>
              <a:t>3.	แปลงหนี้ใหม่ </a:t>
            </a:r>
          </a:p>
          <a:p>
            <a:pPr marL="0" indent="0">
              <a:buNone/>
            </a:pPr>
            <a:r>
              <a:rPr lang="th-TH" dirty="0"/>
              <a:t>4.	หนี้เกลื่อนกลืนกัน 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8401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26597" y="548680"/>
            <a:ext cx="10327670" cy="5928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/>
              <a:t> 24. เมื่อทรัพย์ซึ่งเป็นวัตถุแห่งหนี้ได้ระบุไว้ แต่เพียงเป็นประเภท และถ้าตามสภาพแห่งนิติกรรมไม่อาจกำหนดได้ว่า ทรัพย์นั้นจะพึงเป็นชนิดอย่างไร ลูกหนี้จะต้องส่งมอบชนิดอย่างไร</a:t>
            </a:r>
          </a:p>
          <a:p>
            <a:pPr marL="0" indent="0">
              <a:buNone/>
            </a:pPr>
            <a:r>
              <a:rPr lang="th-TH" dirty="0"/>
              <a:t>1.	ดี</a:t>
            </a:r>
          </a:p>
          <a:p>
            <a:pPr marL="0" indent="0">
              <a:buNone/>
            </a:pPr>
            <a:r>
              <a:rPr lang="th-TH" dirty="0"/>
              <a:t>2.	เลว</a:t>
            </a:r>
          </a:p>
          <a:p>
            <a:pPr marL="0" indent="0">
              <a:buNone/>
            </a:pPr>
            <a:r>
              <a:rPr lang="th-TH" dirty="0"/>
              <a:t>3.	ดีมาก</a:t>
            </a:r>
          </a:p>
          <a:p>
            <a:pPr marL="0" indent="0">
              <a:buNone/>
            </a:pPr>
            <a:r>
              <a:rPr lang="th-TH" dirty="0"/>
              <a:t>4.	ปานกลาง</a:t>
            </a:r>
          </a:p>
          <a:p>
            <a:pPr marL="0" indent="0">
              <a:buNone/>
            </a:pPr>
            <a:r>
              <a:rPr lang="th-TH" b="1" dirty="0"/>
              <a:t>25. เอกเป็นบุตรได้ไปยืมเงินจากโทผู้เป็นบิดา 100,000 บาท โทได้โอนสิทธิการเป็นเจ้าหนี้ในหนี้รายนี้ไปให้ตรี โดยหนี้ตรีเป็นเจ้าหนี้แทน ต่อมาโทตาย ดังนี้ให้พิจารณาว่าข้อใดถูกต้อง</a:t>
            </a:r>
          </a:p>
          <a:p>
            <a:pPr marL="0" indent="0">
              <a:buNone/>
            </a:pPr>
            <a:r>
              <a:rPr lang="th-TH" dirty="0"/>
              <a:t>1.	หนี้ย่อมไม่ระงับไป</a:t>
            </a:r>
          </a:p>
          <a:p>
            <a:pPr marL="0" indent="0">
              <a:buNone/>
            </a:pPr>
            <a:r>
              <a:rPr lang="th-TH" dirty="0"/>
              <a:t>2.	หนี้ย่อมระงับไปด้วยการปลดหนี้</a:t>
            </a:r>
          </a:p>
          <a:p>
            <a:pPr marL="0" indent="0">
              <a:buNone/>
            </a:pPr>
            <a:r>
              <a:rPr lang="th-TH" dirty="0"/>
              <a:t>3.	หนี้ย่อมระงับไปด้วยการหักกลบลบหนี้</a:t>
            </a:r>
          </a:p>
          <a:p>
            <a:pPr marL="0" indent="0">
              <a:buNone/>
            </a:pPr>
            <a:r>
              <a:rPr lang="th-TH" dirty="0"/>
              <a:t>4.	หนี้ย่อมระงับไปด้วยการที่หนี้เกลื่อนกลืนกัน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6940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3. การที่บุคคลได้รับทรัพย์มาโดยปราศจากมูลอันจะอ้างกฎหมายได้ ต้องคืนให้แก่เจ้าของที่แท้จริง ดังนี้เข้าลักษณะเรื่องอะไร</a:t>
            </a:r>
          </a:p>
          <a:p>
            <a:pPr marL="0" indent="0">
              <a:buNone/>
            </a:pPr>
            <a:r>
              <a:rPr lang="th-TH" dirty="0"/>
              <a:t>          1.	ละเมิด</a:t>
            </a:r>
          </a:p>
          <a:p>
            <a:pPr marL="0" indent="0">
              <a:buNone/>
            </a:pPr>
            <a:r>
              <a:rPr lang="th-TH" dirty="0"/>
              <a:t>         2.	นิรโทษกรรม</a:t>
            </a:r>
          </a:p>
          <a:p>
            <a:pPr marL="0" indent="0">
              <a:buNone/>
            </a:pPr>
            <a:r>
              <a:rPr lang="th-TH" dirty="0"/>
              <a:t>         3.	ลาภมิควรได้</a:t>
            </a:r>
          </a:p>
          <a:p>
            <a:pPr marL="0" indent="0">
              <a:buNone/>
            </a:pPr>
            <a:r>
              <a:rPr lang="th-TH" dirty="0"/>
              <a:t>         4.	จัดการงานนอกสั่ง</a:t>
            </a:r>
          </a:p>
          <a:p>
            <a:pPr marL="0" indent="0">
              <a:buNone/>
            </a:pPr>
            <a:r>
              <a:rPr lang="th-TH" dirty="0"/>
              <a:t>4. วัตถุแห่งหนี้ หมายถึงอะไร</a:t>
            </a:r>
          </a:p>
          <a:p>
            <a:pPr marL="0" indent="0">
              <a:buNone/>
            </a:pPr>
            <a:r>
              <a:rPr lang="th-TH" dirty="0"/>
              <a:t>          1.	อสังหาริมทรัพย์</a:t>
            </a:r>
          </a:p>
          <a:p>
            <a:pPr marL="0" indent="0">
              <a:buNone/>
            </a:pPr>
            <a:r>
              <a:rPr lang="th-TH" dirty="0"/>
              <a:t>          2.	ทรัพย์สินที่ขายได้</a:t>
            </a:r>
          </a:p>
          <a:p>
            <a:pPr marL="0" indent="0">
              <a:buNone/>
            </a:pPr>
            <a:r>
              <a:rPr lang="th-TH" dirty="0"/>
              <a:t>          3.	สิ่งของที่เป็นหนี้กัน</a:t>
            </a:r>
          </a:p>
          <a:p>
            <a:pPr marL="0" indent="0">
              <a:buNone/>
            </a:pPr>
            <a:r>
              <a:rPr lang="th-TH" dirty="0"/>
              <a:t>         4.	ข้อกำหนดในการปฏิบัติการชำระหนี้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5302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03431" y="531851"/>
            <a:ext cx="9727420" cy="5928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/>
              <a:t>5. กรณีการที่จะกระทำเพื่อชำระหนี้มีหลายอย่างและต้องเลือกเพียงอย่างเดียว เมื่อไม่ได้กำหนดกันไว้ ผู้ที่มีสิทธิเลือกคือใคร</a:t>
            </a:r>
          </a:p>
          <a:p>
            <a:pPr marL="0" indent="0">
              <a:buNone/>
            </a:pPr>
            <a:r>
              <a:rPr lang="th-TH" dirty="0"/>
              <a:t>         1.	ลูกหนี้ </a:t>
            </a:r>
          </a:p>
          <a:p>
            <a:pPr marL="0" indent="0">
              <a:buNone/>
            </a:pPr>
            <a:r>
              <a:rPr lang="th-TH" dirty="0"/>
              <a:t>         2.	เจ้าหนี้</a:t>
            </a:r>
          </a:p>
          <a:p>
            <a:pPr marL="0" indent="0">
              <a:buNone/>
            </a:pPr>
            <a:r>
              <a:rPr lang="th-TH" dirty="0"/>
              <a:t>         3.	ผู้ค้ำประกัน</a:t>
            </a:r>
          </a:p>
          <a:p>
            <a:pPr marL="0" indent="0">
              <a:buNone/>
            </a:pPr>
            <a:r>
              <a:rPr lang="th-TH" dirty="0"/>
              <a:t>         4.	อนุญาโตตุลาการ</a:t>
            </a:r>
          </a:p>
          <a:p>
            <a:pPr marL="0" indent="0">
              <a:buNone/>
            </a:pPr>
            <a:r>
              <a:rPr lang="th-TH" b="1" dirty="0"/>
              <a:t>6. ร้านบางนาพาณิชย์จ้าง น.ส.แดง มาเป็นพนักงานรับเงิน ดังนี้หนี้ที่ น.ส.แดง จะต้องชำระให้แก่ร้านบางนาพาณิชย์คืออะไร</a:t>
            </a:r>
          </a:p>
          <a:p>
            <a:pPr marL="0" indent="0">
              <a:buNone/>
            </a:pPr>
            <a:r>
              <a:rPr lang="th-TH" dirty="0"/>
              <a:t>           1.	เงินตรา </a:t>
            </a:r>
          </a:p>
          <a:p>
            <a:pPr marL="0" indent="0">
              <a:buNone/>
            </a:pPr>
            <a:r>
              <a:rPr lang="th-TH" dirty="0"/>
              <a:t>           2.	กระทำการ </a:t>
            </a:r>
          </a:p>
          <a:p>
            <a:pPr marL="0" indent="0">
              <a:buNone/>
            </a:pPr>
            <a:r>
              <a:rPr lang="th-TH" dirty="0"/>
              <a:t>           3.	งดเว้นกระทำการ</a:t>
            </a:r>
          </a:p>
          <a:p>
            <a:pPr marL="0" indent="0">
              <a:buNone/>
            </a:pPr>
            <a:r>
              <a:rPr lang="th-TH" dirty="0"/>
              <a:t>           4.	โอนกรรมสิทธิ์ส่งมอบทรัพย์สิน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214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81200" y="548680"/>
            <a:ext cx="8229600" cy="5928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/>
              <a:t>7. ในกรณีทำละเมิด ลูกหนี้ได้ชื่อว่าเป็นผู้ผิดนัดตั้งแต่เมื่อใด</a:t>
            </a:r>
          </a:p>
          <a:p>
            <a:pPr marL="0" indent="0">
              <a:buNone/>
            </a:pPr>
            <a:r>
              <a:rPr lang="th-TH" dirty="0"/>
              <a:t>      1.	ทำละเมิดเป็นต้นไป </a:t>
            </a:r>
          </a:p>
          <a:p>
            <a:pPr marL="0" indent="0">
              <a:buNone/>
            </a:pPr>
            <a:r>
              <a:rPr lang="th-TH" dirty="0"/>
              <a:t>      2.	ฟ้องศาลในคดีแพ่งแล้ว</a:t>
            </a:r>
          </a:p>
          <a:p>
            <a:pPr marL="0" indent="0">
              <a:buNone/>
            </a:pPr>
            <a:r>
              <a:rPr lang="th-TH" dirty="0"/>
              <a:t>      3.	เตือนแล้วไม่ชำระค่าเสียหาย</a:t>
            </a:r>
          </a:p>
          <a:p>
            <a:pPr marL="0" indent="0">
              <a:buNone/>
            </a:pPr>
            <a:r>
              <a:rPr lang="th-TH" dirty="0"/>
              <a:t>      4.	ถึงกำหนดจ่ายค่าเสียหายแล้วไม่จ่าย </a:t>
            </a:r>
          </a:p>
          <a:p>
            <a:pPr marL="0" indent="0">
              <a:buNone/>
            </a:pPr>
            <a:r>
              <a:rPr lang="th-TH" b="1" dirty="0"/>
              <a:t>8. การที่เจ้าหนี้ผิดนัด มีผลในทางกฎหมายอย่างไร</a:t>
            </a:r>
          </a:p>
          <a:p>
            <a:pPr marL="0" indent="0">
              <a:buNone/>
            </a:pPr>
            <a:r>
              <a:rPr lang="th-TH" dirty="0"/>
              <a:t>     1.	เจ้าหนี้เรียกค่าเสียหายได้</a:t>
            </a:r>
          </a:p>
          <a:p>
            <a:pPr marL="0" indent="0">
              <a:buNone/>
            </a:pPr>
            <a:r>
              <a:rPr lang="th-TH" dirty="0"/>
              <a:t>     2.	เจ้าหนี้เรียกค่าสินไหมทดแทนได้</a:t>
            </a:r>
          </a:p>
          <a:p>
            <a:pPr marL="0" indent="0">
              <a:buNone/>
            </a:pPr>
            <a:r>
              <a:rPr lang="th-TH" dirty="0"/>
              <a:t>     3.	ถ้าเป็นหนี้เงินเจ้าหนี้ก็เรียกดอกเบี้ยได้</a:t>
            </a:r>
          </a:p>
          <a:p>
            <a:pPr marL="0" indent="0">
              <a:buNone/>
            </a:pPr>
            <a:r>
              <a:rPr lang="th-TH" dirty="0"/>
              <a:t>     4.	เจ้าหนี้เรียกค่าเสียหายหรือดอกเบี้ยไม่ได้  </a:t>
            </a:r>
          </a:p>
        </p:txBody>
      </p:sp>
    </p:spTree>
    <p:extLst>
      <p:ext uri="{BB962C8B-B14F-4D97-AF65-F5344CB8AC3E}">
        <p14:creationId xmlns:p14="http://schemas.microsoft.com/office/powerpoint/2010/main" val="2367688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81200" y="548680"/>
            <a:ext cx="8229600" cy="5928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h-TH" b="1" dirty="0"/>
              <a:t>9. หนี้เงินนั้นกฎหมายให้คิดดอกเบี้ยในระหว่างผิดนัดในอัตราร้อยละเท่าไรต่อปี</a:t>
            </a:r>
          </a:p>
          <a:p>
            <a:pPr marL="0" indent="0">
              <a:buNone/>
            </a:pPr>
            <a:r>
              <a:rPr lang="th-TH" dirty="0"/>
              <a:t>          1.	1</a:t>
            </a:r>
          </a:p>
          <a:p>
            <a:pPr marL="0" indent="0">
              <a:buNone/>
            </a:pPr>
            <a:r>
              <a:rPr lang="th-TH" dirty="0"/>
              <a:t>          2.	7.5</a:t>
            </a:r>
          </a:p>
          <a:p>
            <a:pPr marL="0" indent="0">
              <a:buNone/>
            </a:pPr>
            <a:r>
              <a:rPr lang="th-TH" dirty="0"/>
              <a:t>          3.	15</a:t>
            </a:r>
          </a:p>
          <a:p>
            <a:pPr marL="0" indent="0">
              <a:buNone/>
            </a:pPr>
            <a:r>
              <a:rPr lang="th-TH" dirty="0"/>
              <a:t>          4.	20</a:t>
            </a:r>
          </a:p>
          <a:p>
            <a:pPr marL="0" indent="0">
              <a:buNone/>
            </a:pPr>
            <a:r>
              <a:rPr lang="th-TH" b="1" dirty="0"/>
              <a:t>10. จันทร์ตกลงขายที่ดินให้อังคาร 1 แปลง ในราคา 500,000 บาท กำหนดจดทะเบียนโอนกันในวันที่ 15 เมษายน 2547 เมื่อถึงวันโอนแล้ว จันทร์ไม่ยอมจดทะเบียนโอนที่ดินให้อังคาร เช่นนี้จะมีผล</a:t>
            </a:r>
          </a:p>
          <a:p>
            <a:pPr marL="0" indent="0">
              <a:buNone/>
            </a:pPr>
            <a:r>
              <a:rPr lang="th-TH" b="1" dirty="0"/>
              <a:t>อย่างไร</a:t>
            </a:r>
          </a:p>
          <a:p>
            <a:pPr marL="0" indent="0">
              <a:buNone/>
            </a:pPr>
            <a:r>
              <a:rPr lang="th-TH" dirty="0"/>
              <a:t>         1.	จันทร์ไม่เป็นผู้ผิดนัด</a:t>
            </a:r>
          </a:p>
          <a:p>
            <a:pPr marL="0" indent="0">
              <a:buNone/>
            </a:pPr>
            <a:r>
              <a:rPr lang="th-TH" dirty="0"/>
              <a:t>         2.	จันทร์ตกเป็นผู้ผิดนัด</a:t>
            </a:r>
          </a:p>
          <a:p>
            <a:pPr marL="0" indent="0">
              <a:buNone/>
            </a:pPr>
            <a:r>
              <a:rPr lang="th-TH" dirty="0"/>
              <a:t>         3.	จันทร์เป็นผู้ทำผิดกฎหมายอาญา</a:t>
            </a:r>
          </a:p>
          <a:p>
            <a:pPr marL="0" indent="0">
              <a:buNone/>
            </a:pPr>
            <a:r>
              <a:rPr lang="th-TH" dirty="0"/>
              <a:t>         4.	จันทร์เป็นผู้ปฏิบัติตามสัญญาโดยถูกต้อง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8287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85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/>
              <a:t>11. การทำสัญญาซื้อขายเรือประมงชื่อสินสมุทร ผู้ซื้อชำระราคาแล้วแต่ไม่ได้กำหนดไว้ให้ส่งมอบ เรือกันที่ใด ดังนี้จะต้องส่งมอบเรือกันที่ใด</a:t>
            </a:r>
          </a:p>
          <a:p>
            <a:pPr marL="0" indent="0">
              <a:buNone/>
            </a:pPr>
            <a:r>
              <a:rPr lang="th-TH" dirty="0"/>
              <a:t>      1.	สถานที่ที่ทำสัญญา</a:t>
            </a:r>
          </a:p>
          <a:p>
            <a:pPr marL="0" indent="0">
              <a:buNone/>
            </a:pPr>
            <a:r>
              <a:rPr lang="th-TH" dirty="0"/>
              <a:t>      2.	ภูมิลำเนาปัจจุบันของผู้ซื้อ </a:t>
            </a:r>
          </a:p>
          <a:p>
            <a:pPr marL="0" indent="0">
              <a:buNone/>
            </a:pPr>
            <a:r>
              <a:rPr lang="th-TH" dirty="0"/>
              <a:t>      3.	ภูมิลำเนาปัจจุบันของผู้ขาย</a:t>
            </a:r>
          </a:p>
          <a:p>
            <a:pPr marL="0" indent="0">
              <a:buNone/>
            </a:pPr>
            <a:r>
              <a:rPr lang="th-TH" dirty="0"/>
              <a:t>      4.	สถานที่ที่เรือจอดอยู่ขณะทำสัญญา</a:t>
            </a:r>
          </a:p>
          <a:p>
            <a:pPr marL="0" indent="0">
              <a:buNone/>
            </a:pPr>
            <a:r>
              <a:rPr lang="th-TH" b="1" dirty="0"/>
              <a:t>12. ถ้าไม่ได้กำหนดไว้ว่าจะให้ชำระหนี้กันที่ใด หากเป็นทรัพย์ไม่เฉพาะสิ่ง ลูกหนี้จะต้องส่งมอบทรัพย์ให้แก่เจ้าหนี้ที่ใด</a:t>
            </a:r>
          </a:p>
          <a:p>
            <a:pPr marL="0" indent="0">
              <a:buNone/>
            </a:pPr>
            <a:r>
              <a:rPr lang="th-TH" dirty="0"/>
              <a:t>       1.	สถานที่ที่ทำสัญญา</a:t>
            </a:r>
          </a:p>
          <a:p>
            <a:pPr marL="0" indent="0">
              <a:buNone/>
            </a:pPr>
            <a:r>
              <a:rPr lang="th-TH" dirty="0"/>
              <a:t>       2.	ภูมิลำเนาปัจจุบันของลูกหนี้</a:t>
            </a:r>
          </a:p>
          <a:p>
            <a:pPr marL="0" indent="0">
              <a:buNone/>
            </a:pPr>
            <a:r>
              <a:rPr lang="th-TH" dirty="0"/>
              <a:t>       3.	ภูมิลำเนาปัจจุบันของเจ้าหนี้</a:t>
            </a:r>
          </a:p>
          <a:p>
            <a:pPr marL="0" indent="0">
              <a:buNone/>
            </a:pPr>
            <a:r>
              <a:rPr lang="th-TH" dirty="0"/>
              <a:t>       4.	สถานที่ที่เรือจอดอยู่ขณะทำสัญญา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035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81200" y="548680"/>
            <a:ext cx="8229600" cy="5928320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13. การชำระหนี้ในกรณีใดที่ไม่ทำให้หนี้ระงับในทันที</a:t>
            </a:r>
          </a:p>
          <a:p>
            <a:pPr marL="0" indent="0">
              <a:buNone/>
            </a:pPr>
            <a:r>
              <a:rPr lang="th-TH" dirty="0"/>
              <a:t>1.	ชำระหนี้ด้วยเช็ค</a:t>
            </a:r>
          </a:p>
          <a:p>
            <a:pPr marL="0" indent="0">
              <a:buNone/>
            </a:pPr>
            <a:r>
              <a:rPr lang="th-TH" dirty="0"/>
              <a:t>2.	ชำระหนี้ด้วยเงินสด</a:t>
            </a:r>
          </a:p>
          <a:p>
            <a:pPr marL="0" indent="0">
              <a:buNone/>
            </a:pPr>
            <a:r>
              <a:rPr lang="th-TH" dirty="0"/>
              <a:t>3.	ชำระหนี้ด้วยแรงงาน</a:t>
            </a:r>
          </a:p>
          <a:p>
            <a:pPr marL="0" indent="0">
              <a:buNone/>
            </a:pPr>
            <a:r>
              <a:rPr lang="th-TH" dirty="0"/>
              <a:t>4.	ชำระด้วยสังหาริมทรัพย์</a:t>
            </a:r>
          </a:p>
          <a:p>
            <a:pPr marL="0" indent="0">
              <a:buNone/>
            </a:pPr>
            <a:r>
              <a:rPr lang="th-TH" b="1" dirty="0"/>
              <a:t>14. ผู้มีอำนาจรับชำระหนี้คือใคร</a:t>
            </a:r>
          </a:p>
          <a:p>
            <a:pPr marL="0" indent="0">
              <a:buNone/>
            </a:pPr>
            <a:r>
              <a:rPr lang="th-TH" dirty="0"/>
              <a:t>1.	คนรับใช้</a:t>
            </a:r>
          </a:p>
          <a:p>
            <a:pPr marL="0" indent="0">
              <a:buNone/>
            </a:pPr>
            <a:r>
              <a:rPr lang="th-TH" dirty="0"/>
              <a:t>2.	ผู้ค้ำประกัน</a:t>
            </a:r>
          </a:p>
          <a:p>
            <a:pPr marL="0" indent="0">
              <a:buNone/>
            </a:pPr>
            <a:r>
              <a:rPr lang="th-TH" dirty="0"/>
              <a:t>3.	บุคคลล้มละลาย</a:t>
            </a:r>
          </a:p>
          <a:p>
            <a:pPr marL="0" indent="0">
              <a:buNone/>
            </a:pPr>
            <a:r>
              <a:rPr lang="th-TH" dirty="0"/>
              <a:t>4.	ผู้ถือใบเสร็จเป็นสำคัญ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61745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981200" y="476672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b="1" dirty="0"/>
              <a:t>15. ค่าใช้จ่ายในการชำระหนี้นั้น ถ้ามิได้ตกลงกันไว้เป็นอย่างอื่น ใครเป็นผู้ออกค่าใช้จ่ายในการชำระหนี้</a:t>
            </a:r>
          </a:p>
          <a:p>
            <a:pPr marL="0" indent="0">
              <a:buNone/>
            </a:pPr>
            <a:r>
              <a:rPr lang="th-TH" dirty="0"/>
              <a:t>1.	ลูกหนี้ </a:t>
            </a:r>
          </a:p>
          <a:p>
            <a:pPr marL="0" indent="0">
              <a:buNone/>
            </a:pPr>
            <a:r>
              <a:rPr lang="th-TH" dirty="0"/>
              <a:t>2.	เจ้าหนี้ </a:t>
            </a:r>
          </a:p>
          <a:p>
            <a:pPr marL="0" indent="0">
              <a:buNone/>
            </a:pPr>
            <a:r>
              <a:rPr lang="th-TH" dirty="0"/>
              <a:t>3.	เจ้าหนี้หรือลูกหนี้ก็ได้</a:t>
            </a:r>
          </a:p>
          <a:p>
            <a:pPr marL="0" indent="0">
              <a:buNone/>
            </a:pPr>
            <a:r>
              <a:rPr lang="th-TH" dirty="0"/>
              <a:t>4.	เจ้าหนี้และลูกหนี้ออกคนละครึ่ง</a:t>
            </a:r>
          </a:p>
          <a:p>
            <a:pPr marL="0" indent="0">
              <a:buNone/>
            </a:pPr>
            <a:r>
              <a:rPr lang="th-TH" b="1" dirty="0"/>
              <a:t>16. เหตุที่ทำให้หนี้ระงับไป คือข้อใด</a:t>
            </a:r>
          </a:p>
          <a:p>
            <a:pPr marL="0" indent="0">
              <a:buNone/>
            </a:pPr>
            <a:r>
              <a:rPr lang="th-TH" dirty="0"/>
              <a:t>1.	การข่มขู่</a:t>
            </a:r>
          </a:p>
          <a:p>
            <a:pPr marL="0" indent="0">
              <a:buNone/>
            </a:pPr>
            <a:r>
              <a:rPr lang="th-TH" dirty="0"/>
              <a:t>2.	การทำละเมิด</a:t>
            </a:r>
          </a:p>
          <a:p>
            <a:pPr marL="0" indent="0">
              <a:buNone/>
            </a:pPr>
            <a:r>
              <a:rPr lang="th-TH" dirty="0"/>
              <a:t>3.	การแปลงหนี้ใหม่</a:t>
            </a:r>
          </a:p>
          <a:p>
            <a:pPr marL="0" indent="0">
              <a:buNone/>
            </a:pPr>
            <a:r>
              <a:rPr lang="th-TH" dirty="0"/>
              <a:t>4.	การจัดการงานนอกสั่ง</a:t>
            </a:r>
          </a:p>
          <a:p>
            <a:pPr marL="0" indent="0">
              <a:buNone/>
            </a:pPr>
            <a:r>
              <a:rPr lang="th-TH" b="1" dirty="0"/>
              <a:t>17. ผู้ที่ไม่มีสิทธิรับชำระหนี้คือใคร</a:t>
            </a:r>
          </a:p>
          <a:p>
            <a:pPr marL="0" indent="0">
              <a:buNone/>
            </a:pPr>
            <a:r>
              <a:rPr lang="th-TH" dirty="0"/>
              <a:t>1.	ผู้ถือใบเสร็จ</a:t>
            </a:r>
          </a:p>
          <a:p>
            <a:pPr marL="0" indent="0">
              <a:buNone/>
            </a:pPr>
            <a:r>
              <a:rPr lang="th-TH" dirty="0"/>
              <a:t>2.	พี่น้องของเจ้าหนี้ </a:t>
            </a:r>
          </a:p>
          <a:p>
            <a:pPr marL="0" indent="0">
              <a:buNone/>
            </a:pPr>
            <a:r>
              <a:rPr lang="th-TH" dirty="0"/>
              <a:t>3.	ทายาทของเจ้าหนี้</a:t>
            </a:r>
          </a:p>
          <a:p>
            <a:pPr marL="0" indent="0">
              <a:buNone/>
            </a:pPr>
            <a:r>
              <a:rPr lang="th-TH" dirty="0"/>
              <a:t>4.	ตัวแทนของเจ้าหนี้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4726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542699" y="548680"/>
            <a:ext cx="10092059" cy="5928320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18. สาเหตุที่ทำให้หนี้ระงับคือข้อใด</a:t>
            </a:r>
          </a:p>
          <a:p>
            <a:pPr marL="0" indent="0">
              <a:buNone/>
            </a:pPr>
            <a:r>
              <a:rPr lang="th-TH" dirty="0"/>
              <a:t>1.	การที่ลูกหนี้ตาย </a:t>
            </a:r>
          </a:p>
          <a:p>
            <a:pPr marL="0" indent="0">
              <a:buNone/>
            </a:pPr>
            <a:r>
              <a:rPr lang="th-TH" dirty="0"/>
              <a:t>2.	การหักกลบลบหนี้</a:t>
            </a:r>
          </a:p>
          <a:p>
            <a:pPr marL="0" indent="0">
              <a:buNone/>
            </a:pPr>
            <a:r>
              <a:rPr lang="th-TH" dirty="0"/>
              <a:t>3.	การทำสัญญาเช่าบ้าน</a:t>
            </a:r>
          </a:p>
          <a:p>
            <a:pPr marL="0" indent="0">
              <a:buNone/>
            </a:pPr>
            <a:r>
              <a:rPr lang="th-TH" dirty="0"/>
              <a:t>4.	การตกลงซื้อขายรถยนต์</a:t>
            </a:r>
          </a:p>
          <a:p>
            <a:pPr marL="0" indent="0">
              <a:buNone/>
            </a:pPr>
            <a:r>
              <a:rPr lang="th-TH" b="1" dirty="0"/>
              <a:t>19. ถ้าเจ้าหนี้</a:t>
            </a:r>
            <a:r>
              <a:rPr lang="th-TH" sz="2800" b="1" dirty="0"/>
              <a:t>ยินยอมให้หนี้ระงับลงโดยมิได้เรียกร้องประโยชน์ตอบแทนจากลูกหนี้แต่อย่างใด </a:t>
            </a:r>
            <a:r>
              <a:rPr lang="th-TH" b="1" dirty="0"/>
              <a:t>เรียกว่าอะไร</a:t>
            </a:r>
          </a:p>
          <a:p>
            <a:pPr marL="0" indent="0">
              <a:buNone/>
            </a:pPr>
            <a:r>
              <a:rPr lang="th-TH" dirty="0"/>
              <a:t>1.	ปลดหนี้ </a:t>
            </a:r>
          </a:p>
          <a:p>
            <a:pPr marL="0" indent="0">
              <a:buNone/>
            </a:pPr>
            <a:r>
              <a:rPr lang="th-TH" dirty="0"/>
              <a:t>2.	ชำระหนี้</a:t>
            </a:r>
          </a:p>
          <a:p>
            <a:pPr marL="0" indent="0">
              <a:buNone/>
            </a:pPr>
            <a:r>
              <a:rPr lang="th-TH" dirty="0"/>
              <a:t>3.	หักกลบลบหนี้</a:t>
            </a:r>
          </a:p>
          <a:p>
            <a:pPr marL="0" indent="0">
              <a:buNone/>
            </a:pPr>
            <a:r>
              <a:rPr lang="th-TH" dirty="0"/>
              <a:t>4.	หนี้เกลื่อนกลืนกัน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3511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1342</Words>
  <Application>Microsoft Office PowerPoint</Application>
  <PresentationFormat>Widescreen</PresentationFormat>
  <Paragraphs>128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Angsana New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Lily Lawan</dc:creator>
  <cp:lastModifiedBy>Lily Lawan</cp:lastModifiedBy>
  <cp:revision>5</cp:revision>
  <dcterms:created xsi:type="dcterms:W3CDTF">2021-01-04T05:47:22Z</dcterms:created>
  <dcterms:modified xsi:type="dcterms:W3CDTF">2022-04-09T08:23:13Z</dcterms:modified>
</cp:coreProperties>
</file>