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91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59" r:id="rId4"/>
    <p:sldId id="270" r:id="rId5"/>
    <p:sldId id="260" r:id="rId6"/>
    <p:sldId id="294" r:id="rId7"/>
    <p:sldId id="295" r:id="rId8"/>
    <p:sldId id="269" r:id="rId9"/>
    <p:sldId id="279" r:id="rId10"/>
    <p:sldId id="286" r:id="rId11"/>
    <p:sldId id="266" r:id="rId12"/>
    <p:sldId id="267" r:id="rId13"/>
    <p:sldId id="263" r:id="rId14"/>
    <p:sldId id="287" r:id="rId15"/>
    <p:sldId id="299" r:id="rId16"/>
  </p:sldIdLst>
  <p:sldSz cx="9144000" cy="6858000" type="screen4x3"/>
  <p:notesSz cx="7077075" cy="93821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53" autoAdjust="0"/>
    <p:restoredTop sz="94721"/>
  </p:normalViewPr>
  <p:slideViewPr>
    <p:cSldViewPr>
      <p:cViewPr varScale="1">
        <p:scale>
          <a:sx n="104" d="100"/>
          <a:sy n="104" d="100"/>
        </p:scale>
        <p:origin x="195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399BC7-3435-92D6-01F4-2EB698510F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2C86AC-9726-92DC-A1DB-5F92845349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0FF414-BB2D-BE44-AD6F-5A9B1650CE0C}" type="datetimeFigureOut">
              <a:rPr lang="en-US"/>
              <a:pPr>
                <a:defRPr/>
              </a:pPr>
              <a:t>2/14/24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9C6561-AD5B-774C-3E38-BAA5ACAE81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0638"/>
            <a:ext cx="3067050" cy="46990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21D707-CC54-8FE4-02AB-57E9280856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08438" y="8910638"/>
            <a:ext cx="3067050" cy="469900"/>
          </a:xfrm>
          <a:prstGeom prst="rect">
            <a:avLst/>
          </a:prstGeom>
        </p:spPr>
        <p:txBody>
          <a:bodyPr vert="horz" wrap="square" lIns="94046" tIns="47023" rIns="94046" bIns="470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0FB804C-00F8-6545-9716-10F724200B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F1657D1-86F7-C7C6-D49C-B96082BC412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14431A4-CA2D-5B82-B81F-46070BE685F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08438" y="0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5196CCE1-0411-6110-69CD-A2234D32C9C6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93800" y="703263"/>
            <a:ext cx="4689475" cy="3517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F6760871-45A7-AEC4-C457-207FA835E12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456113"/>
            <a:ext cx="5661025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48586240-2751-D9FD-451F-440AAED4AA4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0638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6" tIns="47023" rIns="94046" bIns="4702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C1F86E5D-0E0F-24A0-07EF-B80A7C9D0B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438" y="8910638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6" tIns="47023" rIns="94046" bIns="470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380B453-6F16-7F43-8B7C-19D7B6D87C1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4BAD12BB-63BE-5989-B725-2BE33A0BE5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7AC0FA-2B0E-4445-BF50-567EE54D03A1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EB671040-D0E2-08BD-5740-8C24F13A17C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7C3F9F79-877B-DF03-F44F-481690FF2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RO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65A4CFE4-21EE-4BAA-978A-8AB891EC97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BA4AAE0C-C471-5000-84B4-0258619C8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Rashi</a:t>
            </a: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FED9B624-0E3C-439D-0412-7CEB29E65D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737D52-2110-0447-AC73-F2507709B600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95A018D1-2802-4C39-14C3-6AEBD1A951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634B8110-DBB4-2FF8-4807-2906631E9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RO with comments from Rashi</a:t>
            </a: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7F42C932-89A2-85CF-8464-DCC78EBD81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8ACF5E-FCD9-CF49-9770-E9E53B52006F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D534A72F-4509-17AB-6776-81BEB6322C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5DA14DFB-E16C-8790-6F09-546EBFE08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39800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http://www.youtube.com/watch?v=r2SiEMj3SGc&amp;feature=PlayList&amp;p=4BFDB9A915296998&amp;index=5</a:t>
            </a:r>
          </a:p>
          <a:p>
            <a:pPr defTabSz="93980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6588EDBB-CD23-AA70-D300-F7CBD8152C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CCC5FD-F47A-FB45-AE8C-C38119BE14AB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9CE14ADB-2D3E-91EF-FAB5-A66C2377D2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143184-FDF4-2A48-A782-A65E314CEA5D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4A52C8C3-0861-83BE-EBD6-F4EF1927C65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06FF2B2C-BC96-B51E-9811-749E979500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Rashi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>
            <a:extLst>
              <a:ext uri="{FF2B5EF4-FFF2-40B4-BE49-F238E27FC236}">
                <a16:creationId xmlns:a16="http://schemas.microsoft.com/office/drawing/2014/main" id="{A008C20F-0938-4921-CE52-4456EB6D4B7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Rebecca L. Oxford (c) 2008</a:t>
            </a:r>
          </a:p>
        </p:txBody>
      </p:sp>
      <p:sp>
        <p:nvSpPr>
          <p:cNvPr id="48131" name="Rectangle 7">
            <a:extLst>
              <a:ext uri="{FF2B5EF4-FFF2-40B4-BE49-F238E27FC236}">
                <a16:creationId xmlns:a16="http://schemas.microsoft.com/office/drawing/2014/main" id="{E55E0D3D-F01A-165C-4D52-AC452FF839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8CA8A3-66E1-A14E-8040-91E43D07CC35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FC32FF22-34A0-BD4F-8485-EC7610B9653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>
            <a:extLst>
              <a:ext uri="{FF2B5EF4-FFF2-40B4-BE49-F238E27FC236}">
                <a16:creationId xmlns:a16="http://schemas.microsoft.com/office/drawing/2014/main" id="{ED35841C-0EB0-1BF2-E491-CBE2B621D5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RO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>
            <a:extLst>
              <a:ext uri="{FF2B5EF4-FFF2-40B4-BE49-F238E27FC236}">
                <a16:creationId xmlns:a16="http://schemas.microsoft.com/office/drawing/2014/main" id="{0595AA16-8D38-6D9A-81FB-56477FAB529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Rebecca L. Oxford (c) 2008</a:t>
            </a:r>
          </a:p>
        </p:txBody>
      </p:sp>
      <p:sp>
        <p:nvSpPr>
          <p:cNvPr id="60419" name="Rectangle 7">
            <a:extLst>
              <a:ext uri="{FF2B5EF4-FFF2-40B4-BE49-F238E27FC236}">
                <a16:creationId xmlns:a16="http://schemas.microsoft.com/office/drawing/2014/main" id="{CC3CEE99-AB00-382A-11A6-80050FF561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3AA5A5-A18C-4A46-9DBA-37B7E3060794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A474F73D-1CCF-BD3A-D7DA-E0593D94498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>
            <a:extLst>
              <a:ext uri="{FF2B5EF4-FFF2-40B4-BE49-F238E27FC236}">
                <a16:creationId xmlns:a16="http://schemas.microsoft.com/office/drawing/2014/main" id="{5D8C7414-FB1E-E6DE-3EDE-2D10FFF1C0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RO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A6761B10-A729-3C49-0E83-EEF202F451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A7E4FC-71B3-BF47-BB6A-AB65075F513D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AC07B37-06EF-31B3-E4D3-44DA02DC1FD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AB5F5200-4087-EAD0-611D-A815D35366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RO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F5DAD039-7992-8137-8259-CA6008831F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65B7AC-26C8-8040-961F-5FFCBC5FFCE5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81B3310-FC44-D430-4A1E-FE28D2A6074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C73C8D87-6990-A673-D2A2-4BC30DCE87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RO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076506C3-3FF5-792A-07BB-62CF23CF8F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0C7637-4D71-3F4B-B66D-653E916A93AB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DF5E31BE-3789-5D73-4B2A-43FB87AE22D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821E81F6-5936-73CF-8B1F-2FC516810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RO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4722201C-EF23-C411-220D-EC930C0A67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FF7EDE-B97F-C843-A079-073026E091F7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D3ABFB31-42C7-CDCA-7993-F47C19D1CF4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76A71EDB-4E3E-C908-F21C-DB0804473D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RO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1C152D1E-4199-B189-57B5-D424DF1ED5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C0BFCB41-8FB5-F87C-47E3-91BD2E1D6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Rashi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127A26E3-3AEC-1501-B3AA-78DE906CEA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4F708D-FACA-7444-9AB7-83032C1EDAB7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>
            <a:extLst>
              <a:ext uri="{FF2B5EF4-FFF2-40B4-BE49-F238E27FC236}">
                <a16:creationId xmlns:a16="http://schemas.microsoft.com/office/drawing/2014/main" id="{CD660F5F-48BF-10B1-4B2B-FD70AD2184C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Rebecca L. Oxford (c) 2008</a:t>
            </a:r>
          </a:p>
        </p:txBody>
      </p:sp>
      <p:sp>
        <p:nvSpPr>
          <p:cNvPr id="25603" name="Rectangle 7">
            <a:extLst>
              <a:ext uri="{FF2B5EF4-FFF2-40B4-BE49-F238E27FC236}">
                <a16:creationId xmlns:a16="http://schemas.microsoft.com/office/drawing/2014/main" id="{B0230C53-65EA-0556-8230-97775D0FBA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6AAB4B-5819-F041-8AFC-408549D9E127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7A834D44-5B87-A44C-C53A-80FDCC7FC47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>
            <a:extLst>
              <a:ext uri="{FF2B5EF4-FFF2-40B4-BE49-F238E27FC236}">
                <a16:creationId xmlns:a16="http://schemas.microsoft.com/office/drawing/2014/main" id="{7ABDF9F5-AF27-8E33-3D8E-4D850DDCA1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Rashi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AFDC2115-FB06-7378-43CE-B850964A1C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61633E-01C0-4043-AC14-00E083E614B4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79AD8E73-4041-42C2-A67E-3D45AF79A39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A15297C7-F26A-CDD2-E8DD-5697E6E4A7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Rashi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>
            <a:extLst>
              <a:ext uri="{FF2B5EF4-FFF2-40B4-BE49-F238E27FC236}">
                <a16:creationId xmlns:a16="http://schemas.microsoft.com/office/drawing/2014/main" id="{056DCF8D-AC07-6392-2A60-5AF43C2322D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Rebecca L. Oxford (c) 2008</a:t>
            </a:r>
          </a:p>
        </p:txBody>
      </p:sp>
      <p:sp>
        <p:nvSpPr>
          <p:cNvPr id="29699" name="Rectangle 7">
            <a:extLst>
              <a:ext uri="{FF2B5EF4-FFF2-40B4-BE49-F238E27FC236}">
                <a16:creationId xmlns:a16="http://schemas.microsoft.com/office/drawing/2014/main" id="{4243B330-9082-AF76-D7F3-65FD83D566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09E17C-48A8-7A42-AC81-8B61BAD3026E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38769620-6F10-12E9-898C-D9776849C6D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>
            <a:extLst>
              <a:ext uri="{FF2B5EF4-FFF2-40B4-BE49-F238E27FC236}">
                <a16:creationId xmlns:a16="http://schemas.microsoft.com/office/drawing/2014/main" id="{3336EEED-4C1A-CD68-6D90-17E7892080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Rashi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DE7084-D704-0971-57E4-6D4EC6481A1C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6BD23C-8979-8C14-E242-95E827E6A9EA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A656CF-4608-5A77-0D18-3ADEFE4E2BEB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6F866A-3642-EF5C-B66A-0FF17F3093F2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DB1160C1-5485-85EC-3147-DB1E098374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792B5997-7C75-8EAB-6C83-A3DFCECBA246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4182CAF4-80B1-A482-0E73-E21B06E16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79429ED5-5316-7F77-B6A3-4F7E65D39C9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5DAA3F97-2AF6-6084-E67D-CBED6B6FA64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277C15FE-4ADD-84B3-E52F-84D630560BFE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045696-4375-5EF0-34EF-74263E4B2EB4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D6677B2-B0A7-B965-F679-8CB2E430DA4C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54BDB3-791E-CC9D-4BB3-EB3CDBAD8531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C704408-823A-3237-48D7-584143DE610C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9A5B69C-48B9-B49D-A6F1-4F46602D7041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90C3C0B-3D19-2CD0-5136-6AA44D8BEABA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27">
            <a:extLst>
              <a:ext uri="{FF2B5EF4-FFF2-40B4-BE49-F238E27FC236}">
                <a16:creationId xmlns:a16="http://schemas.microsoft.com/office/drawing/2014/main" id="{DD8B77B4-33C7-7C6F-6E14-90CDC276728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16">
            <a:extLst>
              <a:ext uri="{FF2B5EF4-FFF2-40B4-BE49-F238E27FC236}">
                <a16:creationId xmlns:a16="http://schemas.microsoft.com/office/drawing/2014/main" id="{AE04E43D-CB00-B8EF-BA38-F14EDAF5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8">
            <a:extLst>
              <a:ext uri="{FF2B5EF4-FFF2-40B4-BE49-F238E27FC236}">
                <a16:creationId xmlns:a16="http://schemas.microsoft.com/office/drawing/2014/main" id="{F6B9021F-F880-1548-981A-99E101AA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8024D8D2-416D-E247-834D-0C94B346B1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560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4E5DCAB7-64BD-68E7-82B7-D66F0327C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97B1339-AAD4-C3E0-463F-ADDDD928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B6EC1DD5-FCC2-FF47-08AE-5FE0F8E5E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33AB6-A90B-7A49-BC90-B5CAE4768E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964174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4BC560C9-C07C-BBB8-D531-6F1FDCCC6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D59534B-AE21-16FB-B813-79F77B241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63B8A7F5-A3A8-CD1B-0479-6921630A5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44DCA-4376-2446-9BDE-47403536A7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758152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87A02-F79A-7AD0-DAED-4198ED1B1E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30E61-1ABA-9487-184E-A791F9A12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5448C-2C75-4252-2687-FA623F7EC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3F6B673-A2FC-E847-B0B3-3DE4630CB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163580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95CCC-499E-A61A-89D1-BE69924BC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912BB-F205-385C-2AAA-55AE22A8F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2F33B-406F-D9EA-844E-0608A7FF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B048F8D-9347-4942-ABD1-E914A2E38D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0785835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968F832A-E7C3-2379-AEDE-ED9F87919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62203C79-81BA-54D6-6B71-EF41A975A1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55D792-EEEB-3D4D-8730-621127FE1F3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6C80BFA7-9FFD-15D0-6A0B-24DE5CB2A4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05015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DFDD09-017B-2596-6557-9FB8721BFF92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92713A-9818-D027-2079-D8849A180A98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B7D981-D13E-70C7-AA4B-8C603CF76659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FB979A-6EEB-52B2-ADB4-DBCE789792BF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50460491-D388-A8D0-8074-B99C26372A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C9203605-929B-F23B-E1FB-7328355BA2CE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A4A32308-7F51-2022-ED8B-B4693357AE82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A85D4309-8708-E9A0-2780-BFD2111A32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71DE1246-49D4-AF8B-4294-ED30061739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F365E-D93D-39A8-A8C6-F57E5C709869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CC5873C-E161-9BEE-C74A-2B2F8CBF64BA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111B0F7-A104-5BDF-C047-48DCF719CE3F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482283B-7D48-B3DD-9203-13EC4CC9A6C3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23BD2E3-D2A9-D145-4FD8-7DCD79ED610E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8005E7C-C0B8-6614-4A63-E4A47A87F0D0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Straight Connector 18">
            <a:extLst>
              <a:ext uri="{FF2B5EF4-FFF2-40B4-BE49-F238E27FC236}">
                <a16:creationId xmlns:a16="http://schemas.microsoft.com/office/drawing/2014/main" id="{7FE23E9D-FEB1-5CD6-D512-2856C1AC4207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FCB74C4E-B4EA-27AF-2F35-5CB45AAC2D4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BF9128BC-9DAF-F3C5-28E7-459822803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291AD9A7-A1CF-B076-6CEA-B750C3696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97DC53A8-3F4B-E248-836F-FCDE146CD5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286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FA576E5D-7410-79CA-AEA3-A4F5FF277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F4AD2A3-2F30-158E-1A0E-96E875EF5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57EDA588-7930-758A-BF3A-E8537F29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62791-FAA7-BD44-8036-7BE56108BB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448048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69F4155B-13F1-26F9-0567-BCCC4CE20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2CBCE3E-795B-ADC9-105F-437A8B74E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D8F7E4D1-C17C-D41F-C627-29C6AD006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49E56-7B68-ED45-B61E-6AEA300C64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565904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C13614A5-1D96-0794-239C-F83181076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467004DD-0EC1-39FD-100C-3CCEB180C5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B46E97-DABC-3A45-8480-2749D041C3B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082ADCB5-7505-28EF-8088-61E90957055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51306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9BB59040-A6AD-A05F-27F1-C2D4B42E8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7DD0FD-5AEB-1A40-A4DF-5A0733ADC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C44D22CD-0DA2-FBFC-3252-4CFDBDD8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E6ACB-EB0F-1A4A-837F-1B71C18374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215483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BEE533E0-8FC1-06E3-461A-FF896F5B2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83B7F708-CCD2-80DF-408F-68319B513A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" name="Straight Connector 16">
            <a:extLst>
              <a:ext uri="{FF2B5EF4-FFF2-40B4-BE49-F238E27FC236}">
                <a16:creationId xmlns:a16="http://schemas.microsoft.com/office/drawing/2014/main" id="{13E4243C-ED1B-AC65-A132-99FDA1AFC3E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TH"/>
          </a:p>
        </p:txBody>
      </p:sp>
      <p:sp>
        <p:nvSpPr>
          <p:cNvPr id="7" name="Straight Connector 17">
            <a:extLst>
              <a:ext uri="{FF2B5EF4-FFF2-40B4-BE49-F238E27FC236}">
                <a16:creationId xmlns:a16="http://schemas.microsoft.com/office/drawing/2014/main" id="{959F4E84-9532-F994-D802-2CD8C4B52117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T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948D58-2EDF-1586-DFC6-B928C35B0E08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traight Connector 19">
            <a:extLst>
              <a:ext uri="{FF2B5EF4-FFF2-40B4-BE49-F238E27FC236}">
                <a16:creationId xmlns:a16="http://schemas.microsoft.com/office/drawing/2014/main" id="{4D776EE7-25EA-273E-444E-8370BE94905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TH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69EB2C8-E075-5FB6-D03F-57C5F7FA8DEF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20">
            <a:extLst>
              <a:ext uri="{FF2B5EF4-FFF2-40B4-BE49-F238E27FC236}">
                <a16:creationId xmlns:a16="http://schemas.microsoft.com/office/drawing/2014/main" id="{29F1BBC8-86A2-845C-B9E4-A764C55CE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1">
            <a:extLst>
              <a:ext uri="{FF2B5EF4-FFF2-40B4-BE49-F238E27FC236}">
                <a16:creationId xmlns:a16="http://schemas.microsoft.com/office/drawing/2014/main" id="{8E341520-AB7A-FE9A-D76C-9AB2D1DAAE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BF4B3C-62F3-074B-8474-F5D6EF63197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" name="Footer Placeholder 22">
            <a:extLst>
              <a:ext uri="{FF2B5EF4-FFF2-40B4-BE49-F238E27FC236}">
                <a16:creationId xmlns:a16="http://schemas.microsoft.com/office/drawing/2014/main" id="{D999E9F2-6C8F-B0F1-8ED1-2F68C6F4E5B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26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BD086EF8-5417-B720-7439-2A1CBDD83C25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E39462A-AB04-F5ED-9268-DEA8E3CF3CC8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Straight Connector 16">
            <a:extLst>
              <a:ext uri="{FF2B5EF4-FFF2-40B4-BE49-F238E27FC236}">
                <a16:creationId xmlns:a16="http://schemas.microsoft.com/office/drawing/2014/main" id="{0F3C064C-577C-7A35-C1AA-D81C3DB9A29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T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61A466-2662-9030-69C5-15D6D0556014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traight Connector 18">
            <a:extLst>
              <a:ext uri="{FF2B5EF4-FFF2-40B4-BE49-F238E27FC236}">
                <a16:creationId xmlns:a16="http://schemas.microsoft.com/office/drawing/2014/main" id="{FEC18028-B68D-4DB7-1993-4C8D6BA5C23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TH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5CA694E7-8123-9E43-35C0-EAC0179340F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" name="Straight Connector 20">
            <a:extLst>
              <a:ext uri="{FF2B5EF4-FFF2-40B4-BE49-F238E27FC236}">
                <a16:creationId xmlns:a16="http://schemas.microsoft.com/office/drawing/2014/main" id="{E5143CA1-BDD4-C8D4-8882-2654A66AE2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>
            <a:extLst>
              <a:ext uri="{FF2B5EF4-FFF2-40B4-BE49-F238E27FC236}">
                <a16:creationId xmlns:a16="http://schemas.microsoft.com/office/drawing/2014/main" id="{4F39FCC1-2C8D-92A3-E523-66F93C65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17">
            <a:extLst>
              <a:ext uri="{FF2B5EF4-FFF2-40B4-BE49-F238E27FC236}">
                <a16:creationId xmlns:a16="http://schemas.microsoft.com/office/drawing/2014/main" id="{275C9BCF-743E-F76C-29BA-FAD046B482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C8F2D7-AD92-E641-9E2D-C0D3F5F2019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4A3F9206-058F-C17E-0BB4-02C2FC1D6CD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1027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>
            <a:extLst>
              <a:ext uri="{FF2B5EF4-FFF2-40B4-BE49-F238E27FC236}">
                <a16:creationId xmlns:a16="http://schemas.microsoft.com/office/drawing/2014/main" id="{2A75BE89-EE89-9FF8-D892-AB019E6B268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B672DFF4-7188-29FB-3F86-763697304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12">
            <a:extLst>
              <a:ext uri="{FF2B5EF4-FFF2-40B4-BE49-F238E27FC236}">
                <a16:creationId xmlns:a16="http://schemas.microsoft.com/office/drawing/2014/main" id="{5CDBE57E-4DB3-EF7B-7921-9C49530131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F62E5C2-AC0D-2CE3-1848-FF87F3AE70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5B151C-4F6C-96D9-BEDD-0F81A94BA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90A03C0E-FBE9-56E2-73EA-116E0F539E7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32" name="Straight Connector 8">
            <a:extLst>
              <a:ext uri="{FF2B5EF4-FFF2-40B4-BE49-F238E27FC236}">
                <a16:creationId xmlns:a16="http://schemas.microsoft.com/office/drawing/2014/main" id="{188BBD16-8822-EBAD-91BA-C2DCF24580E0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T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3F508E-35DF-6E5C-18BA-F9BF0FD2994D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34" name="Straight Connector 10">
            <a:extLst>
              <a:ext uri="{FF2B5EF4-FFF2-40B4-BE49-F238E27FC236}">
                <a16:creationId xmlns:a16="http://schemas.microsoft.com/office/drawing/2014/main" id="{2AF28280-E06B-718A-B1A5-F28AA4CAAA6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TH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F002388-1EDF-4636-69AB-02A4F6ABBE6D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743F3B34-5210-44D5-719C-C978B39F8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fld id="{398BFA6E-6D28-5B42-8D97-A8579FC42A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797" r:id="rId4"/>
    <p:sldLayoutId id="2147483798" r:id="rId5"/>
    <p:sldLayoutId id="2147483805" r:id="rId6"/>
    <p:sldLayoutId id="2147483799" r:id="rId7"/>
    <p:sldLayoutId id="2147483806" r:id="rId8"/>
    <p:sldLayoutId id="2147483807" r:id="rId9"/>
    <p:sldLayoutId id="2147483800" r:id="rId10"/>
    <p:sldLayoutId id="2147483801" r:id="rId11"/>
    <p:sldLayoutId id="2147483808" r:id="rId12"/>
    <p:sldLayoutId id="2147483809" r:id="rId13"/>
  </p:sldLayoutIdLst>
  <p:transition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2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2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2SiEMj3SGc&amp;feature=PlayList&amp;p=4BFDB9A915296998&amp;index=5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C7F1312-17C1-974E-47A5-05981C59ADD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7772400" cy="29908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/>
              <a:t>World </a:t>
            </a:r>
            <a:r>
              <a:rPr lang="en-US" sz="5400" dirty="0" err="1"/>
              <a:t>Englishes</a:t>
            </a:r>
            <a:r>
              <a:rPr lang="en-US" sz="5400" dirty="0"/>
              <a:t> and Varieties </a:t>
            </a:r>
            <a:br>
              <a:rPr lang="en-US" sz="5400" dirty="0"/>
            </a:br>
            <a:r>
              <a:rPr lang="en-US" sz="5400" dirty="0"/>
              <a:t>of English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AA2E8FD-C9E9-9E15-033A-DA0443D6B56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09800" y="3657600"/>
            <a:ext cx="6934200" cy="2590800"/>
          </a:xfrm>
        </p:spPr>
        <p:txBody>
          <a:bodyPr/>
          <a:lstStyle/>
          <a:p>
            <a:pPr algn="ctr" eaLnBrk="1" hangingPunct="1"/>
            <a:r>
              <a:rPr lang="en-US" altLang="en-US" sz="2400"/>
              <a:t>Rebecca Oxford</a:t>
            </a:r>
            <a:r>
              <a:rPr lang="en-US" altLang="en-US"/>
              <a:t>, Ph.D.</a:t>
            </a:r>
          </a:p>
          <a:p>
            <a:pPr algn="ctr" eaLnBrk="1" hangingPunct="1"/>
            <a:r>
              <a:rPr lang="en-US" altLang="en-US"/>
              <a:t>Professor and Distinguished Scholar-Teacher</a:t>
            </a:r>
          </a:p>
          <a:p>
            <a:pPr algn="ctr" eaLnBrk="1" hangingPunct="1"/>
            <a:r>
              <a:rPr lang="en-US" altLang="en-US"/>
              <a:t>and</a:t>
            </a:r>
          </a:p>
          <a:p>
            <a:pPr algn="ctr" eaLnBrk="1" hangingPunct="1"/>
            <a:r>
              <a:rPr lang="en-US" altLang="en-US" sz="2400"/>
              <a:t>Rashi Jain</a:t>
            </a:r>
            <a:r>
              <a:rPr lang="en-US" altLang="en-US"/>
              <a:t>, Ph.D. Student</a:t>
            </a:r>
          </a:p>
          <a:p>
            <a:pPr algn="ctr" eaLnBrk="1" hangingPunct="1"/>
            <a:r>
              <a:rPr lang="en-US" altLang="en-US"/>
              <a:t>University of Maryland</a:t>
            </a:r>
          </a:p>
          <a:p>
            <a:pPr algn="ctr" eaLnBrk="1" hangingPunct="1"/>
            <a:r>
              <a:rPr lang="en-US" altLang="en-US"/>
              <a:t>For the </a:t>
            </a:r>
            <a:r>
              <a:rPr lang="en-US" altLang="en-US" sz="2400"/>
              <a:t>National Museum of Language</a:t>
            </a:r>
          </a:p>
          <a:p>
            <a:pPr algn="ctr" eaLnBrk="1" hangingPunct="1"/>
            <a:r>
              <a:rPr lang="en-US" altLang="en-US"/>
              <a:t>October 12, 2008 </a:t>
            </a:r>
          </a:p>
          <a:p>
            <a:pPr algn="ctr" eaLnBrk="1" hangingPunct="1"/>
            <a:endParaRPr lang="en-US" altLang="en-US"/>
          </a:p>
        </p:txBody>
      </p:sp>
      <p:pic>
        <p:nvPicPr>
          <p:cNvPr id="12292" name="Picture 6">
            <a:extLst>
              <a:ext uri="{FF2B5EF4-FFF2-40B4-BE49-F238E27FC236}">
                <a16:creationId xmlns:a16="http://schemas.microsoft.com/office/drawing/2014/main" id="{23A24D17-F118-B0F3-EB50-D30D9B6B1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304800"/>
            <a:ext cx="1624013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C:\Users\rebecca\Pictures\nmlbox.gif">
            <a:extLst>
              <a:ext uri="{FF2B5EF4-FFF2-40B4-BE49-F238E27FC236}">
                <a16:creationId xmlns:a16="http://schemas.microsoft.com/office/drawing/2014/main" id="{99095CE9-7DA7-C4E7-99A7-B446C40C30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133600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55C871E6-D801-3B7A-5E0B-8977B48A87E6}"/>
              </a:ext>
            </a:extLst>
          </p:cNvPr>
          <p:cNvSpPr/>
          <p:nvPr/>
        </p:nvSpPr>
        <p:spPr>
          <a:xfrm>
            <a:off x="5943600" y="304800"/>
            <a:ext cx="22860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54AB4-8204-0AC4-E59F-340132B1C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Canagarajah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on McArthur’s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99ACC-8C34-85EA-74C0-04C46D52B10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endParaRPr lang="en-US" sz="2000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3200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3200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900" dirty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3200" dirty="0"/>
              <a:t>“There is nothing in the center.”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000" dirty="0"/>
              <a:t>Reasons: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2000" dirty="0"/>
              <a:t>There is NO universal English language, nor a World Standard English (WSE).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2000" dirty="0"/>
              <a:t>People construct English as suits their purposes in a given context at a given time.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Functionality and pragmatics </a:t>
            </a:r>
            <a:r>
              <a:rPr lang="en-US" sz="2000" dirty="0"/>
              <a:t>are more relevant than WSE.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</p:txBody>
      </p:sp>
      <p:pic>
        <p:nvPicPr>
          <p:cNvPr id="30725" name="Picture 1" descr="3541839">
            <a:extLst>
              <a:ext uri="{FF2B5EF4-FFF2-40B4-BE49-F238E27FC236}">
                <a16:creationId xmlns:a16="http://schemas.microsoft.com/office/drawing/2014/main" id="{7C33F359-75BD-A5D9-BB0F-4E1E1C16F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3" t="23466" r="24141" b="27521"/>
          <a:stretch>
            <a:fillRect/>
          </a:stretch>
        </p:blipFill>
        <p:spPr bwMode="auto">
          <a:xfrm>
            <a:off x="2590800" y="1447800"/>
            <a:ext cx="2366963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7" descr="TESOL Quarterly Editor Profile: A. Suresh Canagarajah Image">
            <a:extLst>
              <a:ext uri="{FF2B5EF4-FFF2-40B4-BE49-F238E27FC236}">
                <a16:creationId xmlns:a16="http://schemas.microsoft.com/office/drawing/2014/main" id="{AE8EEC56-E3C4-498E-E1C6-218A3EF94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0" t="5556" r="21802" b="5556"/>
          <a:stretch>
            <a:fillRect/>
          </a:stretch>
        </p:blipFill>
        <p:spPr bwMode="auto">
          <a:xfrm>
            <a:off x="6477000" y="685800"/>
            <a:ext cx="1143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8FCB2-A18B-3DD8-DB2E-F7F39DB85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English as a double-edged sword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769A5C52-B68A-26DE-3292-DDEB244C7F2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Even though the majority of ESL &amp; EFL teachers in the world are NNESTs, some institutions fight to get NESTs </a:t>
            </a:r>
            <a:r>
              <a:rPr lang="en-US" altLang="en-US" sz="2000"/>
              <a:t>(e.g., some Korea universities)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Ambivalence about non-native varieties in Outer Circle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Center still controls English language industry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900"/>
              <a:t> textbooks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900"/>
              <a:t>professional journals (changing somewhat)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900"/>
              <a:t>the concept of who the “experts” 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900"/>
          </a:p>
          <a:p>
            <a:pPr lvl="1" eaLnBrk="1" hangingPunct="1">
              <a:lnSpc>
                <a:spcPct val="80000"/>
              </a:lnSpc>
              <a:buFont typeface="Wingdings 2" pitchFamily="2" charset="2"/>
              <a:buNone/>
            </a:pPr>
            <a:endParaRPr lang="en-US" altLang="en-US" sz="1900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6F5A0-5137-A266-4C62-D3010D0BC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Legitimacy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A4F8CA14-D094-4619-E938-CE1C0298F58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/>
              <a:t>However, in some some ESL contexts, such as India, locally produced materials in English may be given preference over Center-produced materials, and locally trained teachers are seen as legitimate English language teacher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>
                <a:hlinkClick r:id="rId3"/>
              </a:rPr>
              <a:t>India</a:t>
            </a:r>
            <a:endParaRPr lang="en-US" altLang="en-US"/>
          </a:p>
          <a:p>
            <a:pPr eaLnBrk="1" hangingPunct="1">
              <a:buFont typeface="Wingdings" pitchFamily="2" charset="2"/>
              <a:buNone/>
            </a:pPr>
            <a:endParaRPr lang="en-US" altLang="en-US"/>
          </a:p>
        </p:txBody>
      </p:sp>
      <p:pic>
        <p:nvPicPr>
          <p:cNvPr id="36868" name="Picture 7" descr="http://www.mapsofindia.com/maps/india/india_map.gif">
            <a:extLst>
              <a:ext uri="{FF2B5EF4-FFF2-40B4-BE49-F238E27FC236}">
                <a16:creationId xmlns:a16="http://schemas.microsoft.com/office/drawing/2014/main" id="{8515A5CB-5667-BB06-B75A-3CE877FEB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81400"/>
            <a:ext cx="2605088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A02BB5DF-80AC-9729-56A0-3CFFE718B1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Varieties of English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E0F9C837-880C-747B-416A-FB01545C2568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57200" y="13716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sz="2600"/>
              <a:t>The World of Englishes: The emergence and establishment of the many varieties of English, both international and intranational.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600"/>
          </a:p>
          <a:p>
            <a:pPr eaLnBrk="1" hangingPunct="1"/>
            <a:r>
              <a:rPr lang="en-US" altLang="en-US" sz="2600"/>
              <a:t>Reasons for the ‘varieties’: (p.3, Kandiah, 1998)</a:t>
            </a:r>
          </a:p>
          <a:p>
            <a:pPr lvl="1" eaLnBrk="1" hangingPunct="1"/>
            <a:r>
              <a:rPr lang="en-US" altLang="en-US" sz="2500"/>
              <a:t>Development of language in ‘new and unfamiliar contexts’</a:t>
            </a:r>
          </a:p>
          <a:p>
            <a:pPr lvl="1" eaLnBrk="1" hangingPunct="1"/>
            <a:r>
              <a:rPr lang="en-US" altLang="en-US" sz="2500"/>
              <a:t>Contexts marked by different ecological, cultural, linguistic, social, etc. characteristics.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2500"/>
          </a:p>
          <a:p>
            <a:pPr lvl="1" eaLnBrk="1" hangingPunct="1">
              <a:buFont typeface="Wingdings" pitchFamily="2" charset="2"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BBDCE5D-7CDA-327C-C606-253CDB414C3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81000" y="4343400"/>
            <a:ext cx="8229600" cy="838200"/>
          </a:xfrm>
        </p:spPr>
        <p:txBody>
          <a:bodyPr/>
          <a:lstStyle/>
          <a:p>
            <a:pPr>
              <a:defRPr/>
            </a:pP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Government desire for standardization  of English in Singapore: </a:t>
            </a:r>
          </a:p>
          <a:p>
            <a:pPr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The Anti-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Singlish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Campaign</a:t>
            </a:r>
          </a:p>
        </p:txBody>
      </p:sp>
      <p:pic>
        <p:nvPicPr>
          <p:cNvPr id="845827" name="Picture 3" descr="2030458-Typical_Singlish-Pulau_Ubin">
            <a:extLst>
              <a:ext uri="{FF2B5EF4-FFF2-40B4-BE49-F238E27FC236}">
                <a16:creationId xmlns:a16="http://schemas.microsoft.com/office/drawing/2014/main" id="{84113C83-566B-430D-7D95-A5F3E91F5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8"/>
          <a:stretch>
            <a:fillRect/>
          </a:stretch>
        </p:blipFill>
        <p:spPr bwMode="auto">
          <a:xfrm>
            <a:off x="1752600" y="228600"/>
            <a:ext cx="5791200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5828" name="Picture 4" descr="bubble_gum_girl">
            <a:extLst>
              <a:ext uri="{FF2B5EF4-FFF2-40B4-BE49-F238E27FC236}">
                <a16:creationId xmlns:a16="http://schemas.microsoft.com/office/drawing/2014/main" id="{7DD6415E-212D-F433-9187-B4521AF93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0"/>
            <a:ext cx="1719263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5829" name="AutoShape 5">
            <a:extLst>
              <a:ext uri="{FF2B5EF4-FFF2-40B4-BE49-F238E27FC236}">
                <a16:creationId xmlns:a16="http://schemas.microsoft.com/office/drawing/2014/main" id="{852245B8-B4B0-2222-1CDC-2E7BECC91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562600"/>
            <a:ext cx="990600" cy="914400"/>
          </a:xfrm>
          <a:custGeom>
            <a:avLst/>
            <a:gdLst>
              <a:gd name="G0" fmla="+- 3735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938" y="14298"/>
                </a:moveTo>
                <a:cubicBezTo>
                  <a:pt x="17545" y="13232"/>
                  <a:pt x="17865" y="12026"/>
                  <a:pt x="17865" y="10800"/>
                </a:cubicBezTo>
                <a:cubicBezTo>
                  <a:pt x="17865" y="6898"/>
                  <a:pt x="14701" y="3735"/>
                  <a:pt x="10800" y="3735"/>
                </a:cubicBezTo>
                <a:cubicBezTo>
                  <a:pt x="9573" y="3734"/>
                  <a:pt x="8367" y="4054"/>
                  <a:pt x="7301" y="4661"/>
                </a:cubicBezTo>
                <a:close/>
                <a:moveTo>
                  <a:pt x="4661" y="7301"/>
                </a:moveTo>
                <a:cubicBezTo>
                  <a:pt x="4054" y="8367"/>
                  <a:pt x="3735" y="9573"/>
                  <a:pt x="3735" y="10799"/>
                </a:cubicBezTo>
                <a:cubicBezTo>
                  <a:pt x="3735" y="14701"/>
                  <a:pt x="6898" y="17865"/>
                  <a:pt x="10800" y="17865"/>
                </a:cubicBezTo>
                <a:cubicBezTo>
                  <a:pt x="12026" y="17865"/>
                  <a:pt x="13232" y="17545"/>
                  <a:pt x="14298" y="16938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5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5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58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4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58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5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5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45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5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58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4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Rectangle 2">
            <a:extLst>
              <a:ext uri="{FF2B5EF4-FFF2-40B4-BE49-F238E27FC236}">
                <a16:creationId xmlns:a16="http://schemas.microsoft.com/office/drawing/2014/main" id="{3AC35490-71BC-6685-9CCB-18D3D70A8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389571" name="Picture 3" descr="Globe">
            <a:extLst>
              <a:ext uri="{FF2B5EF4-FFF2-40B4-BE49-F238E27FC236}">
                <a16:creationId xmlns:a16="http://schemas.microsoft.com/office/drawing/2014/main" id="{68946E78-C448-19D1-8D94-A9347FA55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9600"/>
            <a:ext cx="412273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9572" name="Rectangle 4">
            <a:extLst>
              <a:ext uri="{FF2B5EF4-FFF2-40B4-BE49-F238E27FC236}">
                <a16:creationId xmlns:a16="http://schemas.microsoft.com/office/drawing/2014/main" id="{22757186-9890-25B6-7742-F78A55BCEFB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3000" y="2362200"/>
            <a:ext cx="6705600" cy="914400"/>
          </a:xfrm>
          <a:gradFill rotWithShape="1">
            <a:gsLst>
              <a:gs pos="0">
                <a:srgbClr val="99CCFF"/>
              </a:gs>
              <a:gs pos="50000">
                <a:srgbClr val="99CCFF">
                  <a:gamma/>
                  <a:tint val="6275"/>
                  <a:invGamma/>
                </a:srgbClr>
              </a:gs>
              <a:gs pos="100000">
                <a:srgbClr val="99CCFF"/>
              </a:gs>
            </a:gsLst>
            <a:lin ang="5400000" scaled="1"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100" dirty="0">
                <a:solidFill>
                  <a:srgbClr val="FF0000"/>
                </a:solidFill>
              </a:rPr>
              <a:t>World </a:t>
            </a:r>
            <a:r>
              <a:rPr lang="en-US" sz="5100" dirty="0" err="1">
                <a:solidFill>
                  <a:srgbClr val="FF0000"/>
                </a:solidFill>
              </a:rPr>
              <a:t>Englishes</a:t>
            </a:r>
            <a:endParaRPr lang="en-US" sz="5100" dirty="0">
              <a:solidFill>
                <a:srgbClr val="FF0000"/>
              </a:solidFill>
            </a:endParaRPr>
          </a:p>
        </p:txBody>
      </p:sp>
      <p:pic>
        <p:nvPicPr>
          <p:cNvPr id="1389573" name="Picture 5" descr="communicate">
            <a:extLst>
              <a:ext uri="{FF2B5EF4-FFF2-40B4-BE49-F238E27FC236}">
                <a16:creationId xmlns:a16="http://schemas.microsoft.com/office/drawing/2014/main" id="{9B80BFDC-EB94-CCF7-CA40-87E969401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937125"/>
            <a:ext cx="41148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6" descr="UMD_logo">
            <a:extLst>
              <a:ext uri="{FF2B5EF4-FFF2-40B4-BE49-F238E27FC236}">
                <a16:creationId xmlns:a16="http://schemas.microsoft.com/office/drawing/2014/main" id="{95E93166-8EEB-9524-B49D-06C00C9BE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90600"/>
            <a:ext cx="619125" cy="6064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389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38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38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8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8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8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8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9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89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95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9CB910B-D859-6222-53B1-7733FEE2BE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World </a:t>
            </a:r>
            <a:r>
              <a:rPr lang="en-US" b="1" dirty="0" err="1"/>
              <a:t>Englishes</a:t>
            </a:r>
            <a:endParaRPr lang="en-US" b="1" dirty="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31F6B0A-4711-8C0B-AB28-03D23157A6D6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228600" y="1295400"/>
            <a:ext cx="7467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/>
              <a:t>What is/are World English(es)?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“The expression ‘world Englishes’ is capable of a range of meanings and interpretations.” (p. 240, Bolton, 2006):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“…an umbrella label referring to a wide range of differing approaches to the description and analysis of English(es) worldwide.” </a:t>
            </a:r>
          </a:p>
          <a:p>
            <a:pPr lvl="1" eaLnBrk="1" hangingPunct="1">
              <a:lnSpc>
                <a:spcPct val="90000"/>
              </a:lnSpc>
              <a:buFont typeface="Wingdings 2" pitchFamily="2" charset="2"/>
              <a:buNone/>
            </a:pP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“…the ‘new Englishes’ found in the Caribbean and in West African and East African societies…and to…Asian Englishes…”</a:t>
            </a:r>
          </a:p>
        </p:txBody>
      </p:sp>
      <p:pic>
        <p:nvPicPr>
          <p:cNvPr id="14340" name="Picture 5" descr="World Map">
            <a:extLst>
              <a:ext uri="{FF2B5EF4-FFF2-40B4-BE49-F238E27FC236}">
                <a16:creationId xmlns:a16="http://schemas.microsoft.com/office/drawing/2014/main" id="{ED557E96-0C64-2ED9-8864-EB81ADE61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"/>
            <a:ext cx="32861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201FE52-12B1-4E20-371A-935AB8940C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39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/>
              <a:t>Kachru’s</a:t>
            </a:r>
            <a:r>
              <a:rPr lang="en-US" b="1" dirty="0"/>
              <a:t> “Circles” Theory</a:t>
            </a:r>
          </a:p>
        </p:txBody>
      </p:sp>
      <p:pic>
        <p:nvPicPr>
          <p:cNvPr id="16387" name="Picture 4">
            <a:extLst>
              <a:ext uri="{FF2B5EF4-FFF2-40B4-BE49-F238E27FC236}">
                <a16:creationId xmlns:a16="http://schemas.microsoft.com/office/drawing/2014/main" id="{E739A29A-E994-B887-6443-1A6EDF1F1FA2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371600"/>
            <a:ext cx="4695825" cy="4719638"/>
          </a:xfrm>
        </p:spPr>
      </p:pic>
      <p:sp>
        <p:nvSpPr>
          <p:cNvPr id="16388" name="Rectangle 3">
            <a:extLst>
              <a:ext uri="{FF2B5EF4-FFF2-40B4-BE49-F238E27FC236}">
                <a16:creationId xmlns:a16="http://schemas.microsoft.com/office/drawing/2014/main" id="{C3732E0E-3168-F53A-6DEA-33C3B12F555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600200"/>
            <a:ext cx="33528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/>
              <a:t>   Many varieties of English are found across the globe. Kachru (1992) has classified these varieties as those used in the ‘inner circle’, the ‘outer circle’, and the ‘expanding circle’.</a:t>
            </a:r>
          </a:p>
        </p:txBody>
      </p:sp>
      <p:pic>
        <p:nvPicPr>
          <p:cNvPr id="5" name="Picture 6" descr="love01">
            <a:extLst>
              <a:ext uri="{FF2B5EF4-FFF2-40B4-BE49-F238E27FC236}">
                <a16:creationId xmlns:a16="http://schemas.microsoft.com/office/drawing/2014/main" id="{D89EA5FD-E477-08C1-7717-2AB9A4727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"/>
            <a:ext cx="1257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C74E2F0-E246-8D5E-4506-215FC60796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 b="1" dirty="0"/>
              <a:t>Using </a:t>
            </a:r>
            <a:r>
              <a:rPr lang="en-US" sz="3400" b="1" dirty="0" err="1"/>
              <a:t>Kachru’s</a:t>
            </a:r>
            <a:r>
              <a:rPr lang="en-US" sz="3400" b="1" dirty="0"/>
              <a:t> circle theory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8D9AD58-5370-1C26-BEBE-AAD4E32662F9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/>
              <a:t>Studies suggest that there were (in 2001) an estimated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375 million users of English in Inner-Circle societies,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375 million in Outer-Circle (ESL) societies, and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750-1,000 million in the Expanding (EFL) Circle (McArthur, 2001)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/>
              <a:t>The vast majority of teachers of English as a second and foreign language in the world today are </a:t>
            </a:r>
            <a:r>
              <a:rPr lang="en-US" altLang="en-US" i="1"/>
              <a:t>‘non-native’ teachers</a:t>
            </a:r>
            <a:r>
              <a:rPr lang="en-US" altLang="en-US"/>
              <a:t> working in a wide range of settings in Outer-Circle and Expanding-Circle societies. (p. 261, Bolton, 2006).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i="1"/>
              <a:t>Non-native English speaking teachers </a:t>
            </a:r>
            <a:r>
              <a:rPr lang="en-US" altLang="en-US"/>
              <a:t>= NNESTs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49B7B2F-B815-3044-7A1D-64605462EC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 b="1" dirty="0"/>
              <a:t>A historical overview mentioning </a:t>
            </a:r>
            <a:r>
              <a:rPr lang="en-US" sz="3400" b="1" dirty="0" err="1"/>
              <a:t>Kachru’s</a:t>
            </a:r>
            <a:r>
              <a:rPr lang="en-US" sz="3400" b="1" dirty="0"/>
              <a:t> circles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AE139FF-AB72-2E74-8401-AF75BCF156AE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The spread of Englishes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/>
              <a:t> </a:t>
            </a:r>
            <a:endParaRPr lang="en-US" altLang="en-US" sz="80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from the United Kingdom to countries where native English speakers have settled down in large numbers (Kachru’s Inner Circle countries, 1992): Australia, Canada, New Zealand, South Africa, and the United States as a </a:t>
            </a:r>
            <a:r>
              <a:rPr lang="en-US" altLang="en-US" sz="2000" i="1"/>
              <a:t>first language </a:t>
            </a:r>
            <a:r>
              <a:rPr lang="en-US" altLang="en-US" sz="2000"/>
              <a:t>for many</a:t>
            </a:r>
          </a:p>
          <a:p>
            <a:pPr lvl="1" eaLnBrk="1" hangingPunct="1">
              <a:lnSpc>
                <a:spcPct val="90000"/>
              </a:lnSpc>
              <a:buFont typeface="Wingdings 2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as a </a:t>
            </a:r>
            <a:r>
              <a:rPr lang="en-US" altLang="en-US" sz="2000" i="1"/>
              <a:t>second language </a:t>
            </a:r>
            <a:r>
              <a:rPr lang="en-US" altLang="en-US" sz="2000"/>
              <a:t>(Kachru’s Outer Circle, 1992): Examples - Hong Kong, India, Singapore</a:t>
            </a:r>
          </a:p>
          <a:p>
            <a:pPr lvl="1" eaLnBrk="1" hangingPunct="1">
              <a:lnSpc>
                <a:spcPct val="90000"/>
              </a:lnSpc>
              <a:buFont typeface="Wingdings 2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or a </a:t>
            </a:r>
            <a:r>
              <a:rPr lang="en-US" altLang="en-US" sz="2000" i="1"/>
              <a:t>foreign language </a:t>
            </a:r>
            <a:r>
              <a:rPr lang="en-US" altLang="en-US" sz="2000"/>
              <a:t>(Kachru’s Expanding Circle, 1992): Examples - Germany, Hungary, Poland, China, and Japan</a:t>
            </a:r>
          </a:p>
          <a:p>
            <a:pPr lvl="1" eaLnBrk="1" hangingPunct="1">
              <a:lnSpc>
                <a:spcPct val="90000"/>
              </a:lnSpc>
              <a:buFont typeface="Wingdings 2" pitchFamily="2" charset="2"/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Reasons for the spread (Kandiah, 1998):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colonization;  ‘global village’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18C56-8742-FFA7-2D7E-3872307CF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Canagarajah</a:t>
            </a:r>
            <a:r>
              <a:rPr lang="en-US" dirty="0"/>
              <a:t> on </a:t>
            </a:r>
            <a:r>
              <a:rPr lang="en-US" dirty="0" err="1"/>
              <a:t>Kachru’s</a:t>
            </a:r>
            <a:r>
              <a:rPr lang="en-US" dirty="0"/>
              <a:t> model of the three circles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6D1FECBE-686C-A4E4-0701-D123A5BD523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/>
              <a:t>Canagarajah: “The Circles are leaking.” </a:t>
            </a:r>
          </a:p>
          <a:p>
            <a:pPr eaLnBrk="1" hangingPunct="1"/>
            <a:endParaRPr lang="en-US" altLang="en-US"/>
          </a:p>
          <a:p>
            <a:pPr lvl="1" eaLnBrk="1" hangingPunct="1"/>
            <a:r>
              <a:rPr lang="en-US" altLang="en-US"/>
              <a:t>Reasons:</a:t>
            </a:r>
          </a:p>
          <a:p>
            <a:pPr lvl="1" eaLnBrk="1" hangingPunct="1">
              <a:buFont typeface="Wingdings 2" pitchFamily="2" charset="2"/>
              <a:buNone/>
            </a:pPr>
            <a:endParaRPr lang="en-US" altLang="en-US"/>
          </a:p>
          <a:p>
            <a:pPr lvl="2" eaLnBrk="1" hangingPunct="1"/>
            <a:r>
              <a:rPr lang="en-US" altLang="en-US" sz="2000"/>
              <a:t>Human migration, historical and current</a:t>
            </a:r>
          </a:p>
          <a:p>
            <a:pPr lvl="2" eaLnBrk="1" hangingPunct="1">
              <a:buFont typeface="Wingdings" pitchFamily="2" charset="2"/>
              <a:buNone/>
            </a:pPr>
            <a:endParaRPr lang="en-US" altLang="en-US" sz="2000"/>
          </a:p>
          <a:p>
            <a:pPr lvl="2" eaLnBrk="1" hangingPunct="1"/>
            <a:r>
              <a:rPr lang="en-US" altLang="en-US" sz="2000"/>
              <a:t>Technology connects peoples (call center example)</a:t>
            </a:r>
            <a:endParaRPr lang="en-US" altLang="en-US"/>
          </a:p>
        </p:txBody>
      </p:sp>
      <p:pic>
        <p:nvPicPr>
          <p:cNvPr id="22532" name="Picture 7" descr="TESOL Quarterly Editor Profile: A. Suresh Canagarajah Image">
            <a:extLst>
              <a:ext uri="{FF2B5EF4-FFF2-40B4-BE49-F238E27FC236}">
                <a16:creationId xmlns:a16="http://schemas.microsoft.com/office/drawing/2014/main" id="{FC7E97F0-0F18-9AF1-27BA-B57013E38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648200"/>
            <a:ext cx="20097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014353C5-90BE-984F-8CE8-BC601F1E04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82F603-760D-0B45-ADFD-1396F3B9114E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79" name="Footer Placeholder 4">
            <a:extLst>
              <a:ext uri="{FF2B5EF4-FFF2-40B4-BE49-F238E27FC236}">
                <a16:creationId xmlns:a16="http://schemas.microsoft.com/office/drawing/2014/main" id="{1BD2E6FE-F409-6BA0-DDDC-E3B14AD61E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Rebecca L. Oxford (c) 2008</a:t>
            </a:r>
          </a:p>
        </p:txBody>
      </p:sp>
      <p:sp>
        <p:nvSpPr>
          <p:cNvPr id="920584" name="Rectangle 8">
            <a:extLst>
              <a:ext uri="{FF2B5EF4-FFF2-40B4-BE49-F238E27FC236}">
                <a16:creationId xmlns:a16="http://schemas.microsoft.com/office/drawing/2014/main" id="{C3222108-91C7-81E6-D248-E87E8C071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920578" name="Picture 2" descr="37">
            <a:extLst>
              <a:ext uri="{FF2B5EF4-FFF2-40B4-BE49-F238E27FC236}">
                <a16:creationId xmlns:a16="http://schemas.microsoft.com/office/drawing/2014/main" id="{5C0CE88B-C124-E973-2524-307948176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4000" contrast="-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57150"/>
            <a:ext cx="74676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0580" name="Text Box 4">
            <a:extLst>
              <a:ext uri="{FF2B5EF4-FFF2-40B4-BE49-F238E27FC236}">
                <a16:creationId xmlns:a16="http://schemas.microsoft.com/office/drawing/2014/main" id="{C069872A-EBC3-7522-D34D-91F6F7F90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1163" y="4114800"/>
            <a:ext cx="3652837" cy="24320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Arial" panose="020B0604020202020204" pitchFamily="34" charset="0"/>
              </a:rPr>
              <a:t>LOOKING AGAIN AT KACHRU’S CIRCLES . . . What do circles include, and what do they exclude? How would we change these circles?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Arial" panose="020B0604020202020204" pitchFamily="34" charset="0"/>
              </a:rPr>
              <a:t>(Notice numbers are different from McArthur’s estimates.)</a:t>
            </a:r>
          </a:p>
        </p:txBody>
      </p:sp>
      <p:pic>
        <p:nvPicPr>
          <p:cNvPr id="920582" name="Picture 6" descr="love01">
            <a:extLst>
              <a:ext uri="{FF2B5EF4-FFF2-40B4-BE49-F238E27FC236}">
                <a16:creationId xmlns:a16="http://schemas.microsoft.com/office/drawing/2014/main" id="{9F2BC0F1-0DE7-3964-BBD3-CC9FE5190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15875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0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0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920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920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920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920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0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0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0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0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0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0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05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A26181C8-DEB1-A834-FF1E-A1F6004262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Another way of classifying </a:t>
            </a:r>
            <a:r>
              <a:rPr lang="en-US" dirty="0" err="1"/>
              <a:t>Englishes</a:t>
            </a:r>
            <a:endParaRPr lang="en-US" dirty="0"/>
          </a:p>
        </p:txBody>
      </p:sp>
      <p:graphicFrame>
        <p:nvGraphicFramePr>
          <p:cNvPr id="119847" name="Group 39">
            <a:extLst>
              <a:ext uri="{FF2B5EF4-FFF2-40B4-BE49-F238E27FC236}">
                <a16:creationId xmlns:a16="http://schemas.microsoft.com/office/drawing/2014/main" id="{E3EF2AC9-7685-86F1-515B-EF44FB449D81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152400" y="914400"/>
          <a:ext cx="8610600" cy="5202888"/>
        </p:xfrm>
        <a:graphic>
          <a:graphicData uri="http://schemas.openxmlformats.org/drawingml/2006/table">
            <a:tbl>
              <a:tblPr/>
              <a:tblGrid>
                <a:gridCol w="297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7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7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New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Englishes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Older Englishes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(English-based) Pidgins, Creoles and Decreolized varieties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7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Africa</a:t>
                      </a:r>
                    </a:p>
                    <a:p>
                      <a:pPr marL="344488" marR="0" lvl="1" indent="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¡"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Kenyan English</a:t>
                      </a:r>
                    </a:p>
                    <a:p>
                      <a:pPr marL="344488" marR="0" lvl="1" indent="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¡"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Nigerian English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South Asia</a:t>
                      </a:r>
                    </a:p>
                    <a:p>
                      <a:pPr marL="344488" marR="0" lvl="1" indent="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¡"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Indian English</a:t>
                      </a:r>
                    </a:p>
                    <a:p>
                      <a:pPr marL="344488" marR="0" lvl="1" indent="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¡"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Lankan English</a:t>
                      </a:r>
                    </a:p>
                    <a:p>
                      <a:pPr marL="344488" marR="0" lvl="1" indent="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¡"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Pakistani English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Southeast Asia</a:t>
                      </a:r>
                    </a:p>
                    <a:p>
                      <a:pPr marL="344488" marR="0" lvl="1" indent="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¡"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Filipino English</a:t>
                      </a:r>
                    </a:p>
                    <a:p>
                      <a:pPr marL="344488" marR="0" lvl="1" indent="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¡"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Malaysian English</a:t>
                      </a:r>
                    </a:p>
                    <a:p>
                      <a:pPr marL="344488" marR="0" lvl="1" indent="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¡"/>
                        <a:tabLst/>
                      </a:pPr>
                      <a:r>
                        <a:rPr kumimoji="0" lang="en-U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Singpore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English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Etc.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North America</a:t>
                      </a:r>
                    </a:p>
                    <a:p>
                      <a:pPr marL="344488" marR="0" lvl="1" indent="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¡"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American English</a:t>
                      </a:r>
                    </a:p>
                    <a:p>
                      <a:pPr marL="344488" marR="0" lvl="1" indent="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¡"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Canadian English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Great Britain</a:t>
                      </a:r>
                    </a:p>
                    <a:p>
                      <a:pPr marL="344488" marR="0" lvl="1" indent="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¡"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English English</a:t>
                      </a:r>
                    </a:p>
                    <a:p>
                      <a:pPr marL="344488" marR="0" lvl="1" indent="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¡"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Scots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Northern Ireland and the Republic of Ireland</a:t>
                      </a:r>
                    </a:p>
                    <a:p>
                      <a:pPr marL="344488" marR="0" lvl="1" indent="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¡"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Irish English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Southern Indian and Pacific Oceans</a:t>
                      </a:r>
                    </a:p>
                    <a:p>
                      <a:pPr marL="344488" marR="0" lvl="1" indent="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¡"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Australian English</a:t>
                      </a:r>
                    </a:p>
                    <a:p>
                      <a:pPr marL="344488" marR="0" lvl="1" indent="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¡"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New Zealand English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Etc.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Africa</a:t>
                      </a:r>
                    </a:p>
                    <a:p>
                      <a:pPr marL="344488" marR="0" lvl="1" indent="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¡"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West African Pidgin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Papua New Guinea</a:t>
                      </a:r>
                    </a:p>
                    <a:p>
                      <a:pPr marL="344488" marR="0" lvl="1" indent="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¡"/>
                        <a:tabLst/>
                      </a:pPr>
                      <a:r>
                        <a:rPr kumimoji="0" lang="en-U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Tok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Pisin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Sierra Leone</a:t>
                      </a:r>
                    </a:p>
                    <a:p>
                      <a:pPr marL="344488" marR="0" lvl="1" indent="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¡"/>
                        <a:tabLst/>
                      </a:pPr>
                      <a:r>
                        <a:rPr kumimoji="0" lang="en-U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Krio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USA</a:t>
                      </a:r>
                    </a:p>
                    <a:p>
                      <a:pPr marL="344488" marR="0" lvl="1" indent="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¡"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Black English Vernacular</a:t>
                      </a:r>
                    </a:p>
                    <a:p>
                      <a:pPr marL="344488" marR="0" lvl="1" indent="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¡"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Hawaii English Creole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Vanuatu</a:t>
                      </a:r>
                    </a:p>
                    <a:p>
                      <a:pPr marL="344488" marR="0" lvl="1" indent="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¡"/>
                        <a:tabLst/>
                      </a:pPr>
                      <a:r>
                        <a:rPr kumimoji="0" lang="en-U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Bislama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Etc.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641" name="Rectangle 20">
            <a:extLst>
              <a:ext uri="{FF2B5EF4-FFF2-40B4-BE49-F238E27FC236}">
                <a16:creationId xmlns:a16="http://schemas.microsoft.com/office/drawing/2014/main" id="{EE638CCD-D5A2-A8EB-A95B-280F4C0D5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6324600"/>
            <a:ext cx="5681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Source: p. 9, Kandiah, T. (1998) Why New Englishes?</a:t>
            </a:r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9BEFF56F-64AB-93CF-8FFB-FA6E0719B6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073B107-4B68-B044-8FC0-B0E6E72F0BD5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8675" name="Footer Placeholder 4">
            <a:extLst>
              <a:ext uri="{FF2B5EF4-FFF2-40B4-BE49-F238E27FC236}">
                <a16:creationId xmlns:a16="http://schemas.microsoft.com/office/drawing/2014/main" id="{4C488ED4-8D46-532B-CF95-BC330FC025E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Rebecca L. Oxford (c) 2008</a:t>
            </a:r>
          </a:p>
        </p:txBody>
      </p:sp>
      <p:pic>
        <p:nvPicPr>
          <p:cNvPr id="28676" name="Picture 6" descr="3541839">
            <a:extLst>
              <a:ext uri="{FF2B5EF4-FFF2-40B4-BE49-F238E27FC236}">
                <a16:creationId xmlns:a16="http://schemas.microsoft.com/office/drawing/2014/main" id="{A4C90C97-3036-6A87-ADD5-DFAC7D328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4"/>
          <a:stretch>
            <a:fillRect/>
          </a:stretch>
        </p:blipFill>
        <p:spPr bwMode="auto">
          <a:xfrm>
            <a:off x="457200" y="0"/>
            <a:ext cx="822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6447" name="Text Box 15">
            <a:extLst>
              <a:ext uri="{FF2B5EF4-FFF2-40B4-BE49-F238E27FC236}">
                <a16:creationId xmlns:a16="http://schemas.microsoft.com/office/drawing/2014/main" id="{B0B3AAF4-E824-54ED-7161-5764EA791A21}"/>
              </a:ext>
            </a:extLst>
          </p:cNvPr>
          <p:cNvSpPr txBox="1">
            <a:spLocks noChangeArrowheads="1"/>
          </p:cNvSpPr>
          <p:nvPr/>
        </p:nvSpPr>
        <p:spPr bwMode="auto">
          <a:xfrm rot="-1273659">
            <a:off x="0" y="1028700"/>
            <a:ext cx="5883275" cy="156845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accent1"/>
                </a:solidFill>
                <a:latin typeface="Arial" panose="020B0604020202020204" pitchFamily="34" charset="0"/>
              </a:rPr>
              <a:t>McArthur’s Concept: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u="sng">
                <a:solidFill>
                  <a:srgbClr val="00B0F0"/>
                </a:solidFill>
                <a:latin typeface="Arial" panose="020B0604020202020204" pitchFamily="34" charset="0"/>
              </a:rPr>
              <a:t>World Standard English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accent1"/>
                </a:solidFill>
                <a:latin typeface="Arial" panose="020B0604020202020204" pitchFamily="34" charset="0"/>
              </a:rPr>
              <a:t>Should and could there be a World Standard English? Whose? Why?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86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86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44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971</TotalTime>
  <Words>924</Words>
  <Application>Microsoft Macintosh PowerPoint</Application>
  <PresentationFormat>On-screen Show (4:3)</PresentationFormat>
  <Paragraphs>165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Century Schoolbook</vt:lpstr>
      <vt:lpstr>Wingdings</vt:lpstr>
      <vt:lpstr>Wingdings 2</vt:lpstr>
      <vt:lpstr>Monotype Corsiva</vt:lpstr>
      <vt:lpstr>Times New Roman</vt:lpstr>
      <vt:lpstr>PMingLiU</vt:lpstr>
      <vt:lpstr>Oriel</vt:lpstr>
      <vt:lpstr>World Englishes and Varieties  of English</vt:lpstr>
      <vt:lpstr>World Englishes</vt:lpstr>
      <vt:lpstr>Kachru’s “Circles” Theory</vt:lpstr>
      <vt:lpstr>Using Kachru’s circle theory</vt:lpstr>
      <vt:lpstr>A historical overview mentioning Kachru’s circles</vt:lpstr>
      <vt:lpstr>Canagarajah on Kachru’s model of the three circles</vt:lpstr>
      <vt:lpstr>PowerPoint Presentation</vt:lpstr>
      <vt:lpstr>Another way of classifying Englishes</vt:lpstr>
      <vt:lpstr>PowerPoint Presentation</vt:lpstr>
      <vt:lpstr>Canagarajah  on McArthur’s model</vt:lpstr>
      <vt:lpstr>English as a double-edged sword</vt:lpstr>
      <vt:lpstr>Legitimacy</vt:lpstr>
      <vt:lpstr>Varieties of English</vt:lpstr>
      <vt:lpstr>PowerPoint Presentation</vt:lpstr>
      <vt:lpstr>World Englishes</vt:lpstr>
    </vt:vector>
  </TitlesOfParts>
  <Company>University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Rashi Jain</dc:creator>
  <cp:lastModifiedBy>Microsoft Office User</cp:lastModifiedBy>
  <cp:revision>197</cp:revision>
  <dcterms:created xsi:type="dcterms:W3CDTF">2007-04-12T02:14:20Z</dcterms:created>
  <dcterms:modified xsi:type="dcterms:W3CDTF">2024-02-14T12:11:45Z</dcterms:modified>
</cp:coreProperties>
</file>