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0" r:id="rId27"/>
    <p:sldId id="301" r:id="rId28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58A26-C9CB-491B-8CB0-6B19D81810E4}" type="datetimeFigureOut">
              <a:rPr lang="th-TH" smtClean="0"/>
              <a:t>06/02/66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E0F90-ED1F-4CB2-8EA8-0E66571A9D37}" type="slidenum">
              <a:rPr lang="th-TH" smtClean="0"/>
              <a:t>‹#›</a:t>
            </a:fld>
            <a:endParaRPr lang="th-TH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9781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58A26-C9CB-491B-8CB0-6B19D81810E4}" type="datetimeFigureOut">
              <a:rPr lang="th-TH" smtClean="0"/>
              <a:t>06/02/66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E0F90-ED1F-4CB2-8EA8-0E66571A9D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74798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58A26-C9CB-491B-8CB0-6B19D81810E4}" type="datetimeFigureOut">
              <a:rPr lang="th-TH" smtClean="0"/>
              <a:t>06/02/66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E0F90-ED1F-4CB2-8EA8-0E66571A9D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0621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58A26-C9CB-491B-8CB0-6B19D81810E4}" type="datetimeFigureOut">
              <a:rPr lang="th-TH" smtClean="0"/>
              <a:t>06/02/66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E0F90-ED1F-4CB2-8EA8-0E66571A9D37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8060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58A26-C9CB-491B-8CB0-6B19D81810E4}" type="datetimeFigureOut">
              <a:rPr lang="th-TH" smtClean="0"/>
              <a:t>06/02/66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E0F90-ED1F-4CB2-8EA8-0E66571A9D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9005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58A26-C9CB-491B-8CB0-6B19D81810E4}" type="datetimeFigureOut">
              <a:rPr lang="th-TH" smtClean="0"/>
              <a:t>06/02/66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E0F90-ED1F-4CB2-8EA8-0E66571A9D37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8368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58A26-C9CB-491B-8CB0-6B19D81810E4}" type="datetimeFigureOut">
              <a:rPr lang="th-TH" smtClean="0"/>
              <a:t>06/02/66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E0F90-ED1F-4CB2-8EA8-0E66571A9D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21022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58A26-C9CB-491B-8CB0-6B19D81810E4}" type="datetimeFigureOut">
              <a:rPr lang="th-TH" smtClean="0"/>
              <a:t>06/02/66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E0F90-ED1F-4CB2-8EA8-0E66571A9D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321142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58A26-C9CB-491B-8CB0-6B19D81810E4}" type="datetimeFigureOut">
              <a:rPr lang="th-TH" smtClean="0"/>
              <a:t>06/02/66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E0F90-ED1F-4CB2-8EA8-0E66571A9D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8157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58A26-C9CB-491B-8CB0-6B19D81810E4}" type="datetimeFigureOut">
              <a:rPr lang="th-TH" smtClean="0"/>
              <a:t>06/02/66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E0F90-ED1F-4CB2-8EA8-0E66571A9D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24694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58A26-C9CB-491B-8CB0-6B19D81810E4}" type="datetimeFigureOut">
              <a:rPr lang="th-TH" smtClean="0"/>
              <a:t>06/02/66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E0F90-ED1F-4CB2-8EA8-0E66571A9D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48609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58A26-C9CB-491B-8CB0-6B19D81810E4}" type="datetimeFigureOut">
              <a:rPr lang="th-TH" smtClean="0"/>
              <a:t>06/02/66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E0F90-ED1F-4CB2-8EA8-0E66571A9D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06987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58A26-C9CB-491B-8CB0-6B19D81810E4}" type="datetimeFigureOut">
              <a:rPr lang="th-TH" smtClean="0"/>
              <a:t>06/02/66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E0F90-ED1F-4CB2-8EA8-0E66571A9D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67855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58A26-C9CB-491B-8CB0-6B19D81810E4}" type="datetimeFigureOut">
              <a:rPr lang="th-TH" smtClean="0"/>
              <a:t>06/02/66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E0F90-ED1F-4CB2-8EA8-0E66571A9D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6306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58A26-C9CB-491B-8CB0-6B19D81810E4}" type="datetimeFigureOut">
              <a:rPr lang="th-TH" smtClean="0"/>
              <a:t>06/02/66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E0F90-ED1F-4CB2-8EA8-0E66571A9D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79929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58A26-C9CB-491B-8CB0-6B19D81810E4}" type="datetimeFigureOut">
              <a:rPr lang="th-TH" smtClean="0"/>
              <a:t>06/02/66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E0F90-ED1F-4CB2-8EA8-0E66571A9D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24603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58A26-C9CB-491B-8CB0-6B19D81810E4}" type="datetimeFigureOut">
              <a:rPr lang="th-TH" smtClean="0"/>
              <a:t>06/02/66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E0F90-ED1F-4CB2-8EA8-0E66571A9D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3442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3458A26-C9CB-491B-8CB0-6B19D81810E4}" type="datetimeFigureOut">
              <a:rPr lang="th-TH" smtClean="0"/>
              <a:t>06/02/66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48E0F90-ED1F-4CB2-8EA8-0E66571A9D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213511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351089" y="1844675"/>
            <a:ext cx="760817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r>
              <a:rPr lang="th-TH" sz="5400" b="1">
                <a:cs typeface="Angsana New" panose="02020603050405020304" pitchFamily="18" charset="-34"/>
              </a:rPr>
              <a:t>การวิเคราะห์และการจัดการความขัดแย้ง</a:t>
            </a:r>
          </a:p>
          <a:p>
            <a:r>
              <a:rPr lang="th-TH" sz="5400" b="1">
                <a:cs typeface="Angsana New" panose="02020603050405020304" pitchFamily="18" charset="-34"/>
              </a:rPr>
              <a:t>(</a:t>
            </a:r>
            <a:r>
              <a:rPr lang="en-US" sz="5400" b="1">
                <a:cs typeface="Angsana New" panose="02020603050405020304" pitchFamily="18" charset="-34"/>
              </a:rPr>
              <a:t>Conflict  analysis  and  Management)</a:t>
            </a:r>
            <a:endParaRPr lang="th-TH" sz="5400" b="1">
              <a:cs typeface="Angsana New" panose="02020603050405020304" pitchFamily="18" charset="-34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6599238" y="4508500"/>
            <a:ext cx="30972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r>
              <a:rPr lang="th-TH" sz="3200" b="1" i="1" dirty="0" smtClean="0">
                <a:cs typeface="Angsana New" panose="02020603050405020304" pitchFamily="18" charset="-34"/>
              </a:rPr>
              <a:t>ดร ตายูดิน  อุสมาน</a:t>
            </a:r>
            <a:endParaRPr lang="th-TH" sz="3200" b="1" i="1" dirty="0"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5868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681566" y="365125"/>
            <a:ext cx="6639959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pPr algn="ctr"/>
            <a:r>
              <a:rPr lang="th-TH" sz="6000" b="1"/>
              <a:t>ความขัดแย้งด้านโครงสร้าง </a:t>
            </a:r>
            <a:r>
              <a:rPr lang="en-US" sz="6000" b="1"/>
              <a:t>:</a:t>
            </a:r>
          </a:p>
          <a:p>
            <a:pPr algn="ctr"/>
            <a:r>
              <a:rPr lang="en-US" sz="6000" b="1"/>
              <a:t>(Structural  Conflict)</a:t>
            </a:r>
            <a:endParaRPr lang="th-TH" sz="6000" b="1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379664" y="2582863"/>
            <a:ext cx="839524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r>
              <a:rPr lang="th-TH" sz="4000" b="1">
                <a:sym typeface="Wingdings" panose="05000000000000000000" pitchFamily="2" charset="2"/>
              </a:rPr>
              <a:t> </a:t>
            </a:r>
            <a:r>
              <a:rPr lang="th-TH" sz="4800" b="1">
                <a:sym typeface="Wingdings" panose="05000000000000000000" pitchFamily="2" charset="2"/>
              </a:rPr>
              <a:t>เกิดการแย่งชิงเกี่ยวกับอำนาจ</a:t>
            </a:r>
          </a:p>
          <a:p>
            <a:r>
              <a:rPr lang="th-TH" sz="4000" b="1">
                <a:sym typeface="Wingdings" panose="05000000000000000000" pitchFamily="2" charset="2"/>
              </a:rPr>
              <a:t> </a:t>
            </a:r>
            <a:r>
              <a:rPr lang="th-TH" sz="4800" b="1">
                <a:sym typeface="Wingdings" panose="05000000000000000000" pitchFamily="2" charset="2"/>
              </a:rPr>
              <a:t>มีความไม่เสมอภาค  หรือไม่ยุติธรรม</a:t>
            </a:r>
          </a:p>
          <a:p>
            <a:r>
              <a:rPr lang="th-TH" sz="4000" b="1">
                <a:sym typeface="Wingdings" panose="05000000000000000000" pitchFamily="2" charset="2"/>
              </a:rPr>
              <a:t> </a:t>
            </a:r>
            <a:r>
              <a:rPr lang="th-TH" sz="4800" b="1">
                <a:sym typeface="Wingdings" panose="05000000000000000000" pitchFamily="2" charset="2"/>
              </a:rPr>
              <a:t>เกิดปัญหาจากปัจจัยภายนอก  เช่น  ที่ตั้ง</a:t>
            </a:r>
            <a:endParaRPr lang="th-TH" sz="4000" b="1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2180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2209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7" rIns="91432" bIns="45717" anchor="ctr"/>
          <a:lstStyle>
            <a:lvl1pPr defTabSz="835025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 defTabSz="835025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 defTabSz="835025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 defTabSz="835025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 defTabSz="835025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defTabSz="835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defTabSz="835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defTabSz="835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defTabSz="835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pPr algn="ctr"/>
            <a:r>
              <a:rPr lang="th-TH" sz="4000" b="1">
                <a:solidFill>
                  <a:schemeClr val="tx2"/>
                </a:solidFill>
              </a:rPr>
              <a:t>ประเภทของความขัดแย้ง </a:t>
            </a:r>
            <a:r>
              <a:rPr lang="en-US" sz="4000" b="1">
                <a:solidFill>
                  <a:schemeClr val="tx2"/>
                </a:solidFill>
              </a:rPr>
              <a:t>Types of Conflict</a:t>
            </a:r>
            <a:endParaRPr lang="th-TH" sz="4000">
              <a:solidFill>
                <a:schemeClr val="tx2"/>
              </a:solidFill>
            </a:endParaRP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2768600" y="2286000"/>
          <a:ext cx="6732588" cy="427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3" imgW="3840751" imgH="2438761" progId="Excel.Sheet.8">
                  <p:embed/>
                </p:oleObj>
              </mc:Choice>
              <mc:Fallback>
                <p:oleObj name="Worksheet" r:id="rId3" imgW="3840751" imgH="2438761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8600" y="2286000"/>
                        <a:ext cx="6732588" cy="42735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1905000" y="2362200"/>
            <a:ext cx="0" cy="312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1905000" y="2895600"/>
            <a:ext cx="822960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10134600" y="2895600"/>
            <a:ext cx="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57800" y="5715000"/>
            <a:ext cx="1600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7" rIns="91432" bIns="45717" anchor="ctr"/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pPr algn="ctr"/>
            <a:r>
              <a:rPr lang="th-TH" sz="2500" b="1"/>
              <a:t>VALUES</a:t>
            </a:r>
          </a:p>
          <a:p>
            <a:pPr algn="ctr"/>
            <a:r>
              <a:rPr lang="th-TH" sz="2500" b="1"/>
              <a:t>ค่านิยม</a:t>
            </a:r>
            <a:endParaRPr lang="th-TH" sz="25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7939088" y="5638800"/>
            <a:ext cx="260985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2" tIns="45717" rIns="91432" bIns="45717" anchor="ctr"/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pPr algn="ctr"/>
            <a:r>
              <a:rPr lang="th-TH" sz="2800" b="1"/>
              <a:t>ยากต่อการเจรจา</a:t>
            </a:r>
          </a:p>
          <a:p>
            <a:pPr algn="ctr"/>
            <a:r>
              <a:rPr lang="en-US" sz="2800" b="1"/>
              <a:t>Hard to Negotiable</a:t>
            </a:r>
            <a:endParaRPr lang="th-TH" sz="25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067800" y="3962400"/>
            <a:ext cx="1600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7" rIns="91432" bIns="45717" anchor="ctr"/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pPr algn="ctr"/>
            <a:r>
              <a:rPr lang="th-TH" sz="2500" b="1"/>
              <a:t>  STRUCTURE</a:t>
            </a:r>
          </a:p>
          <a:p>
            <a:pPr algn="ctr"/>
            <a:r>
              <a:rPr lang="th-TH" sz="2500" b="1"/>
              <a:t> โครงสร้าง</a:t>
            </a:r>
            <a:endParaRPr lang="th-TH" sz="2500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3733800" y="2209800"/>
            <a:ext cx="129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7" rIns="91432" bIns="45717" anchor="ctr"/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pPr algn="ctr"/>
            <a:r>
              <a:rPr lang="th-TH" sz="2500" b="1"/>
              <a:t>DATA</a:t>
            </a:r>
          </a:p>
          <a:p>
            <a:pPr algn="ctr"/>
            <a:r>
              <a:rPr lang="th-TH" sz="2500" b="1"/>
              <a:t>ข้อมูล</a:t>
            </a:r>
            <a:endParaRPr lang="th-TH" sz="2500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1738314" y="1295400"/>
            <a:ext cx="1614487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2" tIns="45717" rIns="91432" bIns="45717" anchor="ctr"/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pPr algn="ctr"/>
            <a:r>
              <a:rPr lang="th-TH" sz="2800" b="1"/>
              <a:t>เจรจาได้</a:t>
            </a:r>
          </a:p>
          <a:p>
            <a:pPr algn="ctr"/>
            <a:r>
              <a:rPr lang="en-US" sz="2800" b="1"/>
              <a:t>Negotiable</a:t>
            </a:r>
            <a:endParaRPr lang="th-TH" sz="2500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752600" y="4648200"/>
            <a:ext cx="1752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7" rIns="91432" bIns="45717" anchor="ctr"/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pPr algn="ctr"/>
            <a:r>
              <a:rPr lang="th-TH" sz="2500" b="1"/>
              <a:t>INTERESTS</a:t>
            </a:r>
          </a:p>
          <a:p>
            <a:pPr algn="ctr"/>
            <a:r>
              <a:rPr lang="th-TH" sz="2500" b="1"/>
              <a:t>ผลประโยชน์</a:t>
            </a:r>
            <a:endParaRPr lang="th-TH" sz="2500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7086600" y="1752600"/>
            <a:ext cx="2590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7" rIns="91432" bIns="45717" anchor="ctr"/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pPr algn="ctr"/>
            <a:r>
              <a:rPr lang="en-US" sz="2500" b="1"/>
              <a:t>RELATIONSHIPS</a:t>
            </a:r>
            <a:endParaRPr lang="th-TH" sz="2500" b="1"/>
          </a:p>
          <a:p>
            <a:pPr algn="ctr"/>
            <a:r>
              <a:rPr lang="th-TH" sz="2500" b="1"/>
              <a:t>ความสัมพันธ์</a:t>
            </a:r>
            <a:endParaRPr lang="th-TH" sz="2500"/>
          </a:p>
        </p:txBody>
      </p:sp>
    </p:spTree>
    <p:extLst>
      <p:ext uri="{BB962C8B-B14F-4D97-AF65-F5344CB8AC3E}">
        <p14:creationId xmlns:p14="http://schemas.microsoft.com/office/powerpoint/2010/main" val="273771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063661" y="660401"/>
            <a:ext cx="5756704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pPr algn="ctr"/>
            <a:r>
              <a:rPr lang="th-TH" sz="6000" b="1"/>
              <a:t>พฤติกรรมความขัดแย้ง </a:t>
            </a:r>
            <a:r>
              <a:rPr lang="en-US" sz="6000" b="1"/>
              <a:t>:</a:t>
            </a:r>
            <a:endParaRPr lang="th-TH" sz="6000" b="1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057400" y="2132013"/>
            <a:ext cx="910217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r>
              <a:rPr lang="th-TH" sz="4000" b="1">
                <a:sym typeface="Wingdings" panose="05000000000000000000" pitchFamily="2" charset="2"/>
              </a:rPr>
              <a:t> </a:t>
            </a:r>
            <a:r>
              <a:rPr lang="th-TH" sz="4800" b="1">
                <a:sym typeface="Wingdings" panose="05000000000000000000" pitchFamily="2" charset="2"/>
              </a:rPr>
              <a:t>การแข่งขันเอาชนะ  </a:t>
            </a:r>
            <a:r>
              <a:rPr lang="en-US" sz="4800" b="1">
                <a:sym typeface="Wingdings" panose="05000000000000000000" pitchFamily="2" charset="2"/>
              </a:rPr>
              <a:t>(Competing)  </a:t>
            </a:r>
            <a:r>
              <a:rPr lang="th-TH" sz="4800" b="1">
                <a:sym typeface="Wingdings" panose="05000000000000000000" pitchFamily="2" charset="2"/>
              </a:rPr>
              <a:t>เกิดขึ้นเมื่อ</a:t>
            </a:r>
          </a:p>
          <a:p>
            <a:r>
              <a:rPr lang="th-TH" sz="4800" b="1">
                <a:sym typeface="Wingdings" panose="05000000000000000000" pitchFamily="2" charset="2"/>
              </a:rPr>
              <a:t>บุคคลต้องการให้บรรลุวัตถุประสงค์  ใช้อำนาจ</a:t>
            </a:r>
          </a:p>
          <a:p>
            <a:r>
              <a:rPr lang="th-TH" sz="4800" b="1">
                <a:sym typeface="Wingdings" panose="05000000000000000000" pitchFamily="2" charset="2"/>
              </a:rPr>
              <a:t>หรืออะไรก็ได้ที่จะให้ได้มา  </a:t>
            </a:r>
            <a:r>
              <a:rPr lang="en-US" sz="4800" b="1">
                <a:sym typeface="Wingdings" panose="05000000000000000000" pitchFamily="2" charset="2"/>
              </a:rPr>
              <a:t> (My  way)</a:t>
            </a:r>
            <a:endParaRPr lang="th-TH" sz="4000" b="1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5690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425825" y="381001"/>
            <a:ext cx="5756704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r>
              <a:rPr lang="th-TH" sz="6000" b="1"/>
              <a:t>พฤติกรรมความขัดแย้ง </a:t>
            </a:r>
            <a:r>
              <a:rPr lang="en-US" sz="6000" b="1"/>
              <a:t>:</a:t>
            </a:r>
            <a:endParaRPr lang="th-TH" sz="6000" b="1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981200" y="1752600"/>
            <a:ext cx="912301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pPr>
              <a:buFont typeface="Wingdings" panose="05000000000000000000" pitchFamily="2" charset="2"/>
              <a:buChar char="w"/>
            </a:pPr>
            <a:r>
              <a:rPr lang="th-TH" sz="4800" b="1">
                <a:sym typeface="Wingdings" panose="05000000000000000000" pitchFamily="2" charset="2"/>
              </a:rPr>
              <a:t>การยอมรับ </a:t>
            </a:r>
            <a:r>
              <a:rPr lang="en-US" sz="4800" b="1">
                <a:sym typeface="Wingdings" panose="05000000000000000000" pitchFamily="2" charset="2"/>
              </a:rPr>
              <a:t>:</a:t>
            </a:r>
            <a:r>
              <a:rPr lang="th-TH" sz="4800" b="1">
                <a:sym typeface="Wingdings" panose="05000000000000000000" pitchFamily="2" charset="2"/>
              </a:rPr>
              <a:t> </a:t>
            </a:r>
            <a:r>
              <a:rPr lang="en-US" sz="4800" b="1">
                <a:sym typeface="Wingdings" panose="05000000000000000000" pitchFamily="2" charset="2"/>
              </a:rPr>
              <a:t>(Accommodating)  </a:t>
            </a:r>
            <a:r>
              <a:rPr lang="th-TH" sz="4800" b="1">
                <a:sym typeface="Wingdings" panose="05000000000000000000" pitchFamily="2" charset="2"/>
              </a:rPr>
              <a:t>มีความใส่ใจ</a:t>
            </a:r>
          </a:p>
          <a:p>
            <a:pPr>
              <a:buFont typeface="Wingdings" panose="05000000000000000000" pitchFamily="2" charset="2"/>
              <a:buChar char="w"/>
            </a:pPr>
            <a:r>
              <a:rPr lang="th-TH" sz="4800" b="1">
                <a:sym typeface="Wingdings" panose="05000000000000000000" pitchFamily="2" charset="2"/>
              </a:rPr>
              <a:t>ในการประสาน  ร่วมมือมาก  สนใจที่จะผลักดัน</a:t>
            </a:r>
          </a:p>
          <a:p>
            <a:r>
              <a:rPr lang="th-TH" sz="4800" b="1">
                <a:sym typeface="Wingdings" panose="05000000000000000000" pitchFamily="2" charset="2"/>
              </a:rPr>
              <a:t> เป้าประสงค์ของตนเองน้อย ยอมรับแนวคิดหรือ</a:t>
            </a:r>
          </a:p>
          <a:p>
            <a:r>
              <a:rPr lang="th-TH" sz="4800" b="1">
                <a:sym typeface="Wingdings" panose="05000000000000000000" pitchFamily="2" charset="2"/>
              </a:rPr>
              <a:t> ความต้องการของคนอื่น  </a:t>
            </a:r>
            <a:r>
              <a:rPr lang="en-US" sz="4800" b="1">
                <a:sym typeface="Wingdings" panose="05000000000000000000" pitchFamily="2" charset="2"/>
              </a:rPr>
              <a:t>(Your  way)</a:t>
            </a:r>
            <a:r>
              <a:rPr lang="th-TH" sz="4800" b="1">
                <a:sym typeface="Wingdings" panose="05000000000000000000" pitchFamily="2" charset="2"/>
              </a:rPr>
              <a:t> </a:t>
            </a:r>
            <a:endParaRPr lang="th-TH" sz="4000" b="1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9058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349625" y="457201"/>
            <a:ext cx="5756704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r>
              <a:rPr lang="th-TH" sz="6000" b="1"/>
              <a:t>พฤติกรรมความขัดแย้ง </a:t>
            </a:r>
            <a:r>
              <a:rPr lang="en-US" sz="6000" b="1"/>
              <a:t>:</a:t>
            </a:r>
            <a:endParaRPr lang="th-TH" sz="6000" b="1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946275" y="1905000"/>
            <a:ext cx="9038052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r>
              <a:rPr lang="th-TH" sz="4800" b="1">
                <a:sym typeface="Wingdings" panose="05000000000000000000" pitchFamily="2" charset="2"/>
              </a:rPr>
              <a:t> การประนีประนอม </a:t>
            </a:r>
            <a:r>
              <a:rPr lang="en-US" sz="4800" b="1">
                <a:sym typeface="Wingdings" panose="05000000000000000000" pitchFamily="2" charset="2"/>
              </a:rPr>
              <a:t>:</a:t>
            </a:r>
            <a:r>
              <a:rPr lang="th-TH" sz="4800" b="1">
                <a:sym typeface="Wingdings" panose="05000000000000000000" pitchFamily="2" charset="2"/>
              </a:rPr>
              <a:t> </a:t>
            </a:r>
            <a:r>
              <a:rPr lang="en-US" sz="4800" b="1">
                <a:sym typeface="Wingdings" panose="05000000000000000000" pitchFamily="2" charset="2"/>
              </a:rPr>
              <a:t>Compromizing</a:t>
            </a:r>
            <a:r>
              <a:rPr lang="th-TH" sz="4800" b="1">
                <a:sym typeface="Wingdings" panose="05000000000000000000" pitchFamily="2" charset="2"/>
              </a:rPr>
              <a:t>  </a:t>
            </a:r>
          </a:p>
          <a:p>
            <a:r>
              <a:rPr lang="th-TH" sz="4800" b="1">
                <a:sym typeface="Wingdings" panose="05000000000000000000" pitchFamily="2" charset="2"/>
              </a:rPr>
              <a:t>  เป็นรูปแบบการเดินสายกลาง  เป็นการประสาน</a:t>
            </a:r>
          </a:p>
          <a:p>
            <a:r>
              <a:rPr lang="th-TH" sz="4800" b="1">
                <a:sym typeface="Wingdings" panose="05000000000000000000" pitchFamily="2" charset="2"/>
              </a:rPr>
              <a:t>  ความร่วมมือหาสิ่งที่เหมือนกัน  แยกสิ่งที่เป็น</a:t>
            </a:r>
          </a:p>
          <a:p>
            <a:r>
              <a:rPr lang="th-TH" sz="4800" b="1">
                <a:sym typeface="Wingdings" panose="05000000000000000000" pitchFamily="2" charset="2"/>
              </a:rPr>
              <a:t>  ไปไม่ได้ออกไป  </a:t>
            </a:r>
            <a:r>
              <a:rPr lang="en-US" sz="4800" b="1">
                <a:sym typeface="Wingdings" panose="05000000000000000000" pitchFamily="2" charset="2"/>
              </a:rPr>
              <a:t>(Half  way)</a:t>
            </a:r>
            <a:endParaRPr lang="th-TH" sz="4800" b="1"/>
          </a:p>
        </p:txBody>
      </p:sp>
    </p:spTree>
    <p:extLst>
      <p:ext uri="{BB962C8B-B14F-4D97-AF65-F5344CB8AC3E}">
        <p14:creationId xmlns:p14="http://schemas.microsoft.com/office/powerpoint/2010/main" val="227437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300413" y="508001"/>
            <a:ext cx="5929828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r>
              <a:rPr lang="th-TH" sz="6000" b="1"/>
              <a:t>พฤติกรรมความขัดแย้ง </a:t>
            </a:r>
            <a:r>
              <a:rPr lang="en-US" sz="6000" b="1"/>
              <a:t>:</a:t>
            </a:r>
            <a:r>
              <a:rPr lang="th-TH" sz="6000" b="1"/>
              <a:t> 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270125" y="198278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endParaRPr lang="th-TH" sz="2800" b="1"/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2346325" y="1668463"/>
            <a:ext cx="1841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endParaRPr lang="th-TH" sz="4800" b="1"/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1828801" y="1827213"/>
            <a:ext cx="959429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r>
              <a:rPr lang="th-TH" sz="4800" b="1">
                <a:sym typeface="Wingdings" panose="05000000000000000000" pitchFamily="2" charset="2"/>
              </a:rPr>
              <a:t> การหลีกเลี่ยง หรือถอนตัว </a:t>
            </a:r>
            <a:r>
              <a:rPr lang="en-US" sz="4800" b="1">
                <a:sym typeface="Wingdings" panose="05000000000000000000" pitchFamily="2" charset="2"/>
              </a:rPr>
              <a:t>: Avoiding  </a:t>
            </a:r>
            <a:r>
              <a:rPr lang="th-TH" sz="4800" b="1">
                <a:sym typeface="Wingdings" panose="05000000000000000000" pitchFamily="2" charset="2"/>
              </a:rPr>
              <a:t>หมายถึง</a:t>
            </a:r>
          </a:p>
          <a:p>
            <a:r>
              <a:rPr lang="th-TH" sz="4800" b="1">
                <a:sym typeface="Wingdings" panose="05000000000000000000" pitchFamily="2" charset="2"/>
              </a:rPr>
              <a:t> การเลื่อน  การเลี่ยงปัญหา  หรือการถอนตัว</a:t>
            </a:r>
          </a:p>
          <a:p>
            <a:r>
              <a:rPr lang="th-TH" sz="4800" b="1">
                <a:sym typeface="Wingdings" panose="05000000000000000000" pitchFamily="2" charset="2"/>
              </a:rPr>
              <a:t>  </a:t>
            </a:r>
            <a:r>
              <a:rPr lang="en-US" sz="4800" b="1">
                <a:sym typeface="Wingdings" panose="05000000000000000000" pitchFamily="2" charset="2"/>
              </a:rPr>
              <a:t>(No  way)</a:t>
            </a:r>
            <a:endParaRPr lang="th-TH" sz="4800" b="1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3292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502025" y="431801"/>
            <a:ext cx="5756704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r>
              <a:rPr lang="th-TH" sz="6000" b="1"/>
              <a:t>พฤติกรรมความขัดแย้ง </a:t>
            </a:r>
            <a:r>
              <a:rPr lang="en-US" sz="6000" b="1"/>
              <a:t>:</a:t>
            </a:r>
            <a:endParaRPr lang="th-TH" sz="6000" b="1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168525" y="1820863"/>
            <a:ext cx="8824852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r>
              <a:rPr lang="th-TH" sz="4800" b="1">
                <a:sym typeface="Wingdings" panose="05000000000000000000" pitchFamily="2" charset="2"/>
              </a:rPr>
              <a:t> การประสานความร่วมมือ </a:t>
            </a:r>
            <a:r>
              <a:rPr lang="en-US" sz="4800" b="1">
                <a:sym typeface="Wingdings" panose="05000000000000000000" pitchFamily="2" charset="2"/>
              </a:rPr>
              <a:t>:  Cooperating</a:t>
            </a:r>
          </a:p>
          <a:p>
            <a:r>
              <a:rPr lang="th-TH" sz="4800" b="1">
                <a:sym typeface="Wingdings" panose="05000000000000000000" pitchFamily="2" charset="2"/>
              </a:rPr>
              <a:t>การผสมผสานหรือการแก้ไขปัญหา  พยายามให้</a:t>
            </a:r>
          </a:p>
          <a:p>
            <a:r>
              <a:rPr lang="th-TH" sz="4800" b="1">
                <a:sym typeface="Wingdings" panose="05000000000000000000" pitchFamily="2" charset="2"/>
              </a:rPr>
              <a:t>บรรลุวัตถุประสงค์ของตนเอง  แต่คำนึงถึงความ</a:t>
            </a:r>
          </a:p>
          <a:p>
            <a:r>
              <a:rPr lang="th-TH" sz="4800" b="1">
                <a:sym typeface="Wingdings" panose="05000000000000000000" pitchFamily="2" charset="2"/>
              </a:rPr>
              <a:t>ต้องการของคนอื่นด้วย  ประสานผลประโยชน์</a:t>
            </a:r>
          </a:p>
          <a:p>
            <a:r>
              <a:rPr lang="th-TH" sz="4800" b="1">
                <a:sym typeface="Wingdings" panose="05000000000000000000" pitchFamily="2" charset="2"/>
              </a:rPr>
              <a:t>ของทุกฝ่ายที่เกี่ยวข้อง  (</a:t>
            </a:r>
            <a:r>
              <a:rPr lang="en-US" sz="4800" b="1">
                <a:sym typeface="Wingdings" panose="05000000000000000000" pitchFamily="2" charset="2"/>
              </a:rPr>
              <a:t>Our  way)</a:t>
            </a:r>
            <a:r>
              <a:rPr lang="th-TH" sz="4800" b="1">
                <a:sym typeface="Wingdings" panose="05000000000000000000" pitchFamily="2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7835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224137" y="365125"/>
            <a:ext cx="9780241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pPr algn="ctr"/>
            <a:r>
              <a:rPr lang="th-TH" sz="6000" b="1"/>
              <a:t>ความต่อเนื่องของการจัดการและการเลือก</a:t>
            </a:r>
          </a:p>
          <a:p>
            <a:pPr algn="ctr"/>
            <a:r>
              <a:rPr lang="th-TH" sz="6000" b="1"/>
              <a:t>วิธีแก้ไขความขัดแย้ง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965325" y="2506663"/>
            <a:ext cx="9078126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r>
              <a:rPr lang="th-TH" sz="4800" b="1">
                <a:sym typeface="Wingdings" panose="05000000000000000000" pitchFamily="2" charset="2"/>
              </a:rPr>
              <a:t> หลีกเลี่ยงความขัดแย้ง</a:t>
            </a:r>
          </a:p>
          <a:p>
            <a:r>
              <a:rPr lang="th-TH" sz="4800" b="1">
                <a:sym typeface="Wingdings" panose="05000000000000000000" pitchFamily="2" charset="2"/>
              </a:rPr>
              <a:t> การเจรจาอย่างไม่เป็นทางการเพื่อแก้ปัญหา</a:t>
            </a:r>
          </a:p>
          <a:p>
            <a:r>
              <a:rPr lang="th-TH" sz="4800" b="1">
                <a:sym typeface="Wingdings" panose="05000000000000000000" pitchFamily="2" charset="2"/>
              </a:rPr>
              <a:t> การเจรจาต่อรอง</a:t>
            </a:r>
          </a:p>
          <a:p>
            <a:r>
              <a:rPr lang="th-TH" sz="4800" b="1">
                <a:sym typeface="Wingdings" panose="05000000000000000000" pitchFamily="2" charset="2"/>
              </a:rPr>
              <a:t> การเจรจาไกล่เกลี่ยโดยมีคนกลาง</a:t>
            </a:r>
          </a:p>
          <a:p>
            <a:endParaRPr lang="th-TH" sz="2000" b="1">
              <a:sym typeface="Wingdings" panose="05000000000000000000" pitchFamily="2" charset="2"/>
            </a:endParaRPr>
          </a:p>
          <a:p>
            <a:r>
              <a:rPr lang="th-TH" sz="4800" b="1">
                <a:sym typeface="Wingdings" panose="05000000000000000000" pitchFamily="2" charset="2"/>
              </a:rPr>
              <a:t>** การตัดสินใจโดยกลุ่มผู้เกี่ยวข้อง</a:t>
            </a:r>
          </a:p>
        </p:txBody>
      </p:sp>
    </p:spTree>
    <p:extLst>
      <p:ext uri="{BB962C8B-B14F-4D97-AF65-F5344CB8AC3E}">
        <p14:creationId xmlns:p14="http://schemas.microsoft.com/office/powerpoint/2010/main" val="192201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4343400" y="622300"/>
            <a:ext cx="110479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r>
              <a:rPr lang="th-TH" sz="4000" b="1"/>
              <a:t>จุดยืน</a:t>
            </a:r>
            <a:endParaRPr lang="th-TH" sz="2800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2667000" y="2133600"/>
            <a:ext cx="1430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r>
              <a:rPr lang="th-TH" sz="4000" b="1"/>
              <a:t>กลุ่ม  ก.</a:t>
            </a:r>
            <a:endParaRPr lang="th-TH" sz="2800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6248400" y="544513"/>
            <a:ext cx="110479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r>
              <a:rPr lang="th-TH" sz="4000" b="1"/>
              <a:t>จุดยืน</a:t>
            </a:r>
            <a:endParaRPr lang="th-TH" sz="2800"/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7696200" y="2235200"/>
            <a:ext cx="142699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r>
              <a:rPr lang="th-TH" sz="4000" b="1"/>
              <a:t>กลุ่ม  ข.</a:t>
            </a:r>
            <a:endParaRPr lang="th-TH" sz="2800"/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3657600" y="1295400"/>
            <a:ext cx="2514600" cy="2286000"/>
          </a:xfrm>
          <a:prstGeom prst="triangle">
            <a:avLst>
              <a:gd name="adj" fmla="val 4924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endParaRPr lang="th-TH"/>
          </a:p>
        </p:txBody>
      </p:sp>
      <p:sp>
        <p:nvSpPr>
          <p:cNvPr id="37895" name="AutoShape 7"/>
          <p:cNvSpPr>
            <a:spLocks noChangeArrowheads="1"/>
          </p:cNvSpPr>
          <p:nvPr/>
        </p:nvSpPr>
        <p:spPr bwMode="auto">
          <a:xfrm>
            <a:off x="5334000" y="1295400"/>
            <a:ext cx="2514600" cy="2286000"/>
          </a:xfrm>
          <a:prstGeom prst="triangle">
            <a:avLst>
              <a:gd name="adj" fmla="val 4924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endParaRPr lang="th-TH"/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3429001" y="3975100"/>
            <a:ext cx="624562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r>
              <a:rPr lang="th-TH" sz="4000" b="1"/>
              <a:t>ผลประโยชน์ร่วมกัน  (</a:t>
            </a:r>
            <a:r>
              <a:rPr lang="en-US" sz="4000" b="1"/>
              <a:t>Common  interest)</a:t>
            </a:r>
            <a:endParaRPr lang="th-TH" sz="2800"/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 flipV="1">
            <a:off x="5715000" y="3276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>
            <a:off x="5638800" y="3048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>
            <a:off x="5562600" y="31242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>
            <a:off x="5486400" y="33528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 flipH="1">
            <a:off x="5562600" y="30480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 flipH="1">
            <a:off x="5791200" y="32004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944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3184525" y="844550"/>
            <a:ext cx="458651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r>
              <a:rPr lang="th-TH" sz="5400" b="1"/>
              <a:t>ยุทธศาสตร์การเจรจา</a:t>
            </a:r>
            <a:endParaRPr lang="th-TH" sz="2800"/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590801" y="2105026"/>
            <a:ext cx="8794395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r>
              <a:rPr lang="th-TH" sz="4400" b="1"/>
              <a:t>แนวทางในการเจรจาซึ่งมีผลต่อพฤติกรรมการเจรจา</a:t>
            </a:r>
          </a:p>
          <a:p>
            <a:r>
              <a:rPr lang="th-TH" sz="4400" b="1"/>
              <a:t>ของมนุษย์ มี 2  แนวทาง ได้แก่</a:t>
            </a:r>
          </a:p>
          <a:p>
            <a:r>
              <a:rPr lang="th-TH" sz="4400" b="1">
                <a:sym typeface="Wingdings" panose="05000000000000000000" pitchFamily="2" charset="2"/>
              </a:rPr>
              <a:t> ยึดจุดยืนเป็นหลัก</a:t>
            </a:r>
          </a:p>
          <a:p>
            <a:r>
              <a:rPr lang="th-TH" sz="4400" b="1">
                <a:sym typeface="Wingdings" panose="05000000000000000000" pitchFamily="2" charset="2"/>
              </a:rPr>
              <a:t> ยึดการประสานผลประโยชน์ทั้งสองเป็นหลัก</a:t>
            </a:r>
          </a:p>
        </p:txBody>
      </p:sp>
    </p:spTree>
    <p:extLst>
      <p:ext uri="{BB962C8B-B14F-4D97-AF65-F5344CB8AC3E}">
        <p14:creationId xmlns:p14="http://schemas.microsoft.com/office/powerpoint/2010/main" val="193447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971800" y="550863"/>
            <a:ext cx="5867400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pPr algn="ctr"/>
            <a:r>
              <a:rPr lang="th-TH" sz="6000" b="1"/>
              <a:t>ความขัดแย้ง  (</a:t>
            </a:r>
            <a:r>
              <a:rPr lang="en-US" sz="6000" b="1"/>
              <a:t>Conflict)</a:t>
            </a:r>
            <a:endParaRPr lang="th-TH" sz="4400" b="1"/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1808164" y="1860550"/>
            <a:ext cx="9437199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r>
              <a:rPr lang="th-TH" sz="4400" b="1">
                <a:sym typeface="Wingdings" panose="05000000000000000000" pitchFamily="2" charset="2"/>
              </a:rPr>
              <a:t> เป็นความแตกต่างของจุดประสงค์  ความเชื่อ  และ</a:t>
            </a:r>
          </a:p>
          <a:p>
            <a:r>
              <a:rPr lang="th-TH" sz="4400" b="1">
                <a:sym typeface="Wingdings" panose="05000000000000000000" pitchFamily="2" charset="2"/>
              </a:rPr>
              <a:t>      ค่านิยมระหว่างบุคคล และกลุ่มบุคคล</a:t>
            </a:r>
          </a:p>
          <a:p>
            <a:endParaRPr lang="th-TH" sz="1600" b="1">
              <a:sym typeface="Wingdings" panose="05000000000000000000" pitchFamily="2" charset="2"/>
            </a:endParaRPr>
          </a:p>
          <a:p>
            <a:r>
              <a:rPr lang="th-TH" sz="4400" b="1">
                <a:sym typeface="Wingdings" panose="05000000000000000000" pitchFamily="2" charset="2"/>
              </a:rPr>
              <a:t> อาจเกิดขึ้นได้โดยที่คู่กรณียังสามารถร่วมงานกัน</a:t>
            </a:r>
          </a:p>
          <a:p>
            <a:r>
              <a:rPr lang="th-TH" sz="4400" b="1">
                <a:sym typeface="Wingdings" panose="05000000000000000000" pitchFamily="2" charset="2"/>
              </a:rPr>
              <a:t>      ได้ในทางที่ดีและสร้างสรรค์</a:t>
            </a:r>
          </a:p>
        </p:txBody>
      </p:sp>
    </p:spTree>
    <p:extLst>
      <p:ext uri="{BB962C8B-B14F-4D97-AF65-F5344CB8AC3E}">
        <p14:creationId xmlns:p14="http://schemas.microsoft.com/office/powerpoint/2010/main" val="76883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2971800" y="152400"/>
            <a:ext cx="6856364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r>
              <a:rPr lang="th-TH" sz="5400" b="1"/>
              <a:t>การเจรจาแบบยึดจุดยืนเป็นหลัก</a:t>
            </a:r>
            <a:endParaRPr lang="th-TH" sz="2800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662114" y="1508126"/>
            <a:ext cx="9727343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r>
              <a:rPr lang="th-TH" sz="4000" b="1">
                <a:solidFill>
                  <a:srgbClr val="FF6699"/>
                </a:solidFill>
              </a:rPr>
              <a:t>วัตถุประสงค์</a:t>
            </a:r>
            <a:endParaRPr lang="th-TH" sz="4000" b="1"/>
          </a:p>
          <a:p>
            <a:r>
              <a:rPr lang="th-TH" sz="4000" b="1">
                <a:sym typeface="Wingdings" panose="05000000000000000000" pitchFamily="2" charset="2"/>
              </a:rPr>
              <a:t> เพื่อให้ได้ส่วนแบ่งมากที่สุดในทรัพยากรที่มีอยู่อย่างจำกัด</a:t>
            </a:r>
          </a:p>
          <a:p>
            <a:r>
              <a:rPr lang="th-TH" sz="4000" b="1">
                <a:sym typeface="Wingdings" panose="05000000000000000000" pitchFamily="2" charset="2"/>
              </a:rPr>
              <a:t> ผลลัพธ์ของการเจรจาเป็นแบบ  ชนะ - แพ้</a:t>
            </a:r>
          </a:p>
          <a:p>
            <a:r>
              <a:rPr lang="th-TH" sz="4000" b="1">
                <a:sym typeface="Wingdings" panose="05000000000000000000" pitchFamily="2" charset="2"/>
              </a:rPr>
              <a:t> มุ่งเน้นการต่อรองเพื่อแข่งขัน</a:t>
            </a:r>
          </a:p>
          <a:p>
            <a:r>
              <a:rPr lang="th-TH" sz="4000" b="1">
                <a:solidFill>
                  <a:srgbClr val="FF6699"/>
                </a:solidFill>
                <a:sym typeface="Wingdings" panose="05000000000000000000" pitchFamily="2" charset="2"/>
              </a:rPr>
              <a:t>คุณลักษณะ</a:t>
            </a:r>
          </a:p>
          <a:p>
            <a:r>
              <a:rPr lang="th-TH" sz="4000" b="1">
                <a:sym typeface="Wingdings" panose="05000000000000000000" pitchFamily="2" charset="2"/>
              </a:rPr>
              <a:t> ทำให้เกิดความสัมพันธ์แบบปฏิปักษ์,  ศัตรู</a:t>
            </a:r>
          </a:p>
          <a:p>
            <a:r>
              <a:rPr lang="th-TH" sz="4000" b="1">
                <a:sym typeface="Wingdings" panose="05000000000000000000" pitchFamily="2" charset="2"/>
              </a:rPr>
              <a:t> เป็นการถือสิทธิเหนือ / การครองทรัพยากรที่มีจำกัด</a:t>
            </a:r>
          </a:p>
          <a:p>
            <a:r>
              <a:rPr lang="th-TH" sz="4400" b="1">
                <a:sym typeface="Wingdings" panose="05000000000000000000" pitchFamily="2" charset="2"/>
              </a:rPr>
              <a:t> เป็นความขัดแย้งเกี่ยวกับผลประโยชน์ของผู้เกี่ยวข้อง</a:t>
            </a:r>
          </a:p>
        </p:txBody>
      </p:sp>
    </p:spTree>
    <p:extLst>
      <p:ext uri="{BB962C8B-B14F-4D97-AF65-F5344CB8AC3E}">
        <p14:creationId xmlns:p14="http://schemas.microsoft.com/office/powerpoint/2010/main" val="34489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2555876" y="198438"/>
            <a:ext cx="8632491" cy="8617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r>
              <a:rPr lang="th-TH" sz="5000" b="1"/>
              <a:t>การเจรจาแบบประสานผลประโยชน์เป็นหลัก</a:t>
            </a:r>
            <a:endParaRPr lang="th-TH" sz="2800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2133601" y="1508125"/>
            <a:ext cx="9443611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r>
              <a:rPr lang="th-TH" sz="4000" b="1">
                <a:solidFill>
                  <a:srgbClr val="FF6699"/>
                </a:solidFill>
              </a:rPr>
              <a:t>วัตถุประสงค์</a:t>
            </a:r>
            <a:endParaRPr lang="th-TH" sz="4000" b="1"/>
          </a:p>
          <a:p>
            <a:r>
              <a:rPr lang="th-TH" sz="4000" b="1">
                <a:sym typeface="Wingdings" panose="05000000000000000000" pitchFamily="2" charset="2"/>
              </a:rPr>
              <a:t> เพื่อผลประโยชน์ของทุกฝ่ายโดยเพิ่มระดับความพึงพอใจ</a:t>
            </a:r>
          </a:p>
          <a:p>
            <a:r>
              <a:rPr lang="th-TH" sz="4000" b="1">
                <a:sym typeface="Wingdings" panose="05000000000000000000" pitchFamily="2" charset="2"/>
              </a:rPr>
              <a:t>ร่วมกันของทุกฝ่าย</a:t>
            </a:r>
          </a:p>
          <a:p>
            <a:r>
              <a:rPr lang="th-TH" sz="4000" b="1">
                <a:sym typeface="Wingdings" panose="05000000000000000000" pitchFamily="2" charset="2"/>
              </a:rPr>
              <a:t> ผลลัพธ์แบบ  ชนะ - ชนะ</a:t>
            </a:r>
          </a:p>
          <a:p>
            <a:r>
              <a:rPr lang="th-TH" sz="4000" b="1">
                <a:sym typeface="Wingdings" panose="05000000000000000000" pitchFamily="2" charset="2"/>
              </a:rPr>
              <a:t> มุ่งเน้นการต่อรองเพื่อส่วนรวม</a:t>
            </a:r>
          </a:p>
          <a:p>
            <a:r>
              <a:rPr lang="th-TH" sz="4000" b="1">
                <a:sym typeface="Wingdings" panose="05000000000000000000" pitchFamily="2" charset="2"/>
              </a:rPr>
              <a:t> ตอบสนองความต้องการของทุก ๆ ฝ่ายที่เกี่ยวข้อง</a:t>
            </a:r>
            <a:endParaRPr lang="th-TH" sz="4000" b="1">
              <a:solidFill>
                <a:srgbClr val="FF6699"/>
              </a:solidFill>
              <a:sym typeface="Wingdings" panose="05000000000000000000" pitchFamily="2" charset="2"/>
            </a:endParaRPr>
          </a:p>
          <a:p>
            <a:endParaRPr lang="th-TH" sz="4400" b="1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7478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022475" y="930276"/>
            <a:ext cx="8999580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r>
              <a:rPr lang="th-TH" sz="4000" b="1">
                <a:solidFill>
                  <a:srgbClr val="FF6699"/>
                </a:solidFill>
                <a:sym typeface="Wingdings" panose="05000000000000000000" pitchFamily="2" charset="2"/>
              </a:rPr>
              <a:t>คุณลักษณะ</a:t>
            </a:r>
          </a:p>
          <a:p>
            <a:r>
              <a:rPr lang="th-TH" sz="4000" b="1">
                <a:sym typeface="Wingdings" panose="05000000000000000000" pitchFamily="2" charset="2"/>
              </a:rPr>
              <a:t> สนับสนุนความสัมพันธ์แบบสมานฉันท์</a:t>
            </a:r>
          </a:p>
          <a:p>
            <a:r>
              <a:rPr lang="th-TH" sz="4000" b="1">
                <a:sym typeface="Wingdings" panose="05000000000000000000" pitchFamily="2" charset="2"/>
              </a:rPr>
              <a:t> แยกคนออกจากปัญหา</a:t>
            </a:r>
          </a:p>
          <a:p>
            <a:r>
              <a:rPr lang="th-TH" sz="4400" b="1">
                <a:sym typeface="Wingdings" panose="05000000000000000000" pitchFamily="2" charset="2"/>
              </a:rPr>
              <a:t> เน้นผลประโยชน์ให้เกิดความพึงพอใจทั้ง  2 ฝ่าย</a:t>
            </a:r>
          </a:p>
          <a:p>
            <a:r>
              <a:rPr lang="th-TH" sz="4400" b="1">
                <a:sym typeface="Wingdings" panose="05000000000000000000" pitchFamily="2" charset="2"/>
              </a:rPr>
              <a:t> ค้นหาผลประโยชน์ / ความต้องการร่วมกัน</a:t>
            </a:r>
          </a:p>
        </p:txBody>
      </p:sp>
    </p:spTree>
    <p:extLst>
      <p:ext uri="{BB962C8B-B14F-4D97-AF65-F5344CB8AC3E}">
        <p14:creationId xmlns:p14="http://schemas.microsoft.com/office/powerpoint/2010/main" val="356176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2286001" y="1981201"/>
            <a:ext cx="7301999" cy="335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r>
              <a:rPr lang="th-TH" sz="4000" b="1">
                <a:sym typeface="Wingdings" panose="05000000000000000000" pitchFamily="2" charset="2"/>
              </a:rPr>
              <a:t> แข่งขันเพื่อเอาชนะ</a:t>
            </a:r>
          </a:p>
          <a:p>
            <a:r>
              <a:rPr lang="th-TH" sz="4000" b="1">
                <a:sym typeface="Wingdings" panose="05000000000000000000" pitchFamily="2" charset="2"/>
              </a:rPr>
              <a:t> คิดว่าฝ่ายตรงข้ามเป็นศัตรู</a:t>
            </a:r>
          </a:p>
          <a:p>
            <a:r>
              <a:rPr lang="th-TH" sz="4400" b="1">
                <a:sym typeface="Wingdings" panose="05000000000000000000" pitchFamily="2" charset="2"/>
              </a:rPr>
              <a:t> ไม่เชื่อถือฝ่ายตรงข้าม</a:t>
            </a:r>
          </a:p>
          <a:p>
            <a:r>
              <a:rPr lang="th-TH" sz="4400" b="1">
                <a:sym typeface="Wingdings" panose="05000000000000000000" pitchFamily="2" charset="2"/>
              </a:rPr>
              <a:t> มีความต้องการในสิ่งที่มาต่อรองกันสูง</a:t>
            </a:r>
          </a:p>
          <a:p>
            <a:r>
              <a:rPr lang="th-TH" sz="4400" b="1">
                <a:sym typeface="Wingdings" panose="05000000000000000000" pitchFamily="2" charset="2"/>
              </a:rPr>
              <a:t> ยึดจุดยืนที่ตนตั้งไว้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2727325" y="531813"/>
            <a:ext cx="6928500" cy="923330"/>
          </a:xfrm>
          <a:prstGeom prst="rect">
            <a:avLst/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r>
              <a:rPr lang="th-TH" sz="5400" b="1"/>
              <a:t>แบบแข็งกร้าว </a:t>
            </a:r>
            <a:r>
              <a:rPr lang="en-US" sz="5400" b="1"/>
              <a:t>:</a:t>
            </a:r>
            <a:r>
              <a:rPr lang="th-TH" sz="5400" b="1"/>
              <a:t> </a:t>
            </a:r>
            <a:r>
              <a:rPr lang="en-US" sz="5400" b="1"/>
              <a:t>Hard  bargaining</a:t>
            </a:r>
            <a:endParaRPr lang="th-TH" sz="2800"/>
          </a:p>
        </p:txBody>
      </p:sp>
    </p:spTree>
    <p:extLst>
      <p:ext uri="{BB962C8B-B14F-4D97-AF65-F5344CB8AC3E}">
        <p14:creationId xmlns:p14="http://schemas.microsoft.com/office/powerpoint/2010/main" val="10625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3729039" y="1981201"/>
            <a:ext cx="5237331" cy="335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r>
              <a:rPr lang="th-TH" sz="4000" b="1">
                <a:sym typeface="Wingdings" panose="05000000000000000000" pitchFamily="2" charset="2"/>
              </a:rPr>
              <a:t> ต่อรองอย่างนุ่มนวล</a:t>
            </a:r>
          </a:p>
          <a:p>
            <a:r>
              <a:rPr lang="th-TH" sz="4000" b="1">
                <a:sym typeface="Wingdings" panose="05000000000000000000" pitchFamily="2" charset="2"/>
              </a:rPr>
              <a:t> เชื่อถือฝ่ายตรงข้าม</a:t>
            </a:r>
          </a:p>
          <a:p>
            <a:r>
              <a:rPr lang="th-TH" sz="4400" b="1">
                <a:sym typeface="Wingdings" panose="05000000000000000000" pitchFamily="2" charset="2"/>
              </a:rPr>
              <a:t> ยอมเพื่อความสัมพันธ์ที่ดี</a:t>
            </a:r>
          </a:p>
          <a:p>
            <a:r>
              <a:rPr lang="th-TH" sz="4400" b="1">
                <a:sym typeface="Wingdings" panose="05000000000000000000" pitchFamily="2" charset="2"/>
              </a:rPr>
              <a:t> ไม่ยึดจุดยืนของตน</a:t>
            </a:r>
          </a:p>
          <a:p>
            <a:r>
              <a:rPr lang="th-TH" sz="4400" b="1">
                <a:sym typeface="Wingdings" panose="05000000000000000000" pitchFamily="2" charset="2"/>
              </a:rPr>
              <a:t> เปิดกว้างรับทางสายกลาง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2727326" y="531813"/>
            <a:ext cx="6498895" cy="92333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r>
              <a:rPr lang="th-TH" sz="5400" b="1">
                <a:solidFill>
                  <a:schemeClr val="bg1"/>
                </a:solidFill>
              </a:rPr>
              <a:t>แบบนุ่มนวล  </a:t>
            </a:r>
            <a:r>
              <a:rPr lang="en-US" sz="5400" b="1">
                <a:solidFill>
                  <a:schemeClr val="bg1"/>
                </a:solidFill>
              </a:rPr>
              <a:t>:</a:t>
            </a:r>
            <a:r>
              <a:rPr lang="th-TH" sz="5400" b="1">
                <a:solidFill>
                  <a:schemeClr val="bg1"/>
                </a:solidFill>
              </a:rPr>
              <a:t> </a:t>
            </a:r>
            <a:r>
              <a:rPr lang="en-US" sz="5400" b="1">
                <a:solidFill>
                  <a:schemeClr val="bg1"/>
                </a:solidFill>
              </a:rPr>
              <a:t>Soft  bargaining</a:t>
            </a:r>
            <a:endParaRPr lang="th-TH" sz="2800"/>
          </a:p>
        </p:txBody>
      </p:sp>
    </p:spTree>
    <p:extLst>
      <p:ext uri="{BB962C8B-B14F-4D97-AF65-F5344CB8AC3E}">
        <p14:creationId xmlns:p14="http://schemas.microsoft.com/office/powerpoint/2010/main" val="1878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2100263" y="1981200"/>
            <a:ext cx="913904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r>
              <a:rPr lang="th-TH" sz="4000" b="1">
                <a:sym typeface="Wingdings" panose="05000000000000000000" pitchFamily="2" charset="2"/>
              </a:rPr>
              <a:t> ใช้วิธีการอ่อนกับคนแต่แข็งกับปัญหา</a:t>
            </a:r>
          </a:p>
          <a:p>
            <a:r>
              <a:rPr lang="th-TH" sz="4000" b="1">
                <a:sym typeface="Wingdings" panose="05000000000000000000" pitchFamily="2" charset="2"/>
              </a:rPr>
              <a:t> ใช้วิธีร่วมมือกันซึ่งกันและกัน</a:t>
            </a:r>
          </a:p>
          <a:p>
            <a:r>
              <a:rPr lang="th-TH" sz="4400" b="1">
                <a:sym typeface="Wingdings" panose="05000000000000000000" pitchFamily="2" charset="2"/>
              </a:rPr>
              <a:t> เจรจาเพื่อผลประโยชน์ร่วมกันทุกฝ่าย</a:t>
            </a:r>
          </a:p>
          <a:p>
            <a:r>
              <a:rPr lang="th-TH" sz="4400" b="1">
                <a:sym typeface="Wingdings" panose="05000000000000000000" pitchFamily="2" charset="2"/>
              </a:rPr>
              <a:t> เน้นผลประโยชน์มากกว่าจุดยืนหรือทางสายกลาง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752600" y="838201"/>
            <a:ext cx="9249648" cy="769441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r>
              <a:rPr lang="th-TH" sz="4400" b="1">
                <a:solidFill>
                  <a:schemeClr val="bg1"/>
                </a:solidFill>
              </a:rPr>
              <a:t>แบบประสานผลประโยชน์ </a:t>
            </a:r>
            <a:r>
              <a:rPr lang="en-US" sz="4400" b="1">
                <a:solidFill>
                  <a:schemeClr val="bg1"/>
                </a:solidFill>
              </a:rPr>
              <a:t>:</a:t>
            </a:r>
            <a:r>
              <a:rPr lang="th-TH" sz="4400" b="1">
                <a:solidFill>
                  <a:schemeClr val="bg1"/>
                </a:solidFill>
              </a:rPr>
              <a:t> </a:t>
            </a:r>
            <a:r>
              <a:rPr lang="en-US" sz="4400" b="1">
                <a:solidFill>
                  <a:schemeClr val="bg1"/>
                </a:solidFill>
              </a:rPr>
              <a:t>Interest - based  bargaining</a:t>
            </a:r>
            <a:endParaRPr lang="th-TH" sz="2800"/>
          </a:p>
        </p:txBody>
      </p:sp>
    </p:spTree>
    <p:extLst>
      <p:ext uri="{BB962C8B-B14F-4D97-AF65-F5344CB8AC3E}">
        <p14:creationId xmlns:p14="http://schemas.microsoft.com/office/powerpoint/2010/main" val="228119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952626" y="1524000"/>
            <a:ext cx="942437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r>
              <a:rPr lang="th-TH" sz="4000" b="1">
                <a:sym typeface="Wingdings" panose="05000000000000000000" pitchFamily="2" charset="2"/>
              </a:rPr>
              <a:t> ขาดองค์ความรู้ที่ใช้ในการเจรจา</a:t>
            </a:r>
          </a:p>
          <a:p>
            <a:r>
              <a:rPr lang="th-TH" sz="4000" b="1">
                <a:sym typeface="Wingdings" panose="05000000000000000000" pitchFamily="2" charset="2"/>
              </a:rPr>
              <a:t> เตรียมการไม่ดีพอ </a:t>
            </a:r>
            <a:r>
              <a:rPr lang="en-US" sz="4000" b="1">
                <a:sym typeface="Wingdings" panose="05000000000000000000" pitchFamily="2" charset="2"/>
              </a:rPr>
              <a:t>:</a:t>
            </a:r>
            <a:r>
              <a:rPr lang="th-TH" sz="4000" b="1">
                <a:sym typeface="Wingdings" panose="05000000000000000000" pitchFamily="2" charset="2"/>
              </a:rPr>
              <a:t> เช้า / เย็น เวลาไหนเหมาะสม</a:t>
            </a:r>
          </a:p>
          <a:p>
            <a:r>
              <a:rPr lang="th-TH" sz="4000" b="1">
                <a:sym typeface="Wingdings" panose="05000000000000000000" pitchFamily="2" charset="2"/>
              </a:rPr>
              <a:t> การสื่อสารบกพร่อง </a:t>
            </a:r>
            <a:r>
              <a:rPr lang="en-US" sz="4000" b="1">
                <a:sym typeface="Wingdings" panose="05000000000000000000" pitchFamily="2" charset="2"/>
              </a:rPr>
              <a:t>:</a:t>
            </a:r>
            <a:r>
              <a:rPr lang="th-TH" sz="4000" b="1">
                <a:sym typeface="Wingdings" panose="05000000000000000000" pitchFamily="2" charset="2"/>
              </a:rPr>
              <a:t> ประชุมที่ไหน  ใครดำเนินการ</a:t>
            </a:r>
          </a:p>
          <a:p>
            <a:r>
              <a:rPr lang="th-TH" sz="4000" b="1">
                <a:sym typeface="Wingdings" panose="05000000000000000000" pitchFamily="2" charset="2"/>
              </a:rPr>
              <a:t> ปัจจัยทางอารมณ์ </a:t>
            </a:r>
            <a:r>
              <a:rPr lang="en-US" sz="4000" b="1">
                <a:sym typeface="Wingdings" panose="05000000000000000000" pitchFamily="2" charset="2"/>
              </a:rPr>
              <a:t>:</a:t>
            </a:r>
            <a:r>
              <a:rPr lang="th-TH" sz="4000" b="1">
                <a:sym typeface="Wingdings" panose="05000000000000000000" pitchFamily="2" charset="2"/>
              </a:rPr>
              <a:t> เคยมีปัญหากันในอดีต  นอนไม่หลับ</a:t>
            </a:r>
          </a:p>
          <a:p>
            <a:r>
              <a:rPr lang="th-TH" sz="4000" b="1">
                <a:sym typeface="Wingdings" panose="05000000000000000000" pitchFamily="2" charset="2"/>
              </a:rPr>
              <a:t> ปัญหาที่มีมาก่อน</a:t>
            </a:r>
          </a:p>
          <a:p>
            <a:r>
              <a:rPr lang="th-TH" sz="4000" b="1">
                <a:sym typeface="Wingdings" panose="05000000000000000000" pitchFamily="2" charset="2"/>
              </a:rPr>
              <a:t> ข้อผูกพันเดิม</a:t>
            </a:r>
          </a:p>
          <a:p>
            <a:r>
              <a:rPr lang="th-TH" sz="4000" b="1">
                <a:sym typeface="Wingdings" panose="05000000000000000000" pitchFamily="2" charset="2"/>
              </a:rPr>
              <a:t> เวลาและเงินทุน</a:t>
            </a:r>
          </a:p>
          <a:p>
            <a:r>
              <a:rPr lang="th-TH" sz="4000" b="1">
                <a:sym typeface="Wingdings" panose="05000000000000000000" pitchFamily="2" charset="2"/>
              </a:rPr>
              <a:t> ข้อกฎหมาย </a:t>
            </a:r>
            <a:r>
              <a:rPr lang="en-US" sz="4000" b="1">
                <a:sym typeface="Wingdings" panose="05000000000000000000" pitchFamily="2" charset="2"/>
              </a:rPr>
              <a:t>:</a:t>
            </a:r>
            <a:r>
              <a:rPr lang="th-TH" sz="4000" b="1">
                <a:sym typeface="Wingdings" panose="05000000000000000000" pitchFamily="2" charset="2"/>
              </a:rPr>
              <a:t> กฎหมายยอมรับไหม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3287713" y="304800"/>
            <a:ext cx="5989140" cy="92333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r>
              <a:rPr lang="th-TH" sz="5400" b="1"/>
              <a:t>อุปสรรคที่ขัดขวางการเจรจา</a:t>
            </a:r>
            <a:endParaRPr lang="th-TH" sz="2800"/>
          </a:p>
        </p:txBody>
      </p:sp>
    </p:spTree>
    <p:extLst>
      <p:ext uri="{BB962C8B-B14F-4D97-AF65-F5344CB8AC3E}">
        <p14:creationId xmlns:p14="http://schemas.microsoft.com/office/powerpoint/2010/main" val="245988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1809750" y="1524001"/>
            <a:ext cx="9409948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r>
              <a:rPr lang="th-TH" sz="4000" b="1">
                <a:sym typeface="Wingdings" panose="05000000000000000000" pitchFamily="2" charset="2"/>
              </a:rPr>
              <a:t> ได้การตัดสินใจที่ดีกว่า  มีประสิทธิภาพ  สมดุล  มั่นคง</a:t>
            </a:r>
          </a:p>
          <a:p>
            <a:r>
              <a:rPr lang="th-TH" sz="4000" b="1">
                <a:sym typeface="Wingdings" panose="05000000000000000000" pitchFamily="2" charset="2"/>
              </a:rPr>
              <a:t>มากกว่า</a:t>
            </a:r>
          </a:p>
          <a:p>
            <a:r>
              <a:rPr lang="th-TH" sz="4000" b="1">
                <a:sym typeface="Wingdings" panose="05000000000000000000" pitchFamily="2" charset="2"/>
              </a:rPr>
              <a:t> มีการผสมผสาน  มีความสมดุลย์ของผลประโยชน์  ซึ่งได้</a:t>
            </a:r>
          </a:p>
          <a:p>
            <a:r>
              <a:rPr lang="th-TH" sz="4000" b="1">
                <a:sym typeface="Wingdings" panose="05000000000000000000" pitchFamily="2" charset="2"/>
              </a:rPr>
              <a:t>รับการยอมรับจากทุกฝ่าย</a:t>
            </a:r>
          </a:p>
          <a:p>
            <a:r>
              <a:rPr lang="th-TH" sz="4000" b="1">
                <a:sym typeface="Wingdings" panose="05000000000000000000" pitchFamily="2" charset="2"/>
              </a:rPr>
              <a:t> ลดการเกิดขั้ว  เพิ่มความเข้าใจและความสัมพันธ์ให้ดีขึ้น</a:t>
            </a:r>
          </a:p>
          <a:p>
            <a:r>
              <a:rPr lang="th-TH" sz="4000" b="1">
                <a:sym typeface="Wingdings" panose="05000000000000000000" pitchFamily="2" charset="2"/>
              </a:rPr>
              <a:t> ได้รับการสนับสนุนการตัดสินใจขั้นสุดท้ายดีขึ้น</a:t>
            </a:r>
          </a:p>
          <a:p>
            <a:endParaRPr lang="th-TH" sz="4000" b="1">
              <a:sym typeface="Wingdings" panose="05000000000000000000" pitchFamily="2" charset="2"/>
            </a:endParaRP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3733800" y="457200"/>
            <a:ext cx="5043368" cy="923330"/>
          </a:xfrm>
          <a:prstGeom prst="rect">
            <a:avLst/>
          </a:prstGeom>
          <a:solidFill>
            <a:srgbClr val="FF6699"/>
          </a:solidFill>
          <a:ln w="9525">
            <a:solidFill>
              <a:srgbClr val="FF6699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r>
              <a:rPr lang="th-TH" sz="5400" b="1"/>
              <a:t>ประโยชน์ของการเจรจา</a:t>
            </a:r>
            <a:endParaRPr lang="th-TH" sz="2800"/>
          </a:p>
        </p:txBody>
      </p:sp>
    </p:spTree>
    <p:extLst>
      <p:ext uri="{BB962C8B-B14F-4D97-AF65-F5344CB8AC3E}">
        <p14:creationId xmlns:p14="http://schemas.microsoft.com/office/powerpoint/2010/main" val="368879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352801" y="279401"/>
            <a:ext cx="6415539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r>
              <a:rPr lang="th-TH" sz="6000" b="1"/>
              <a:t>พัฒนาการของความขัดแย้ง</a:t>
            </a:r>
            <a:endParaRPr lang="th-TH" sz="4800" b="1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598613" y="1447800"/>
            <a:ext cx="9413154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r>
              <a:rPr lang="th-TH" sz="4000" b="1">
                <a:sym typeface="Wingdings" panose="05000000000000000000" pitchFamily="2" charset="2"/>
              </a:rPr>
              <a:t> ความขัดแย้งแอบแฝง </a:t>
            </a:r>
            <a:r>
              <a:rPr lang="en-US" sz="4000" b="1">
                <a:sym typeface="Wingdings" panose="05000000000000000000" pitchFamily="2" charset="2"/>
              </a:rPr>
              <a:t>: Latent  Conflict  </a:t>
            </a:r>
            <a:r>
              <a:rPr lang="th-TH" sz="4000" b="1">
                <a:sym typeface="Wingdings" panose="05000000000000000000" pitchFamily="2" charset="2"/>
              </a:rPr>
              <a:t>ความตึงเครียด</a:t>
            </a:r>
          </a:p>
          <a:p>
            <a:r>
              <a:rPr lang="th-TH" sz="4000" b="1">
                <a:sym typeface="Wingdings" panose="05000000000000000000" pitchFamily="2" charset="2"/>
              </a:rPr>
              <a:t> ที่ยังไม่ได้พัฒนาเป็นความขัดแย้งที่เห็นได้ชัด  อาจไม่มีผู้</a:t>
            </a:r>
          </a:p>
          <a:p>
            <a:r>
              <a:rPr lang="th-TH" sz="4000" b="1">
                <a:sym typeface="Wingdings" panose="05000000000000000000" pitchFamily="2" charset="2"/>
              </a:rPr>
              <a:t> ทราบว่ามีความขัดแย้งเกิดขึ้น</a:t>
            </a:r>
          </a:p>
          <a:p>
            <a:endParaRPr lang="th-TH" sz="1400" b="1">
              <a:sym typeface="Wingdings" panose="05000000000000000000" pitchFamily="2" charset="2"/>
            </a:endParaRPr>
          </a:p>
          <a:p>
            <a:r>
              <a:rPr lang="th-TH" sz="4000" b="1">
                <a:sym typeface="Wingdings" panose="05000000000000000000" pitchFamily="2" charset="2"/>
              </a:rPr>
              <a:t> ความขัดแย้งเริ่มปรากฎ  </a:t>
            </a:r>
            <a:r>
              <a:rPr lang="en-US" sz="4000" b="1">
                <a:sym typeface="Wingdings" panose="05000000000000000000" pitchFamily="2" charset="2"/>
              </a:rPr>
              <a:t>:</a:t>
            </a:r>
            <a:r>
              <a:rPr lang="th-TH" sz="4000" b="1">
                <a:sym typeface="Wingdings" panose="05000000000000000000" pitchFamily="2" charset="2"/>
              </a:rPr>
              <a:t> </a:t>
            </a:r>
            <a:r>
              <a:rPr lang="en-US" sz="4000" b="1">
                <a:sym typeface="Wingdings" panose="05000000000000000000" pitchFamily="2" charset="2"/>
              </a:rPr>
              <a:t>Emerging  Conflict  </a:t>
            </a:r>
            <a:r>
              <a:rPr lang="th-TH" sz="4000" b="1">
                <a:sym typeface="Wingdings" panose="05000000000000000000" pitchFamily="2" charset="2"/>
              </a:rPr>
              <a:t>มีการรับรู้</a:t>
            </a:r>
          </a:p>
          <a:p>
            <a:r>
              <a:rPr lang="th-TH" sz="4000" b="1">
                <a:sym typeface="Wingdings" panose="05000000000000000000" pitchFamily="2" charset="2"/>
              </a:rPr>
              <a:t> ว่ามีความขัดแย้ง  แต่ยังไม่มีการแก้ไขปัญหา</a:t>
            </a:r>
          </a:p>
          <a:p>
            <a:endParaRPr lang="th-TH" sz="1400" b="1">
              <a:sym typeface="Wingdings" panose="05000000000000000000" pitchFamily="2" charset="2"/>
            </a:endParaRPr>
          </a:p>
          <a:p>
            <a:r>
              <a:rPr lang="th-TH" sz="4000" b="1">
                <a:sym typeface="Wingdings" panose="05000000000000000000" pitchFamily="2" charset="2"/>
              </a:rPr>
              <a:t> ความขัดแย้งปรากฎชัดเจน </a:t>
            </a:r>
            <a:r>
              <a:rPr lang="en-US" sz="4000" b="1">
                <a:sym typeface="Wingdings" panose="05000000000000000000" pitchFamily="2" charset="2"/>
              </a:rPr>
              <a:t>: Manifest  Conflict  </a:t>
            </a:r>
            <a:r>
              <a:rPr lang="th-TH" sz="4000" b="1">
                <a:sym typeface="Wingdings" panose="05000000000000000000" pitchFamily="2" charset="2"/>
              </a:rPr>
              <a:t>ความ</a:t>
            </a:r>
          </a:p>
          <a:p>
            <a:r>
              <a:rPr lang="th-TH" sz="4000" b="1">
                <a:sym typeface="Wingdings" panose="05000000000000000000" pitchFamily="2" charset="2"/>
              </a:rPr>
              <a:t> ขัดแย้งเปลี่ยนแปลงเป็นกรณีพิพาท</a:t>
            </a:r>
          </a:p>
        </p:txBody>
      </p:sp>
    </p:spTree>
    <p:extLst>
      <p:ext uri="{BB962C8B-B14F-4D97-AF65-F5344CB8AC3E}">
        <p14:creationId xmlns:p14="http://schemas.microsoft.com/office/powerpoint/2010/main" val="85117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732214" y="549276"/>
            <a:ext cx="5370381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r>
              <a:rPr lang="th-TH" sz="6000" b="1"/>
              <a:t>กรณีพิพาท  </a:t>
            </a:r>
            <a:r>
              <a:rPr lang="en-US" sz="6000" b="1"/>
              <a:t>: (Dispute)</a:t>
            </a:r>
            <a:endParaRPr lang="th-TH" sz="4800" b="1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914525" y="1884363"/>
            <a:ext cx="908934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r>
              <a:rPr lang="th-TH" sz="4800" b="1">
                <a:sym typeface="Wingdings" panose="05000000000000000000" pitchFamily="2" charset="2"/>
              </a:rPr>
              <a:t> เป็นการปรากฎอาการของความขัดแย้ง และ</a:t>
            </a:r>
          </a:p>
          <a:p>
            <a:r>
              <a:rPr lang="th-TH" sz="4800" b="1">
                <a:sym typeface="Wingdings" panose="05000000000000000000" pitchFamily="2" charset="2"/>
              </a:rPr>
              <a:t> ผู้เกี่ยวข้องในความขัดแย้ง  มีความมุ่งมั่นที่จะ</a:t>
            </a:r>
          </a:p>
          <a:p>
            <a:r>
              <a:rPr lang="th-TH" sz="4800" b="1">
                <a:sym typeface="Wingdings" panose="05000000000000000000" pitchFamily="2" charset="2"/>
              </a:rPr>
              <a:t> บรรลุเป้าหมายสูงสุดของตน</a:t>
            </a:r>
          </a:p>
        </p:txBody>
      </p:sp>
    </p:spTree>
    <p:extLst>
      <p:ext uri="{BB962C8B-B14F-4D97-AF65-F5344CB8AC3E}">
        <p14:creationId xmlns:p14="http://schemas.microsoft.com/office/powerpoint/2010/main" val="288327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857626" y="549276"/>
            <a:ext cx="5264583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r>
              <a:rPr lang="th-TH" sz="6000" b="1"/>
              <a:t>ธรรมชาติความขัดแย้ง</a:t>
            </a:r>
            <a:endParaRPr lang="th-TH" sz="4800" b="1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111375" y="1981201"/>
            <a:ext cx="9103774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r>
              <a:rPr lang="th-TH" sz="4400" b="1">
                <a:sym typeface="Wingdings" panose="05000000000000000000" pitchFamily="2" charset="2"/>
              </a:rPr>
              <a:t> ไม่มีใครชอบที่จะมีความขัดแย้ง</a:t>
            </a:r>
          </a:p>
          <a:p>
            <a:r>
              <a:rPr lang="th-TH" sz="4400" b="1">
                <a:sym typeface="Wingdings" panose="05000000000000000000" pitchFamily="2" charset="2"/>
              </a:rPr>
              <a:t> เป็นสิ่งที่หลีกเลี่ยงไม่ได้</a:t>
            </a:r>
          </a:p>
          <a:p>
            <a:r>
              <a:rPr lang="th-TH" sz="4400" b="1">
                <a:sym typeface="Wingdings" panose="05000000000000000000" pitchFamily="2" charset="2"/>
              </a:rPr>
              <a:t> สามารถเปลี่ยนความขัดแย้งเป็นความสร้างสรรค์</a:t>
            </a:r>
          </a:p>
          <a:p>
            <a:r>
              <a:rPr lang="th-TH" sz="4400" b="1">
                <a:sym typeface="Wingdings" panose="05000000000000000000" pitchFamily="2" charset="2"/>
              </a:rPr>
              <a:t> สิ่งที่สำคัญคือ การจัดการความขัดแย้ง</a:t>
            </a:r>
          </a:p>
        </p:txBody>
      </p:sp>
    </p:spTree>
    <p:extLst>
      <p:ext uri="{BB962C8B-B14F-4D97-AF65-F5344CB8AC3E}">
        <p14:creationId xmlns:p14="http://schemas.microsoft.com/office/powerpoint/2010/main" val="141226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168434" y="457200"/>
            <a:ext cx="6085320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pPr algn="ctr"/>
            <a:r>
              <a:rPr lang="th-TH" sz="6000" b="1"/>
              <a:t>ความขัดแย้งด้านข้อมูล  </a:t>
            </a:r>
            <a:r>
              <a:rPr lang="en-US" sz="6000" b="1"/>
              <a:t>: </a:t>
            </a:r>
          </a:p>
          <a:p>
            <a:pPr algn="ctr"/>
            <a:r>
              <a:rPr lang="en-US" sz="6000" b="1"/>
              <a:t>(Data  Conflict)</a:t>
            </a:r>
            <a:endParaRPr lang="th-TH" sz="4800" b="1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752600" y="2438401"/>
            <a:ext cx="11317522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r>
              <a:rPr lang="th-TH" sz="4400" b="1">
                <a:sym typeface="Wingdings" panose="05000000000000000000" pitchFamily="2" charset="2"/>
              </a:rPr>
              <a:t>   ขาดข้อมูลข่าวสาร</a:t>
            </a:r>
          </a:p>
          <a:p>
            <a:r>
              <a:rPr lang="th-TH" sz="4400" b="1">
                <a:sym typeface="Wingdings" panose="05000000000000000000" pitchFamily="2" charset="2"/>
              </a:rPr>
              <a:t>   มีข้อมูลที่ไม่ตรงกัน</a:t>
            </a:r>
          </a:p>
          <a:p>
            <a:r>
              <a:rPr lang="th-TH" sz="4400" b="1">
                <a:sym typeface="Wingdings" panose="05000000000000000000" pitchFamily="2" charset="2"/>
              </a:rPr>
              <a:t>   การสื่อสารบกพร่อง</a:t>
            </a:r>
          </a:p>
          <a:p>
            <a:r>
              <a:rPr lang="th-TH" sz="4400" b="1">
                <a:sym typeface="Wingdings" panose="05000000000000000000" pitchFamily="2" charset="2"/>
              </a:rPr>
              <a:t>   มีความแตกต่างในวิธีการประเมิน  แปลข้อมูล  ข่าวสาร</a:t>
            </a:r>
          </a:p>
          <a:p>
            <a:r>
              <a:rPr lang="th-TH" sz="4400" b="1">
                <a:sym typeface="Wingdings" panose="05000000000000000000" pitchFamily="2" charset="2"/>
              </a:rPr>
              <a:t>   มีความแตกต่างในการรับรู้ข้อมูล</a:t>
            </a:r>
          </a:p>
        </p:txBody>
      </p:sp>
    </p:spTree>
    <p:extLst>
      <p:ext uri="{BB962C8B-B14F-4D97-AF65-F5344CB8AC3E}">
        <p14:creationId xmlns:p14="http://schemas.microsoft.com/office/powerpoint/2010/main" val="130145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342476" y="304800"/>
            <a:ext cx="7329251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pPr algn="ctr"/>
            <a:r>
              <a:rPr lang="th-TH" sz="6000" b="1"/>
              <a:t>ความขัดแย้งจากผลประโยชน์ </a:t>
            </a:r>
            <a:r>
              <a:rPr lang="en-US" sz="6000" b="1"/>
              <a:t>: </a:t>
            </a:r>
          </a:p>
          <a:p>
            <a:pPr algn="ctr"/>
            <a:r>
              <a:rPr lang="en-US" sz="6000" b="1"/>
              <a:t>(Interest  Conflict) </a:t>
            </a:r>
            <a:endParaRPr lang="th-TH" sz="6000" b="1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362201" y="2741613"/>
            <a:ext cx="9427581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r>
              <a:rPr lang="th-TH" sz="4800" b="1">
                <a:sym typeface="Wingdings" panose="05000000000000000000" pitchFamily="2" charset="2"/>
              </a:rPr>
              <a:t>   แข่งขัน  แย่งชิง  ทรัพยากรที่มีอยู่จำกัด</a:t>
            </a:r>
          </a:p>
          <a:p>
            <a:r>
              <a:rPr lang="th-TH" sz="4800" b="1">
                <a:sym typeface="Wingdings" panose="05000000000000000000" pitchFamily="2" charset="2"/>
              </a:rPr>
              <a:t>   แข่งขันการดำเนินงาน</a:t>
            </a:r>
          </a:p>
          <a:p>
            <a:r>
              <a:rPr lang="th-TH" sz="4800" b="1">
                <a:sym typeface="Wingdings" panose="05000000000000000000" pitchFamily="2" charset="2"/>
              </a:rPr>
              <a:t>   แข่งขันในความต้องการทางอารมณ์</a:t>
            </a:r>
          </a:p>
        </p:txBody>
      </p:sp>
    </p:spTree>
    <p:extLst>
      <p:ext uri="{BB962C8B-B14F-4D97-AF65-F5344CB8AC3E}">
        <p14:creationId xmlns:p14="http://schemas.microsoft.com/office/powerpoint/2010/main" val="344301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202895" y="231775"/>
            <a:ext cx="7468712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pPr algn="ctr"/>
            <a:r>
              <a:rPr lang="th-TH" sz="6000" b="1"/>
              <a:t>ความขัดแย้งด้านความสัมพันธ์ </a:t>
            </a:r>
            <a:r>
              <a:rPr lang="en-US" sz="6000" b="1"/>
              <a:t>:</a:t>
            </a:r>
            <a:endParaRPr lang="th-TH" sz="6000" b="1"/>
          </a:p>
          <a:p>
            <a:pPr algn="ctr"/>
            <a:r>
              <a:rPr lang="th-TH" sz="6000" b="1"/>
              <a:t>(</a:t>
            </a:r>
            <a:r>
              <a:rPr lang="en-US" sz="6000" b="1"/>
              <a:t>Relationship  Conflict)</a:t>
            </a:r>
            <a:endParaRPr lang="th-TH" sz="6000" b="1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193926" y="2390775"/>
            <a:ext cx="8493031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r>
              <a:rPr lang="th-TH" sz="4800" b="1">
                <a:sym typeface="Wingdings" panose="05000000000000000000" pitchFamily="2" charset="2"/>
              </a:rPr>
              <a:t> มีบุคลิกภาพและพฤติกรรมที่เข้ากันไม่ได้</a:t>
            </a:r>
          </a:p>
          <a:p>
            <a:r>
              <a:rPr lang="th-TH" sz="4800" b="1">
                <a:sym typeface="Wingdings" panose="05000000000000000000" pitchFamily="2" charset="2"/>
              </a:rPr>
              <a:t> มีความคาดหวังที่ต่างกัน</a:t>
            </a:r>
          </a:p>
          <a:p>
            <a:r>
              <a:rPr lang="th-TH" sz="4800" b="1">
                <a:sym typeface="Wingdings" panose="05000000000000000000" pitchFamily="2" charset="2"/>
              </a:rPr>
              <a:t> มีทัศนคติที่แตกต่างกัน</a:t>
            </a:r>
          </a:p>
          <a:p>
            <a:r>
              <a:rPr lang="th-TH" sz="4800" b="1">
                <a:sym typeface="Wingdings" panose="05000000000000000000" pitchFamily="2" charset="2"/>
              </a:rPr>
              <a:t> มีการเข้าใจผิดจากการสื่อสาร</a:t>
            </a:r>
          </a:p>
        </p:txBody>
      </p:sp>
    </p:spTree>
    <p:extLst>
      <p:ext uri="{BB962C8B-B14F-4D97-AF65-F5344CB8AC3E}">
        <p14:creationId xmlns:p14="http://schemas.microsoft.com/office/powerpoint/2010/main" val="267354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789824" y="384175"/>
            <a:ext cx="6083717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pPr algn="ctr"/>
            <a:r>
              <a:rPr lang="th-TH" sz="6000" b="1"/>
              <a:t>ความขัดแย้งด้านค่านิยม </a:t>
            </a:r>
            <a:r>
              <a:rPr lang="en-US" sz="6000" b="1"/>
              <a:t>:</a:t>
            </a:r>
          </a:p>
          <a:p>
            <a:pPr algn="ctr"/>
            <a:r>
              <a:rPr lang="en-US" sz="6000" b="1"/>
              <a:t>(Value  Conflict)</a:t>
            </a:r>
            <a:endParaRPr lang="th-TH" sz="6000" b="1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700214" y="2632075"/>
            <a:ext cx="8967787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ngsana New" panose="02020603050405020304" pitchFamily="18" charset="-34"/>
              </a:defRPr>
            </a:lvl9pPr>
          </a:lstStyle>
          <a:p>
            <a:r>
              <a:rPr lang="th-TH" sz="4000" b="1">
                <a:sym typeface="Wingdings" panose="05000000000000000000" pitchFamily="2" charset="2"/>
              </a:rPr>
              <a:t> </a:t>
            </a:r>
            <a:r>
              <a:rPr lang="th-TH" sz="4400" b="1">
                <a:sym typeface="Wingdings" panose="05000000000000000000" pitchFamily="2" charset="2"/>
              </a:rPr>
              <a:t>ความแตกต่างของความเชื่อ  โลกทัศน์</a:t>
            </a:r>
          </a:p>
          <a:p>
            <a:r>
              <a:rPr lang="th-TH" sz="4000" b="1">
                <a:sym typeface="Wingdings" panose="05000000000000000000" pitchFamily="2" charset="2"/>
              </a:rPr>
              <a:t> </a:t>
            </a:r>
            <a:r>
              <a:rPr lang="th-TH" sz="4400" b="1">
                <a:sym typeface="Wingdings" panose="05000000000000000000" pitchFamily="2" charset="2"/>
              </a:rPr>
              <a:t>ความแตกต่างในค่านิยม</a:t>
            </a:r>
          </a:p>
          <a:p>
            <a:r>
              <a:rPr lang="th-TH" sz="4000" b="1">
                <a:sym typeface="Wingdings" panose="05000000000000000000" pitchFamily="2" charset="2"/>
              </a:rPr>
              <a:t> </a:t>
            </a:r>
            <a:r>
              <a:rPr lang="th-TH" sz="4400" b="1">
                <a:sym typeface="Wingdings" panose="05000000000000000000" pitchFamily="2" charset="2"/>
              </a:rPr>
              <a:t>ความแตกต่างในเป้าประสงค์</a:t>
            </a:r>
          </a:p>
          <a:p>
            <a:r>
              <a:rPr lang="th-TH" sz="4000" b="1">
                <a:sym typeface="Wingdings" panose="05000000000000000000" pitchFamily="2" charset="2"/>
              </a:rPr>
              <a:t> </a:t>
            </a:r>
            <a:r>
              <a:rPr lang="th-TH" sz="4400" b="1">
                <a:sym typeface="Wingdings" panose="05000000000000000000" pitchFamily="2" charset="2"/>
              </a:rPr>
              <a:t>ความแตกต่างในประวัติศาสตร์  วัฒนธรรม  ประเพณี</a:t>
            </a:r>
            <a:r>
              <a:rPr lang="th-TH" sz="4000" b="1">
                <a:sym typeface="Wingdings" panose="05000000000000000000" pitchFamily="2" charset="2"/>
              </a:rPr>
              <a:t> </a:t>
            </a:r>
          </a:p>
          <a:p>
            <a:r>
              <a:rPr lang="th-TH" sz="4000" b="1">
                <a:sym typeface="Wingdings" panose="05000000000000000000" pitchFamily="2" charset="2"/>
              </a:rPr>
              <a:t> </a:t>
            </a:r>
            <a:r>
              <a:rPr lang="th-TH" sz="4400" b="1">
                <a:sym typeface="Wingdings" panose="05000000000000000000" pitchFamily="2" charset="2"/>
              </a:rPr>
              <a:t>ความแตกต่างในความเป็นมา  การเลี้ยงดู</a:t>
            </a:r>
            <a:endParaRPr lang="th-TH" sz="4000" b="1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2310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เส้นบาง">
  <a:themeElements>
    <a:clrScheme name="เส้นบาง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เส้นบาง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เส้นบาง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</TotalTime>
  <Words>1070</Words>
  <Application>Microsoft Office PowerPoint</Application>
  <PresentationFormat>แบบจอกว้าง</PresentationFormat>
  <Paragraphs>169</Paragraphs>
  <Slides>27</Slides>
  <Notes>0</Notes>
  <HiddenSlides>0</HiddenSlides>
  <MMClips>0</MMClips>
  <ScaleCrop>false</ScaleCrop>
  <HeadingPairs>
    <vt:vector size="8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เซิร์ฟเวอร์ OLE ฝังตัว</vt:lpstr>
      </vt:variant>
      <vt:variant>
        <vt:i4>1</vt:i4>
      </vt:variant>
      <vt:variant>
        <vt:lpstr>ชื่อเรื่องสไลด์</vt:lpstr>
      </vt:variant>
      <vt:variant>
        <vt:i4>27</vt:i4>
      </vt:variant>
    </vt:vector>
  </HeadingPairs>
  <TitlesOfParts>
    <vt:vector size="34" baseType="lpstr">
      <vt:lpstr>Angsana New</vt:lpstr>
      <vt:lpstr>Century Gothic</vt:lpstr>
      <vt:lpstr>DilleniaUPC</vt:lpstr>
      <vt:lpstr>Wingdings</vt:lpstr>
      <vt:lpstr>Wingdings 3</vt:lpstr>
      <vt:lpstr>เส้นบาง</vt:lpstr>
      <vt:lpstr>Worksheet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IKKLASCOM 64</dc:creator>
  <cp:lastModifiedBy>IKKLASCOM 64</cp:lastModifiedBy>
  <cp:revision>1</cp:revision>
  <dcterms:created xsi:type="dcterms:W3CDTF">2022-02-23T15:45:03Z</dcterms:created>
  <dcterms:modified xsi:type="dcterms:W3CDTF">2023-02-06T15:36:21Z</dcterms:modified>
</cp:coreProperties>
</file>