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7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4F7E5-D24B-48BC-BF4C-EFEE3E889039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E51D1-61F6-4159-9F1F-D1B1085660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652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25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E51D1-61F6-4159-9F1F-D1B1085660EE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8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305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853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756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23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87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455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448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17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53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77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47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7000"/>
            <a:lum/>
          </a:blip>
          <a:srcRect/>
          <a:stretch>
            <a:fillRect l="-55000" t="1000" r="-1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B0E6-BAF3-4552-B795-4AE53C96F57F}" type="datetimeFigureOut">
              <a:rPr lang="th-TH" smtClean="0"/>
              <a:t>10/04/64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3AED-97DA-4E3B-AF26-88810F0EFC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143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7704" y="144488"/>
            <a:ext cx="6192688" cy="2276400"/>
          </a:xfrm>
        </p:spPr>
        <p:txBody>
          <a:bodyPr>
            <a:normAutofit/>
          </a:bodyPr>
          <a:lstStyle/>
          <a:p>
            <a:r>
              <a:rPr lang="th-TH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วิชาคติชนวิทยา</a:t>
            </a:r>
            <a:br>
              <a:rPr lang="th-TH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</a:br>
            <a:r>
              <a:rPr lang="en-US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Folklore</a:t>
            </a:r>
            <a:endParaRPr lang="th-TH" sz="60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88023" y="5023164"/>
            <a:ext cx="4341587" cy="1828800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อ.พิเภก เมืองหลวง</a:t>
            </a:r>
          </a:p>
          <a:p>
            <a:pPr marL="0" indent="0" algn="ctr">
              <a:buNone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สาขาวิชาภาษาไทย </a:t>
            </a:r>
          </a:p>
          <a:p>
            <a:pPr marL="0" indent="0" algn="ctr">
              <a:buNone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คณะครุศาสตร์</a:t>
            </a:r>
          </a:p>
          <a:p>
            <a:pPr marL="0" indent="0">
              <a:buNone/>
            </a:pP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ตัวแทนเนื้อหา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550"/>
            <a:ext cx="1398919" cy="1844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5776" y="2852936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ประเภทของข้อมูลคติชนวิทยา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14259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994122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นิทานพื้นบ้าน (</a:t>
            </a:r>
            <a:r>
              <a:rPr lang="en-US" sz="48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Folktale</a:t>
            </a:r>
            <a:r>
              <a:rPr lang="th-TH" sz="48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  <a:endParaRPr lang="th-TH" sz="4800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013604" y="1225689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ประคอง นิมมานเห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มินท์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กล่าวว่า นิทานพื้นบ้านมีบทบาท ๔ ประการ คือ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ให้ความเพลิดเพลิน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ช่วยกระชับความสัมพันธ์ในครอบครัว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ให้การศึกษาและเสริมสร้างจินตนาการ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ปลูกฝังจริยธรรมและรักษาบันทักฐานของสังคม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แม้นิทานจะเป็นเรื่องจินตนาการ แต่ผู้เล่าเป็นสมาชิกในสังคม นิทานจึงสะท้อนลักษณะทางสังคม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06613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เพลงพื้นบ้าน (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Folksong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835696" y="1700808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ลักษณะของเพลงพื้นบ้าน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ส่งทอดตามประเพณีมุขปาฐะ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เป็นงานของชาวบ้านถ่ายทอดแบบปากต่อปาก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ไม่มีกำเนิดแน่นอน ถ่ายทอดต่อกันจนไม่ทราบต้นตอแน่ชัด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เป็นเพลงของกลุ่มชน สังคมสามารถรับรู้เนื้อเพลงร่วมได้ เช่นเพลงเกี่ยวข้าว เพลงร้องเล่น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เนื้อร้องทำนองไม่ตายตัว เพิ่มเติม ตัดทอนได้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เรียบง่ายทั้งถ้อยคำและจังหวะทำนอง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ใช้การแบ่งจังหวะโดยอาศัยกลุ่มเสียง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เพลงพื้นบ้าน (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Folksong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  <a:endParaRPr lang="th-TH" sz="5400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979712" y="1412776"/>
            <a:ext cx="71642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ประเภทเพลงพื้นบ้าน (สุกัญญา 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สุจ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ฉายา, ๒๕๔๓ 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๒๓-๒๔)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เพลงกล่อมเด็ก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เพลงปลอบเด็ก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เพลงร้องเล่น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เพลงประกอบการละเล่นเด็ก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เพลงโต้ตอบ เพลง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ปฏิพากษ์</a:t>
            </a:r>
            <a:endParaRPr lang="th-TH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เพลงร้องรำพัน ร้องเดี่ยวพรรณนาอารมณ์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เพลงประกอบการละเล่นผู้ใหญ่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เพลงประกอบพิธีกรรม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ปริศนาคำทาย 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(Riddle)</a:t>
            </a:r>
            <a:endParaRPr lang="th-TH" sz="54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835696" y="1484784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เป็นการใช้ภาษาเพื่อแสดงความฉลาดหลักแหลมของโบราณ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มักเป็นการอุปมาเปรียบเทียบการพูดเพื่อแสดงไหวพริบทั้งผู้ถามและผู้ตอบ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แบ่งปริศนาคำทาย ออกเป็น ๔ วิธีการ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ปริศนาแท้ มีการตั้งคำถาม และแนะคำตอบไว้ เช่น ต้นเท่าครก  ใบปรกดิน ตาแปะหลังโก่ง ลงน้ำไม่ขุ่น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ปริศนาสองแง่สองง่าม ส่อเกี่ยวกับเรื่องเพศ แต่คำตอบมักไม่ใช่เรื่องเพศ เช่น อะไรเอ่ย กลมๆเท่าด้ามพร้า ไม่อ้าขาแทงไม่เข้า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ปริศนาคำทาย 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(Riddle)</a:t>
            </a:r>
            <a:endParaRPr lang="th-TH" sz="5400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95736" y="1844824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ปริศนาเชาว์ สอบถามเชาว์ปัญญาไหวพริบ เช่น อะไรเอ่ย เหมือนควายแต่ไม่มีเขา</a:t>
            </a:r>
          </a:p>
          <a:p>
            <a:pPr marL="571500" lvl="0" indent="-571500">
              <a:buFont typeface="Wingdings" pitchFamily="2" charset="2"/>
              <a:buChar char="v"/>
            </a:pP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71500" lvl="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ปริศนาสำนวนภาษา เล่นคำ เล่นสำนวน คำผวน เช่น อะไรเอ่ยหล่นตุ๊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บข้าง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ชี้  อะไรเอ่ยเจ๊กทำ ไทยเขียน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851104" cy="1647056"/>
          </a:xfrm>
        </p:spPr>
        <p:txBody>
          <a:bodyPr>
            <a:no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๒. ข้อมูลประเภท 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Performing folklore</a:t>
            </a:r>
            <a:endParaRPr lang="th-TH" sz="54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95736" y="2132856"/>
            <a:ext cx="6840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ข้อมูลคติชนประเภทการละเล่น การแสดงละครชาวบ้าน มี ๓ ประเภท คือ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การร่ายรำ (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dance) 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การละคร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(drama) 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ดนตรี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(music)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การร่ายรำ (</a:t>
            </a:r>
            <a:r>
              <a:rPr lang="en-US" sz="66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dance)</a:t>
            </a:r>
            <a:endParaRPr lang="th-TH" sz="66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051720" y="1484784"/>
            <a:ext cx="7092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การร่ายรำของสังคมบางครั้งอาจเกี่ยวกับสิ่งศักดิ์สิทธิ์และความเชื่อ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การร่ายรำในพิธีกรรมต่างๆหรืองานต่างๆ ล้วนแต่มีวัตถุประสงค์ เช่น รำกลองยาว รำดาบ รำอาวุธ หรือการรำในพิธีกรรมต่างๆรำผีฟ้า รำทรง นางเทียม เป็นการรำรักษาโรค</a:t>
            </a:r>
            <a:endParaRPr lang="en-US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354162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ละครชาวบ้าน 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(drama)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23728" y="1772816"/>
            <a:ext cx="67687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พัฒนาขึ้นมาจากการรำ  แสดงตามประเพณีปรัมปรา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หมอลำ คือการแสดงละครพื้นบ้านอีสานที่แพร่หลาย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แสดงให้เห็นว่าการร่ายรำหรือการแสดงพื้นบ้านใช่เพียงการละเล่นเท่านั้น แต่นั่นคือตัวแทนของความหมายและคุณค่าของวัฒนธรรม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786210"/>
          </a:xfrm>
        </p:spPr>
        <p:txBody>
          <a:bodyPr>
            <a:noAutofit/>
          </a:bodyPr>
          <a:lstStyle/>
          <a:p>
            <a:r>
              <a:rPr lang="th-TH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๓.ข้อมูลประเภท </a:t>
            </a:r>
            <a:r>
              <a:rPr lang="en-US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Material folklore</a:t>
            </a:r>
            <a:endParaRPr lang="th-TH" sz="60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95736" y="2492896"/>
            <a:ext cx="66967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วัฒนธรรมวัตถุ คือ เครื่องมือเครื่องใช้ เครื่องจักสาน ผ้าทอ อาหาร ยาพื้นบ้าน เป็นต้น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แบ่งเป็นกลุ่มใหญ่ๆ ได้ ๔ กลุ่ม 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หัตถกรรมพื้นบ้าน 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45610" y="1556792"/>
            <a:ext cx="6840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งานฝีมือพื้นบ้าน อาทิ การทอผ้า เย็บปักถักร้อย เครื่องมือทำมาหากิน เครื่องจักสาน เครื่องหนัง เครื่องกระดาษ ที่มีความสัมพันธ์กับประเพณีความเชื่อ ในบางสังคมเอาเครื่องประดับเป็นสัญลักษณ์ในการเปลี่ยนผ่านทางสังคม การใส่ซิ่นมีหัวมีตีน หรือหลาบเงินบอกตำแหน่ง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ประเภทของข้อมูลคติชนวิทยา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267744" y="1916832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ข้อมูลประเภท </a:t>
            </a: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Verbal folklore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</a:t>
            </a:r>
            <a:r>
              <a:rPr lang="th-TH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ข้อมูลประเภท</a:t>
            </a: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Performing folklore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</a:t>
            </a:r>
            <a:r>
              <a:rPr lang="th-TH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ข้อมูลประเภท  </a:t>
            </a: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Material  folklore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</a:t>
            </a:r>
            <a:r>
              <a:rPr lang="th-TH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ข้อมูลประเภท </a:t>
            </a:r>
            <a:r>
              <a:rPr lang="en-US" sz="4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Customary folklore</a:t>
            </a:r>
            <a:endParaRPr lang="th-TH" sz="44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5661248"/>
            <a:ext cx="406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อ.สมปอง  มูลมณี</a:t>
            </a:r>
          </a:p>
          <a:p>
            <a:pPr algn="ctr"/>
            <a:r>
              <a:rPr lang="th-TH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คณะมนุษยศาสตร์และสังคมศาสตร์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3297655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จิตรกรรมพื้นบ้าน 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95736" y="191683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งานศิลปะที่เกี่ยวกับภาพวาด จิตรกรรมตามผนังโบสถ์ ตู้คัมภีร์โบราณ หรือภาพวาดตามสถานที่สำคัญต่างๆ ล้วนแล้วแต่เกี่ยวข้องกับความเชื่อ ศาสนา เช่นผ้าผะ</a:t>
            </a:r>
            <a:r>
              <a:rPr lang="th-TH" sz="48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เหวด</a:t>
            </a:r>
            <a:r>
              <a:rPr lang="th-TH" sz="4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หรือฝาผนังถ้ำ 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สถาปัตยกรรมพื้นบ้าน 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267744" y="1844824"/>
            <a:ext cx="6624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สิ่งปลูกสร้างต่างๆที่สะท้อนความเป็นตัวตนและวัฒนธรรมของแต่ละชุมชนสังคม เช่นรูปแบบลักษณะบ้านเรือน ศาลาวัด </a:t>
            </a:r>
            <a:r>
              <a:rPr lang="th-TH" sz="44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สิม</a:t>
            </a: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ล้วนสะท้อนความเชื่อของสังคม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ประติมากรรมพื้นบ้าน 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339752" y="1844824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การปั้นหรือวัตถุสิ่งของต่างๆ ทั้งที่เป็นงานศิลปะและสิ่งของเครื่องใช้ อาทิ รูปพญานาคตามวัด ตัวกาฬ หรือหน้ากาฬ หรือการปั้นสิ่งของต่างๆ ที่สัมพันธ์กับวิถีชีวิตและความเชื่อ เช่น หม้อคราม หม้อน้ำ หม้อใส่กระดูก ก็มีความแตกต่างกันในบางสังคม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2002234"/>
          </a:xfrm>
        </p:spPr>
        <p:txBody>
          <a:bodyPr>
            <a:noAutofit/>
          </a:bodyPr>
          <a:lstStyle/>
          <a:p>
            <a:r>
              <a:rPr lang="th-TH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๔.ข้อมูลประเภท </a:t>
            </a:r>
            <a:r>
              <a:rPr lang="en-US" sz="60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Customary folklore</a:t>
            </a:r>
            <a:endParaRPr lang="th-TH" sz="6000" b="1" dirty="0">
              <a:solidFill>
                <a:schemeClr val="bg1"/>
              </a:solidFill>
              <a:latin typeface="TH Krub" pitchFamily="2" charset="-34"/>
              <a:cs typeface="TH Krub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051720" y="2492896"/>
            <a:ext cx="7092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แบบแผนหรือแบบอย่างที่ถือปฏิบัติสืบทอดกันมา ความเชื่อ ประเพณี พิธีกรรม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ความเชื่อและพิธีกรรม </a:t>
            </a: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(Belief and Ritual)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สืบทอดกันมาตามประเพณีด้วยการยอมรับว่าเป็นจริงของบุคคล หรือยอมรับว่าเป็นจริงแม้จะพิสูจน์ไม่ได้ 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ข้อมูลประเภท </a:t>
            </a:r>
            <a:r>
              <a:rPr lang="en-US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Customary folklore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76410" y="1772816"/>
            <a:ext cx="67687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 คือ การแสดงออกทางสังคมที่ถูกจัดระเบียบอย่างมีแบบแผนและมีความหมาย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แบ่งความเชื่อออกเป็น ๒ ประเภท คือ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พลังอำนาจเหนือธรรมชาติ เช่น คาถาอาคม 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วิญญาณหรือเทพเจ้าที่มีอำนาจเหนือธรรมชาติ</a:t>
            </a: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ข้อมูลประเภท </a:t>
            </a:r>
            <a:r>
              <a:rPr lang="en-US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Customary folklore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979712" y="1340768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 สามารถจำแนกออกได้หลายวิธีการ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พิธีกรรมเกี่ยวกับ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บรรพบุรุษ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การไหว้ปู่ตา การสรงน้ำดำหัว 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พิธีกรรมเกี่ยวกับวงจรชีวิต เกิด แต่งงาน ตาย 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ฮีต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คอง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พิธีกรรมเกี่ยวกับการเพาะปลูกและอาชีพ ไหว้ตา</a:t>
            </a:r>
            <a:r>
              <a:rPr lang="th-TH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แฮก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สู่ขวัญข้าว เอาปุ๋ยใส่นา เดือนสามออกใหม่สามค่ำ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พิธีกรรมเกี่ยวกับการรักษาโรค รำผีฟ้า รดน้ำมนต์ สะเดาะเคราะห์  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045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633"/>
            <a:ext cx="6624735" cy="6741368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98" y="1196752"/>
            <a:ext cx="2933923" cy="386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02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714202"/>
          </a:xfrm>
        </p:spPr>
        <p:txBody>
          <a:bodyPr>
            <a:no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การจำแนกข้อมูลคติชนของ </a:t>
            </a:r>
            <a:br>
              <a:rPr lang="en-US" sz="54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en-US" sz="54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Jan Harold </a:t>
            </a:r>
            <a:r>
              <a:rPr lang="en-US" sz="5400" b="1" dirty="0" err="1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Brunvand</a:t>
            </a:r>
            <a:endParaRPr lang="th-TH" sz="54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23728" y="1988840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คติชนประเภทใช้ภาษา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Verbal folklore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สุภาษิต ปริศนา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คติชนประเภทไม่ใช้ภาษา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Non-Verbal folklore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สถาปัตยกรรม ศิลปะพื้นบ้าน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คติชนประเภทผสมผสาน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Partly verbal folklore 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การละเล่น การแสดงพื้นบ้าน  ความเชื่อ พิธีกรรม</a:t>
            </a:r>
          </a:p>
        </p:txBody>
      </p:sp>
    </p:spTree>
    <p:extLst>
      <p:ext uri="{BB962C8B-B14F-4D97-AF65-F5344CB8AC3E}">
        <p14:creationId xmlns:p14="http://schemas.microsoft.com/office/powerpoint/2010/main" val="158492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จำแนกประเภทตามแนวทางของ </a:t>
            </a:r>
            <a:br>
              <a:rPr lang="en-US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en-US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Richard M. </a:t>
            </a:r>
            <a:r>
              <a:rPr lang="en-US" b="1" dirty="0" err="1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Dorson</a:t>
            </a:r>
            <a:endParaRPr lang="th-TH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339752" y="1831626"/>
            <a:ext cx="6696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วรรณกรรมมุขปาฐะ 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Oral Literature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เรื่องเล่า นิทาน กวีพื้นบ้าน เพลง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วัฒนธรรมวัตถุ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Material Culture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วัตถุสิ่งของ อาหาร เครื่องมือเครื่องใช้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ประเพณีสังคม 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Social Folk Custom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ประเพณี พิธีกรรม การรักษาโรค การละเล่น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การแสดงศิลปะพื้นบ้าน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Performing Folk Arts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ดนตรี การร่ายรำ ละครพื้นบ้าน</a:t>
            </a:r>
          </a:p>
        </p:txBody>
      </p:sp>
    </p:spTree>
    <p:extLst>
      <p:ext uri="{BB962C8B-B14F-4D97-AF65-F5344CB8AC3E}">
        <p14:creationId xmlns:p14="http://schemas.microsoft.com/office/powerpoint/2010/main" val="158492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570186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การจำแนกข้อมูลคติชน </a:t>
            </a:r>
            <a:br>
              <a:rPr lang="th-TH" sz="4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ศิราพร ณ </a:t>
            </a:r>
            <a:r>
              <a:rPr lang="th-TH" sz="4800" b="1" dirty="0" err="1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ถลาง</a:t>
            </a:r>
            <a:endParaRPr lang="th-TH" sz="48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555776" y="2060848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Verbal Folklore 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ถ่ายทอดด้วยวาจา นิทาน เพลง ภาษิต 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Performing Folklore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การละเล่น การแสดงพื้นบ้าน ละคร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Material  Folklore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เครื่องมือเครื่องใช้พื้นบ้าน  อาหาร </a:t>
            </a:r>
          </a:p>
          <a:p>
            <a:pPr marL="514350" indent="-514350">
              <a:buAutoNum type="thaiNumPeriod"/>
            </a:pP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Customary Folklore </a:t>
            </a:r>
            <a:r>
              <a:rPr lang="th-TH" sz="3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ความเชื่อ ประเพณี พิธีกรรม</a:t>
            </a:r>
          </a:p>
        </p:txBody>
      </p:sp>
    </p:spTree>
    <p:extLst>
      <p:ext uri="{BB962C8B-B14F-4D97-AF65-F5344CB8AC3E}">
        <p14:creationId xmlns:p14="http://schemas.microsoft.com/office/powerpoint/2010/main" val="23692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416824" cy="1570186"/>
          </a:xfrm>
        </p:spPr>
        <p:txBody>
          <a:bodyPr>
            <a:no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 ๑. ข้อมูลประเภท 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Verbal folklore</a:t>
            </a:r>
            <a:endParaRPr lang="th-TH" sz="5400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2115700" y="2276872"/>
            <a:ext cx="66247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เรียกว่า ข้อมูลมุขปาฐะ ถ่ายทอดโดยการใช้ถ้อยคำ แบ่งออกเป็น ๖ ประเภท คือ ตำนาน นิทาน เพลง ภาษิต ปริศนาคำทาย และความเชื่อ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92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123172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ตำนานปรัมปรา (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Myth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835697" y="1268760"/>
            <a:ext cx="73083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เรื่องเล่าที่ถือว่าเกิดขึ้นจริงในยุคโบราณ ที่อธิบายเกี่ยวกับจักรวาลวิทยาและความเชื่อเรื่องเหนือธรรมชาติของมนุษย์ พระเจ้า วีรบุรุษ ลักษณะทางวัฒนธรรม ความเชื่อและศาสนา (</a:t>
            </a:r>
            <a:r>
              <a:rPr lang="en-US" sz="3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Stith</a:t>
            </a:r>
            <a:r>
              <a:rPr lang="en-US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Thompson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มีบทบาทอย่างยิ่งในวัฒนธรรมดั้งเดิม เป็นการยกระดับให้ความเชื่อมีแบบแผน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ควบคุมกฎเกณฑ์ทางศีลธรรม และเครื่องยืนยันสำหรับพิธีกรรม</a:t>
            </a:r>
          </a:p>
        </p:txBody>
      </p:sp>
    </p:spTree>
    <p:extLst>
      <p:ext uri="{BB962C8B-B14F-4D97-AF65-F5344CB8AC3E}">
        <p14:creationId xmlns:p14="http://schemas.microsoft.com/office/powerpoint/2010/main" val="23692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922114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ตำนานปรัมปรา (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Myth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  <a:endParaRPr lang="th-TH" sz="5400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2" name="TextBox 1"/>
          <p:cNvSpPr txBox="1"/>
          <p:nvPr/>
        </p:nvSpPr>
        <p:spPr>
          <a:xfrm>
            <a:off x="1547664" y="1196752"/>
            <a:ext cx="75963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เป็นแบบแผนแนวทางในการประพฤติปฏิบัติของมนุษย์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เป็นเรื่องเล่าที่มีนัยในการอธิบายความเชื่อพิธีกรรม ความลี้ลับ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สามารถแบ่งได้ดังนี้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ตำนานประเภทอธิบายปรากฏการณ์ทางธรรมชาติ ตำนานฟ้าร้องฟ้าผ่า จันทรคราส สุ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ริย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คราส 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ตำนานปรัมปราประเภทอธิบายที่มา ของเทพเจ้าหรือบุคคลทางวัฒนธรรม เช่น พญาคัน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คาก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ขุนบรม ท้าว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ฮุ่ง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ท้าว</a:t>
            </a:r>
            <a:r>
              <a:rPr lang="th-TH" sz="32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เจือง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พ่อศรีนครเตา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ตำนานปรัมปราประเภทอธิบายเรื่องกำเนิดวัฒนธรรม ประเพณีพิธีกรรม เช่น ตำนานชื่อบ้านนามเมือง ตำนานบุญต่างๆ</a:t>
            </a:r>
            <a:endParaRPr lang="en-US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92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นิทานพื้นบ้าน (</a:t>
            </a:r>
            <a:r>
              <a:rPr lang="en-US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Folktale</a:t>
            </a:r>
            <a:r>
              <a:rPr lang="th-TH" sz="5400" b="1" dirty="0">
                <a:solidFill>
                  <a:schemeClr val="bg1"/>
                </a:solidFill>
                <a:latin typeface="TH Krub" pitchFamily="2" charset="-34"/>
                <a:cs typeface="TH Krub" pitchFamily="2" charset="-34"/>
              </a:rPr>
              <a:t>)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  <a14:imgEffect>
                      <a14:saturation sat="2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58" y="-31901"/>
            <a:ext cx="1581022" cy="2092749"/>
          </a:xfrm>
          <a:prstGeom prst="rect">
            <a:avLst/>
          </a:prstGeom>
          <a:ln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>
              <a:schemeClr val="accent1">
                <a:alpha val="35000"/>
              </a:schemeClr>
            </a:glow>
            <a:reflection stA="34000" endPos="92000" dir="5400000" sy="-100000" algn="bl" rotWithShape="0"/>
            <a:softEdge rad="0"/>
          </a:effectLst>
          <a:scene3d>
            <a:camera prst="orthographicFront">
              <a:rot lat="900000" lon="0" rev="0"/>
            </a:camera>
            <a:lightRig rig="threePt" dir="t"/>
          </a:scene3d>
        </p:spPr>
      </p:pic>
      <p:pic>
        <p:nvPicPr>
          <p:cNvPr id="10" name="ตัวแทนเนื้อหา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000"/>
                    </a14:imgEffect>
                    <a14:imgEffect>
                      <a14:saturation sat="195000"/>
                    </a14:imgEffect>
                    <a14:imgEffect>
                      <a14:brightnessContrast bright="-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116632"/>
            <a:ext cx="1398919" cy="1844824"/>
          </a:xfrm>
        </p:spPr>
      </p:pic>
      <p:sp>
        <p:nvSpPr>
          <p:cNvPr id="3" name="TextBox 2"/>
          <p:cNvSpPr txBox="1"/>
          <p:nvPr/>
        </p:nvSpPr>
        <p:spPr>
          <a:xfrm>
            <a:off x="1907704" y="1916832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เป็นข้อมูลทางวัฒนธรรมที่ปรากฏอยู่ในสังคมทุกชุมชนต่างๆทั่วโลก เป็นส่วนหนึ่งของเรื่องเล่าพื้นบ้าน (</a:t>
            </a:r>
            <a:r>
              <a:rPr lang="en-US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Folk Narrative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เป็นผลผลิตทางสติปัญญาของมนุษย์ และเป็นตัวแทนสะท้อนภาพสังคม ขนบธรรมเนียมประเพณี ทัศนคติ ความเชื่อตลอดจนค่านิยมของสังคม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92852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1301</Words>
  <Application>Microsoft Office PowerPoint</Application>
  <PresentationFormat>นำเสนอทางหน้าจอ (4:3)</PresentationFormat>
  <Paragraphs>139</Paragraphs>
  <Slides>26</Slides>
  <Notes>24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3" baseType="lpstr">
      <vt:lpstr>Arial</vt:lpstr>
      <vt:lpstr>Calibri</vt:lpstr>
      <vt:lpstr>TH Krub</vt:lpstr>
      <vt:lpstr>TH Niramit AS</vt:lpstr>
      <vt:lpstr>TH SarabunPSK</vt:lpstr>
      <vt:lpstr>Wingdings</vt:lpstr>
      <vt:lpstr>ชุดรูปแบบของ Office</vt:lpstr>
      <vt:lpstr>วิชาคติชนวิทยา Folklore</vt:lpstr>
      <vt:lpstr>ประเภทของข้อมูลคติชนวิทยา</vt:lpstr>
      <vt:lpstr>การจำแนกข้อมูลคติชนของ  Jan Harold Brunvand</vt:lpstr>
      <vt:lpstr>จำแนกประเภทตามแนวทางของ  Richard M. Dorson</vt:lpstr>
      <vt:lpstr>การจำแนกข้อมูลคติชน  ศิราพร ณ ถลาง</vt:lpstr>
      <vt:lpstr> ๑. ข้อมูลประเภท Verbal folklore</vt:lpstr>
      <vt:lpstr>ตำนานปรัมปรา (Myth)</vt:lpstr>
      <vt:lpstr>ตำนานปรัมปรา (Myth)</vt:lpstr>
      <vt:lpstr>นิทานพื้นบ้าน (Folktale)</vt:lpstr>
      <vt:lpstr>นิทานพื้นบ้าน (Folktale)</vt:lpstr>
      <vt:lpstr>เพลงพื้นบ้าน (Folksong)</vt:lpstr>
      <vt:lpstr>เพลงพื้นบ้าน (Folksong)</vt:lpstr>
      <vt:lpstr>ปริศนาคำทาย (Riddle)</vt:lpstr>
      <vt:lpstr>ปริศนาคำทาย (Riddle)</vt:lpstr>
      <vt:lpstr>๒. ข้อมูลประเภท Performing folklore</vt:lpstr>
      <vt:lpstr>การร่ายรำ (dance)</vt:lpstr>
      <vt:lpstr>ละครชาวบ้าน (drama) </vt:lpstr>
      <vt:lpstr>๓.ข้อมูลประเภท Material folklore</vt:lpstr>
      <vt:lpstr>หัตถกรรมพื้นบ้าน </vt:lpstr>
      <vt:lpstr>จิตรกรรมพื้นบ้าน </vt:lpstr>
      <vt:lpstr>สถาปัตยกรรมพื้นบ้าน </vt:lpstr>
      <vt:lpstr>ประติมากรรมพื้นบ้าน </vt:lpstr>
      <vt:lpstr>๔.ข้อมูลประเภท Customary folklore</vt:lpstr>
      <vt:lpstr>ข้อมูลประเภท Customary folklore</vt:lpstr>
      <vt:lpstr>ข้อมูลประเภท Customary folklore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HumanPC</dc:creator>
  <cp:lastModifiedBy>phiphek muengluang</cp:lastModifiedBy>
  <cp:revision>25</cp:revision>
  <dcterms:created xsi:type="dcterms:W3CDTF">2014-11-04T02:36:30Z</dcterms:created>
  <dcterms:modified xsi:type="dcterms:W3CDTF">2021-04-10T03:33:24Z</dcterms:modified>
</cp:coreProperties>
</file>