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17"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7B00E3-2FEE-4072-8F9B-CBB55E713FC5}"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th-TH"/>
        </a:p>
      </dgm:t>
    </dgm:pt>
    <dgm:pt modelId="{D45A8D38-C52B-4C21-8CB8-3613916537C3}">
      <dgm:prSet phldrT="[ข้อความ]" custT="1"/>
      <dgm:spPr/>
      <dgm:t>
        <a:bodyPr/>
        <a:lstStyle/>
        <a:p>
          <a:r>
            <a:rPr lang="ms-MY" sz="2800" dirty="0"/>
            <a:t> Kaedah Mengenalpasti Sesuatu Fonem</a:t>
          </a:r>
          <a:endParaRPr lang="th-TH" sz="2800" dirty="0"/>
        </a:p>
      </dgm:t>
    </dgm:pt>
    <dgm:pt modelId="{78CDDD1A-696A-4C27-BD50-C4A4D3F0165B}" type="parTrans" cxnId="{DEE14949-CD78-4B0A-BA8A-54D3BA03B488}">
      <dgm:prSet/>
      <dgm:spPr/>
      <dgm:t>
        <a:bodyPr/>
        <a:lstStyle/>
        <a:p>
          <a:endParaRPr lang="th-TH"/>
        </a:p>
      </dgm:t>
    </dgm:pt>
    <dgm:pt modelId="{23AA3675-6593-4B33-8966-CB97BB508006}" type="sibTrans" cxnId="{DEE14949-CD78-4B0A-BA8A-54D3BA03B488}">
      <dgm:prSet/>
      <dgm:spPr/>
      <dgm:t>
        <a:bodyPr/>
        <a:lstStyle/>
        <a:p>
          <a:endParaRPr lang="th-TH"/>
        </a:p>
      </dgm:t>
    </dgm:pt>
    <dgm:pt modelId="{DF8B1555-3549-47B2-9B99-89FC644D3DB2}">
      <dgm:prSet phldrT="[ข้อความ]" custT="1"/>
      <dgm:spPr/>
      <dgm:t>
        <a:bodyPr/>
        <a:lstStyle/>
        <a:p>
          <a:r>
            <a:rPr lang="ms-MY" sz="1800" b="1" dirty="0"/>
            <a:t>Kaedah Penyebaran Pertentangan</a:t>
          </a:r>
          <a:endParaRPr lang="th-TH" sz="1800" dirty="0"/>
        </a:p>
      </dgm:t>
    </dgm:pt>
    <dgm:pt modelId="{4BB35886-6B83-4BE3-9EAA-9E85B4E0D497}" type="parTrans" cxnId="{D0E36CF9-D87A-46E1-8FA4-C205E6C78762}">
      <dgm:prSet/>
      <dgm:spPr/>
      <dgm:t>
        <a:bodyPr/>
        <a:lstStyle/>
        <a:p>
          <a:endParaRPr lang="th-TH"/>
        </a:p>
      </dgm:t>
    </dgm:pt>
    <dgm:pt modelId="{78956133-220B-4C12-B7D8-63AD2EA73ED6}" type="sibTrans" cxnId="{D0E36CF9-D87A-46E1-8FA4-C205E6C78762}">
      <dgm:prSet/>
      <dgm:spPr/>
      <dgm:t>
        <a:bodyPr/>
        <a:lstStyle/>
        <a:p>
          <a:endParaRPr lang="th-TH"/>
        </a:p>
      </dgm:t>
    </dgm:pt>
    <dgm:pt modelId="{CA1E8A41-BA8F-451F-8A4F-EED7D1E0D4CD}">
      <dgm:prSet phldrT="[ข้อความ]"/>
      <dgm:spPr/>
      <dgm:t>
        <a:bodyPr/>
        <a:lstStyle/>
        <a:p>
          <a:r>
            <a:rPr lang="ms-MY" b="1" dirty="0"/>
            <a:t>Penyebaran Saling Menyisih </a:t>
          </a:r>
          <a:endParaRPr lang="th-TH" dirty="0"/>
        </a:p>
      </dgm:t>
    </dgm:pt>
    <dgm:pt modelId="{4F7D44E5-8E69-4A7D-8268-2D557F3B43CA}" type="parTrans" cxnId="{383B9772-6475-479F-BAB8-A417D32692D4}">
      <dgm:prSet/>
      <dgm:spPr/>
      <dgm:t>
        <a:bodyPr/>
        <a:lstStyle/>
        <a:p>
          <a:endParaRPr lang="th-TH"/>
        </a:p>
      </dgm:t>
    </dgm:pt>
    <dgm:pt modelId="{D84B590C-6E56-462F-9CCC-A42063AAF85C}" type="sibTrans" cxnId="{383B9772-6475-479F-BAB8-A417D32692D4}">
      <dgm:prSet/>
      <dgm:spPr/>
      <dgm:t>
        <a:bodyPr/>
        <a:lstStyle/>
        <a:p>
          <a:endParaRPr lang="th-TH"/>
        </a:p>
      </dgm:t>
    </dgm:pt>
    <dgm:pt modelId="{C36A452D-C34B-4207-A87F-1512A7B32D5A}">
      <dgm:prSet phldrT="[ข้อความ]" custT="1"/>
      <dgm:spPr/>
      <dgm:t>
        <a:bodyPr/>
        <a:lstStyle/>
        <a:p>
          <a:r>
            <a:rPr lang="ms-MY" sz="2000" b="1" dirty="0"/>
            <a:t>Kelainan Bebas</a:t>
          </a:r>
          <a:endParaRPr lang="th-TH" sz="2000" dirty="0"/>
        </a:p>
      </dgm:t>
    </dgm:pt>
    <dgm:pt modelId="{AF1F75F9-8816-4FE6-AB3E-2E2B822F3A5E}" type="parTrans" cxnId="{08212D17-4993-4EC1-935C-0CBC8158D613}">
      <dgm:prSet/>
      <dgm:spPr/>
      <dgm:t>
        <a:bodyPr/>
        <a:lstStyle/>
        <a:p>
          <a:endParaRPr lang="th-TH"/>
        </a:p>
      </dgm:t>
    </dgm:pt>
    <dgm:pt modelId="{8B45D3CE-63AC-4FB4-AC94-704E69BAB403}" type="sibTrans" cxnId="{08212D17-4993-4EC1-935C-0CBC8158D613}">
      <dgm:prSet/>
      <dgm:spPr/>
      <dgm:t>
        <a:bodyPr/>
        <a:lstStyle/>
        <a:p>
          <a:endParaRPr lang="th-TH"/>
        </a:p>
      </dgm:t>
    </dgm:pt>
    <dgm:pt modelId="{932C451A-0D5A-4AB8-9538-29CA87186FDC}">
      <dgm:prSet phldrT="[ข้อความ]"/>
      <dgm:spPr/>
      <dgm:t>
        <a:bodyPr/>
        <a:lstStyle/>
        <a:p>
          <a:endParaRPr lang="th-TH" dirty="0"/>
        </a:p>
      </dgm:t>
    </dgm:pt>
    <dgm:pt modelId="{87756D9D-0224-4BDB-888E-0C1D666489D2}" type="parTrans" cxnId="{EAB8A28E-718F-4BD9-A6FC-784CB32F36FF}">
      <dgm:prSet/>
      <dgm:spPr/>
      <dgm:t>
        <a:bodyPr/>
        <a:lstStyle/>
        <a:p>
          <a:endParaRPr lang="th-TH"/>
        </a:p>
      </dgm:t>
    </dgm:pt>
    <dgm:pt modelId="{D5A5A1AA-E0CC-4B36-820B-98804F71AD6D}" type="sibTrans" cxnId="{EAB8A28E-718F-4BD9-A6FC-784CB32F36FF}">
      <dgm:prSet/>
      <dgm:spPr/>
      <dgm:t>
        <a:bodyPr/>
        <a:lstStyle/>
        <a:p>
          <a:endParaRPr lang="th-TH"/>
        </a:p>
      </dgm:t>
    </dgm:pt>
    <dgm:pt modelId="{43090659-656D-4915-A220-913FC474D451}" type="pres">
      <dgm:prSet presAssocID="{BB7B00E3-2FEE-4072-8F9B-CBB55E713FC5}" presName="cycle" presStyleCnt="0">
        <dgm:presLayoutVars>
          <dgm:chMax val="1"/>
          <dgm:dir/>
          <dgm:animLvl val="ctr"/>
          <dgm:resizeHandles val="exact"/>
        </dgm:presLayoutVars>
      </dgm:prSet>
      <dgm:spPr/>
    </dgm:pt>
    <dgm:pt modelId="{5C9FAB6C-31F5-4432-9947-D1711901F812}" type="pres">
      <dgm:prSet presAssocID="{D45A8D38-C52B-4C21-8CB8-3613916537C3}" presName="centerShape" presStyleLbl="node0" presStyleIdx="0" presStyleCnt="1" custScaleX="269023" custScaleY="148906"/>
      <dgm:spPr/>
    </dgm:pt>
    <dgm:pt modelId="{30669FA1-DE13-4B15-B00C-821FAD7F83B5}" type="pres">
      <dgm:prSet presAssocID="{4BB35886-6B83-4BE3-9EAA-9E85B4E0D497}" presName="Name9" presStyleLbl="parChTrans1D2" presStyleIdx="0" presStyleCnt="3"/>
      <dgm:spPr/>
    </dgm:pt>
    <dgm:pt modelId="{1F592FC7-1672-439B-A82B-312FEFCA5716}" type="pres">
      <dgm:prSet presAssocID="{4BB35886-6B83-4BE3-9EAA-9E85B4E0D497}" presName="connTx" presStyleLbl="parChTrans1D2" presStyleIdx="0" presStyleCnt="3"/>
      <dgm:spPr/>
    </dgm:pt>
    <dgm:pt modelId="{A94A7529-1A5F-4E1B-AC75-50CA55138C00}" type="pres">
      <dgm:prSet presAssocID="{DF8B1555-3549-47B2-9B99-89FC644D3DB2}" presName="node" presStyleLbl="node1" presStyleIdx="0" presStyleCnt="3" custScaleX="170381" custRadScaleRad="81002" custRadScaleInc="-5287">
        <dgm:presLayoutVars>
          <dgm:bulletEnabled val="1"/>
        </dgm:presLayoutVars>
      </dgm:prSet>
      <dgm:spPr/>
    </dgm:pt>
    <dgm:pt modelId="{695FFD77-96B9-44AE-B345-F70A980A9E01}" type="pres">
      <dgm:prSet presAssocID="{4F7D44E5-8E69-4A7D-8268-2D557F3B43CA}" presName="Name9" presStyleLbl="parChTrans1D2" presStyleIdx="1" presStyleCnt="3"/>
      <dgm:spPr/>
    </dgm:pt>
    <dgm:pt modelId="{C393D7B4-5E35-4F87-8095-00CB1F08E574}" type="pres">
      <dgm:prSet presAssocID="{4F7D44E5-8E69-4A7D-8268-2D557F3B43CA}" presName="connTx" presStyleLbl="parChTrans1D2" presStyleIdx="1" presStyleCnt="3"/>
      <dgm:spPr/>
    </dgm:pt>
    <dgm:pt modelId="{2B5E1FBF-494F-40C2-99CD-D7C8591D947A}" type="pres">
      <dgm:prSet presAssocID="{CA1E8A41-BA8F-451F-8A4F-EED7D1E0D4CD}" presName="node" presStyleLbl="node1" presStyleIdx="1" presStyleCnt="3" custScaleX="186957" custRadScaleRad="137658" custRadScaleInc="-48776">
        <dgm:presLayoutVars>
          <dgm:bulletEnabled val="1"/>
        </dgm:presLayoutVars>
      </dgm:prSet>
      <dgm:spPr/>
    </dgm:pt>
    <dgm:pt modelId="{4A681752-6623-4B0D-9061-722104FBD3D0}" type="pres">
      <dgm:prSet presAssocID="{AF1F75F9-8816-4FE6-AB3E-2E2B822F3A5E}" presName="Name9" presStyleLbl="parChTrans1D2" presStyleIdx="2" presStyleCnt="3"/>
      <dgm:spPr/>
    </dgm:pt>
    <dgm:pt modelId="{BA2BF33C-31DC-49BC-A9E3-5BFC8551D5C6}" type="pres">
      <dgm:prSet presAssocID="{AF1F75F9-8816-4FE6-AB3E-2E2B822F3A5E}" presName="connTx" presStyleLbl="parChTrans1D2" presStyleIdx="2" presStyleCnt="3"/>
      <dgm:spPr/>
    </dgm:pt>
    <dgm:pt modelId="{5D99D8BF-BB53-41D8-B1EC-6C23BA53784A}" type="pres">
      <dgm:prSet presAssocID="{C36A452D-C34B-4207-A87F-1512A7B32D5A}" presName="node" presStyleLbl="node1" presStyleIdx="2" presStyleCnt="3" custScaleX="174399" custRadScaleRad="144322" custRadScaleInc="48754">
        <dgm:presLayoutVars>
          <dgm:bulletEnabled val="1"/>
        </dgm:presLayoutVars>
      </dgm:prSet>
      <dgm:spPr/>
    </dgm:pt>
  </dgm:ptLst>
  <dgm:cxnLst>
    <dgm:cxn modelId="{7878B10A-CE29-4983-AAF5-D1B7672DE099}" type="presOf" srcId="{4F7D44E5-8E69-4A7D-8268-2D557F3B43CA}" destId="{695FFD77-96B9-44AE-B345-F70A980A9E01}" srcOrd="0" destOrd="0" presId="urn:microsoft.com/office/officeart/2005/8/layout/radial1"/>
    <dgm:cxn modelId="{08212D17-4993-4EC1-935C-0CBC8158D613}" srcId="{D45A8D38-C52B-4C21-8CB8-3613916537C3}" destId="{C36A452D-C34B-4207-A87F-1512A7B32D5A}" srcOrd="2" destOrd="0" parTransId="{AF1F75F9-8816-4FE6-AB3E-2E2B822F3A5E}" sibTransId="{8B45D3CE-63AC-4FB4-AC94-704E69BAB403}"/>
    <dgm:cxn modelId="{E2B50227-EA0F-46C8-92D6-F8EF05209CD0}" type="presOf" srcId="{AF1F75F9-8816-4FE6-AB3E-2E2B822F3A5E}" destId="{4A681752-6623-4B0D-9061-722104FBD3D0}" srcOrd="0" destOrd="0" presId="urn:microsoft.com/office/officeart/2005/8/layout/radial1"/>
    <dgm:cxn modelId="{ABB52340-1EEC-4000-9AB5-F489996999B5}" type="presOf" srcId="{C36A452D-C34B-4207-A87F-1512A7B32D5A}" destId="{5D99D8BF-BB53-41D8-B1EC-6C23BA53784A}" srcOrd="0" destOrd="0" presId="urn:microsoft.com/office/officeart/2005/8/layout/radial1"/>
    <dgm:cxn modelId="{DEE14949-CD78-4B0A-BA8A-54D3BA03B488}" srcId="{BB7B00E3-2FEE-4072-8F9B-CBB55E713FC5}" destId="{D45A8D38-C52B-4C21-8CB8-3613916537C3}" srcOrd="0" destOrd="0" parTransId="{78CDDD1A-696A-4C27-BD50-C4A4D3F0165B}" sibTransId="{23AA3675-6593-4B33-8966-CB97BB508006}"/>
    <dgm:cxn modelId="{383B9772-6475-479F-BAB8-A417D32692D4}" srcId="{D45A8D38-C52B-4C21-8CB8-3613916537C3}" destId="{CA1E8A41-BA8F-451F-8A4F-EED7D1E0D4CD}" srcOrd="1" destOrd="0" parTransId="{4F7D44E5-8E69-4A7D-8268-2D557F3B43CA}" sibTransId="{D84B590C-6E56-462F-9CCC-A42063AAF85C}"/>
    <dgm:cxn modelId="{EAB8A28E-718F-4BD9-A6FC-784CB32F36FF}" srcId="{BB7B00E3-2FEE-4072-8F9B-CBB55E713FC5}" destId="{932C451A-0D5A-4AB8-9538-29CA87186FDC}" srcOrd="1" destOrd="0" parTransId="{87756D9D-0224-4BDB-888E-0C1D666489D2}" sibTransId="{D5A5A1AA-E0CC-4B36-820B-98804F71AD6D}"/>
    <dgm:cxn modelId="{70CC5B95-15B1-46CC-9A3F-53BCA05C55F5}" type="presOf" srcId="{4F7D44E5-8E69-4A7D-8268-2D557F3B43CA}" destId="{C393D7B4-5E35-4F87-8095-00CB1F08E574}" srcOrd="1" destOrd="0" presId="urn:microsoft.com/office/officeart/2005/8/layout/radial1"/>
    <dgm:cxn modelId="{5E26B89D-0690-4832-B690-448C0C4D089F}" type="presOf" srcId="{DF8B1555-3549-47B2-9B99-89FC644D3DB2}" destId="{A94A7529-1A5F-4E1B-AC75-50CA55138C00}" srcOrd="0" destOrd="0" presId="urn:microsoft.com/office/officeart/2005/8/layout/radial1"/>
    <dgm:cxn modelId="{ABDADAA0-98A5-4E55-8B2A-AA2A385053C0}" type="presOf" srcId="{AF1F75F9-8816-4FE6-AB3E-2E2B822F3A5E}" destId="{BA2BF33C-31DC-49BC-A9E3-5BFC8551D5C6}" srcOrd="1" destOrd="0" presId="urn:microsoft.com/office/officeart/2005/8/layout/radial1"/>
    <dgm:cxn modelId="{516F4BA6-B621-4F88-81B0-5F095688E04C}" type="presOf" srcId="{CA1E8A41-BA8F-451F-8A4F-EED7D1E0D4CD}" destId="{2B5E1FBF-494F-40C2-99CD-D7C8591D947A}" srcOrd="0" destOrd="0" presId="urn:microsoft.com/office/officeart/2005/8/layout/radial1"/>
    <dgm:cxn modelId="{36D235DB-369B-4397-BA42-9E84B23F28AF}" type="presOf" srcId="{4BB35886-6B83-4BE3-9EAA-9E85B4E0D497}" destId="{30669FA1-DE13-4B15-B00C-821FAD7F83B5}" srcOrd="0" destOrd="0" presId="urn:microsoft.com/office/officeart/2005/8/layout/radial1"/>
    <dgm:cxn modelId="{989EC8E5-1171-4086-AC5C-30CD94E5F340}" type="presOf" srcId="{BB7B00E3-2FEE-4072-8F9B-CBB55E713FC5}" destId="{43090659-656D-4915-A220-913FC474D451}" srcOrd="0" destOrd="0" presId="urn:microsoft.com/office/officeart/2005/8/layout/radial1"/>
    <dgm:cxn modelId="{D0E36CF9-D87A-46E1-8FA4-C205E6C78762}" srcId="{D45A8D38-C52B-4C21-8CB8-3613916537C3}" destId="{DF8B1555-3549-47B2-9B99-89FC644D3DB2}" srcOrd="0" destOrd="0" parTransId="{4BB35886-6B83-4BE3-9EAA-9E85B4E0D497}" sibTransId="{78956133-220B-4C12-B7D8-63AD2EA73ED6}"/>
    <dgm:cxn modelId="{8EE369FA-D4B4-4896-8171-72A12AC5BC71}" type="presOf" srcId="{D45A8D38-C52B-4C21-8CB8-3613916537C3}" destId="{5C9FAB6C-31F5-4432-9947-D1711901F812}" srcOrd="0" destOrd="0" presId="urn:microsoft.com/office/officeart/2005/8/layout/radial1"/>
    <dgm:cxn modelId="{F8CD2BFB-A742-440D-8154-1B11B8E8FAAF}" type="presOf" srcId="{4BB35886-6B83-4BE3-9EAA-9E85B4E0D497}" destId="{1F592FC7-1672-439B-A82B-312FEFCA5716}" srcOrd="1" destOrd="0" presId="urn:microsoft.com/office/officeart/2005/8/layout/radial1"/>
    <dgm:cxn modelId="{7306EADF-5D7E-447F-A781-1E10617933BD}" type="presParOf" srcId="{43090659-656D-4915-A220-913FC474D451}" destId="{5C9FAB6C-31F5-4432-9947-D1711901F812}" srcOrd="0" destOrd="0" presId="urn:microsoft.com/office/officeart/2005/8/layout/radial1"/>
    <dgm:cxn modelId="{F6100796-16CB-416F-9E3D-C4B931C72F00}" type="presParOf" srcId="{43090659-656D-4915-A220-913FC474D451}" destId="{30669FA1-DE13-4B15-B00C-821FAD7F83B5}" srcOrd="1" destOrd="0" presId="urn:microsoft.com/office/officeart/2005/8/layout/radial1"/>
    <dgm:cxn modelId="{3A83134A-54E1-487D-840A-33AD07A5D684}" type="presParOf" srcId="{30669FA1-DE13-4B15-B00C-821FAD7F83B5}" destId="{1F592FC7-1672-439B-A82B-312FEFCA5716}" srcOrd="0" destOrd="0" presId="urn:microsoft.com/office/officeart/2005/8/layout/radial1"/>
    <dgm:cxn modelId="{7C209203-ECDF-45C0-AD2B-BE08A87785B7}" type="presParOf" srcId="{43090659-656D-4915-A220-913FC474D451}" destId="{A94A7529-1A5F-4E1B-AC75-50CA55138C00}" srcOrd="2" destOrd="0" presId="urn:microsoft.com/office/officeart/2005/8/layout/radial1"/>
    <dgm:cxn modelId="{F244C874-3123-444E-A669-741F5CDC3040}" type="presParOf" srcId="{43090659-656D-4915-A220-913FC474D451}" destId="{695FFD77-96B9-44AE-B345-F70A980A9E01}" srcOrd="3" destOrd="0" presId="urn:microsoft.com/office/officeart/2005/8/layout/radial1"/>
    <dgm:cxn modelId="{09313F5E-DEF2-4A99-B71E-BF47F8D1F884}" type="presParOf" srcId="{695FFD77-96B9-44AE-B345-F70A980A9E01}" destId="{C393D7B4-5E35-4F87-8095-00CB1F08E574}" srcOrd="0" destOrd="0" presId="urn:microsoft.com/office/officeart/2005/8/layout/radial1"/>
    <dgm:cxn modelId="{72C58951-D025-47D9-9CB0-DF7F1AE28399}" type="presParOf" srcId="{43090659-656D-4915-A220-913FC474D451}" destId="{2B5E1FBF-494F-40C2-99CD-D7C8591D947A}" srcOrd="4" destOrd="0" presId="urn:microsoft.com/office/officeart/2005/8/layout/radial1"/>
    <dgm:cxn modelId="{02BB28DB-2BD0-4DEA-B1A7-56F6A824716C}" type="presParOf" srcId="{43090659-656D-4915-A220-913FC474D451}" destId="{4A681752-6623-4B0D-9061-722104FBD3D0}" srcOrd="5" destOrd="0" presId="urn:microsoft.com/office/officeart/2005/8/layout/radial1"/>
    <dgm:cxn modelId="{A5500B14-4468-45B7-9943-8061737B46CF}" type="presParOf" srcId="{4A681752-6623-4B0D-9061-722104FBD3D0}" destId="{BA2BF33C-31DC-49BC-A9E3-5BFC8551D5C6}" srcOrd="0" destOrd="0" presId="urn:microsoft.com/office/officeart/2005/8/layout/radial1"/>
    <dgm:cxn modelId="{679DD5AC-3D9E-41F9-823C-1AA77F3EBD01}" type="presParOf" srcId="{43090659-656D-4915-A220-913FC474D451}" destId="{5D99D8BF-BB53-41D8-B1EC-6C23BA53784A}"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FAB6C-31F5-4432-9947-D1711901F812}">
      <dsp:nvSpPr>
        <dsp:cNvPr id="0" name=""/>
        <dsp:cNvSpPr/>
      </dsp:nvSpPr>
      <dsp:spPr>
        <a:xfrm>
          <a:off x="2058147" y="1691270"/>
          <a:ext cx="4256867" cy="23562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ms-MY" sz="2800" kern="1200" dirty="0"/>
            <a:t> Kaedah Mengenalpasti Sesuatu Fonem</a:t>
          </a:r>
          <a:endParaRPr lang="th-TH" sz="2800" kern="1200" dirty="0"/>
        </a:p>
      </dsp:txBody>
      <dsp:txXfrm>
        <a:off x="2681551" y="2036328"/>
        <a:ext cx="3010059" cy="1666087"/>
      </dsp:txXfrm>
    </dsp:sp>
    <dsp:sp modelId="{30669FA1-DE13-4B15-B00C-821FAD7F83B5}">
      <dsp:nvSpPr>
        <dsp:cNvPr id="0" name=""/>
        <dsp:cNvSpPr/>
      </dsp:nvSpPr>
      <dsp:spPr>
        <a:xfrm rot="5209668">
          <a:off x="3978522" y="1825946"/>
          <a:ext cx="302323" cy="33617"/>
        </a:xfrm>
        <a:custGeom>
          <a:avLst/>
          <a:gdLst/>
          <a:ahLst/>
          <a:cxnLst/>
          <a:rect l="0" t="0" r="0" b="0"/>
          <a:pathLst>
            <a:path>
              <a:moveTo>
                <a:pt x="0" y="16808"/>
              </a:moveTo>
              <a:lnTo>
                <a:pt x="302323" y="168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h-TH" sz="500" kern="1200"/>
        </a:p>
      </dsp:txBody>
      <dsp:txXfrm>
        <a:off x="4122126" y="1835196"/>
        <a:ext cx="15116" cy="15116"/>
      </dsp:txXfrm>
    </dsp:sp>
    <dsp:sp modelId="{A94A7529-1A5F-4E1B-AC75-50CA55138C00}">
      <dsp:nvSpPr>
        <dsp:cNvPr id="0" name=""/>
        <dsp:cNvSpPr/>
      </dsp:nvSpPr>
      <dsp:spPr>
        <a:xfrm>
          <a:off x="2746217" y="411759"/>
          <a:ext cx="2696012" cy="15823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ms-MY" sz="1800" b="1" kern="1200" dirty="0"/>
            <a:t>Kaedah Penyebaran Pertentangan</a:t>
          </a:r>
          <a:endParaRPr lang="th-TH" sz="1800" kern="1200" dirty="0"/>
        </a:p>
      </dsp:txBody>
      <dsp:txXfrm>
        <a:off x="3141039" y="643488"/>
        <a:ext cx="1906368" cy="1118885"/>
      </dsp:txXfrm>
    </dsp:sp>
    <dsp:sp modelId="{695FFD77-96B9-44AE-B345-F70A980A9E01}">
      <dsp:nvSpPr>
        <dsp:cNvPr id="0" name=""/>
        <dsp:cNvSpPr/>
      </dsp:nvSpPr>
      <dsp:spPr>
        <a:xfrm rot="10844525">
          <a:off x="5514616" y="2874945"/>
          <a:ext cx="799849" cy="33617"/>
        </a:xfrm>
        <a:custGeom>
          <a:avLst/>
          <a:gdLst/>
          <a:ahLst/>
          <a:cxnLst/>
          <a:rect l="0" t="0" r="0" b="0"/>
          <a:pathLst>
            <a:path>
              <a:moveTo>
                <a:pt x="0" y="16808"/>
              </a:moveTo>
              <a:lnTo>
                <a:pt x="799849" y="168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h-TH" sz="500" kern="1200"/>
        </a:p>
      </dsp:txBody>
      <dsp:txXfrm rot="10800000">
        <a:off x="5894545" y="2871757"/>
        <a:ext cx="39992" cy="39992"/>
      </dsp:txXfrm>
    </dsp:sp>
    <dsp:sp modelId="{2B5E1FBF-494F-40C2-99CD-D7C8591D947A}">
      <dsp:nvSpPr>
        <dsp:cNvPr id="0" name=""/>
        <dsp:cNvSpPr/>
      </dsp:nvSpPr>
      <dsp:spPr>
        <a:xfrm>
          <a:off x="5514216" y="2114555"/>
          <a:ext cx="2958301" cy="15823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ms-MY" sz="2400" b="1" kern="1200" dirty="0"/>
            <a:t>Penyebaran Saling Menyisih </a:t>
          </a:r>
          <a:endParaRPr lang="th-TH" sz="2400" kern="1200" dirty="0"/>
        </a:p>
      </dsp:txBody>
      <dsp:txXfrm>
        <a:off x="5947449" y="2346284"/>
        <a:ext cx="2091835" cy="1118885"/>
      </dsp:txXfrm>
    </dsp:sp>
    <dsp:sp modelId="{4A681752-6623-4B0D-9061-722104FBD3D0}">
      <dsp:nvSpPr>
        <dsp:cNvPr id="0" name=""/>
        <dsp:cNvSpPr/>
      </dsp:nvSpPr>
      <dsp:spPr>
        <a:xfrm rot="21552481">
          <a:off x="2058777" y="2877136"/>
          <a:ext cx="700445" cy="33617"/>
        </a:xfrm>
        <a:custGeom>
          <a:avLst/>
          <a:gdLst/>
          <a:ahLst/>
          <a:cxnLst/>
          <a:rect l="0" t="0" r="0" b="0"/>
          <a:pathLst>
            <a:path>
              <a:moveTo>
                <a:pt x="0" y="16808"/>
              </a:moveTo>
              <a:lnTo>
                <a:pt x="700445" y="168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h-TH" sz="500" kern="1200"/>
        </a:p>
      </dsp:txBody>
      <dsp:txXfrm>
        <a:off x="2391489" y="2876434"/>
        <a:ext cx="35022" cy="35022"/>
      </dsp:txXfrm>
    </dsp:sp>
    <dsp:sp modelId="{5D99D8BF-BB53-41D8-B1EC-6C23BA53784A}">
      <dsp:nvSpPr>
        <dsp:cNvPr id="0" name=""/>
        <dsp:cNvSpPr/>
      </dsp:nvSpPr>
      <dsp:spPr>
        <a:xfrm>
          <a:off x="0" y="2117000"/>
          <a:ext cx="2759590" cy="15823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ms-MY" sz="2000" b="1" kern="1200" dirty="0"/>
            <a:t>Kelainan Bebas</a:t>
          </a:r>
          <a:endParaRPr lang="th-TH" sz="2000" kern="1200" dirty="0"/>
        </a:p>
      </dsp:txBody>
      <dsp:txXfrm>
        <a:off x="404133" y="2348729"/>
        <a:ext cx="1951324" cy="1118885"/>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bg>
      <p:bgRef idx="1002">
        <a:schemeClr val="bg2"/>
      </p:bgRef>
    </p:bg>
    <p:spTree>
      <p:nvGrpSpPr>
        <p:cNvPr id="1" name=""/>
        <p:cNvGrpSpPr/>
        <p:nvPr/>
      </p:nvGrpSpPr>
      <p:grpSpPr>
        <a:xfrm>
          <a:off x="0" y="0"/>
          <a:ext cx="0" cy="0"/>
          <a:chOff x="0" y="0"/>
          <a:chExt cx="0" cy="0"/>
        </a:xfrm>
      </p:grpSpPr>
      <p:sp>
        <p:nvSpPr>
          <p:cNvPr id="9" name="ชื่อเรื่อง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h-TH"/>
              <a:t>คลิกเพื่อแก้ไขลักษณะชื่อเรื่องต้นแบบ</a:t>
            </a:r>
            <a:endParaRPr kumimoji="0" lang="en-US"/>
          </a:p>
        </p:txBody>
      </p:sp>
      <p:sp>
        <p:nvSpPr>
          <p:cNvPr id="17" name="ชื่อเรื่องรอง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a:t>คลิกเพื่อแก้ไขลักษณะชื่อเรื่องรองต้นแบบ</a:t>
            </a:r>
            <a:endParaRPr kumimoji="0" lang="en-US"/>
          </a:p>
        </p:txBody>
      </p:sp>
      <p:sp>
        <p:nvSpPr>
          <p:cNvPr id="30" name="ตัวยึดวันที่ 29"/>
          <p:cNvSpPr>
            <a:spLocks noGrp="1"/>
          </p:cNvSpPr>
          <p:nvPr>
            <p:ph type="dt" sz="half" idx="10"/>
          </p:nvPr>
        </p:nvSpPr>
        <p:spPr/>
        <p:txBody>
          <a:bodyPr/>
          <a:lstStyle/>
          <a:p>
            <a:fld id="{29D3FBBE-6FD9-48A9-93E4-9E4BBA6BAA8E}" type="datetimeFigureOut">
              <a:rPr lang="th-TH" smtClean="0"/>
              <a:pPr/>
              <a:t>13/12/65</a:t>
            </a:fld>
            <a:endParaRPr lang="th-TH"/>
          </a:p>
        </p:txBody>
      </p:sp>
      <p:sp>
        <p:nvSpPr>
          <p:cNvPr id="19" name="ตัวยึดท้ายกระดาษ 18"/>
          <p:cNvSpPr>
            <a:spLocks noGrp="1"/>
          </p:cNvSpPr>
          <p:nvPr>
            <p:ph type="ftr" sz="quarter" idx="11"/>
          </p:nvPr>
        </p:nvSpPr>
        <p:spPr/>
        <p:txBody>
          <a:bodyPr/>
          <a:lstStyle/>
          <a:p>
            <a:endParaRPr lang="th-TH"/>
          </a:p>
        </p:txBody>
      </p:sp>
      <p:sp>
        <p:nvSpPr>
          <p:cNvPr id="27" name="ตัวยึดหมายเลขภาพนิ่ง 26"/>
          <p:cNvSpPr>
            <a:spLocks noGrp="1"/>
          </p:cNvSpPr>
          <p:nvPr>
            <p:ph type="sldNum" sz="quarter" idx="12"/>
          </p:nvPr>
        </p:nvSpPr>
        <p:spPr/>
        <p:txBody>
          <a:bodyPr/>
          <a:lstStyle/>
          <a:p>
            <a:fld id="{B0B1EBED-36EE-4037-804A-7F6FD05DD93A}"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วันที่ 3"/>
          <p:cNvSpPr>
            <a:spLocks noGrp="1"/>
          </p:cNvSpPr>
          <p:nvPr>
            <p:ph type="dt" sz="half" idx="10"/>
          </p:nvPr>
        </p:nvSpPr>
        <p:spPr/>
        <p:txBody>
          <a:bodyPr/>
          <a:lstStyle/>
          <a:p>
            <a:fld id="{29D3FBBE-6FD9-48A9-93E4-9E4BBA6BAA8E}" type="datetimeFigureOut">
              <a:rPr lang="th-TH" smtClean="0"/>
              <a:pPr/>
              <a:t>13/12/65</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B0B1EBED-36EE-4037-804A-7F6FD05DD93A}"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914401"/>
            <a:ext cx="2057400" cy="5211763"/>
          </a:xfrm>
        </p:spPr>
        <p:txBody>
          <a:bodyPr vert="eaVert"/>
          <a:lstStyle/>
          <a:p>
            <a:r>
              <a:rPr kumimoji="0" lang="th-TH"/>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457200" y="914401"/>
            <a:ext cx="6019800" cy="5211763"/>
          </a:xfrm>
        </p:spPr>
        <p:txBody>
          <a:bodyPr vert="eaVert"/>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วันที่ 3"/>
          <p:cNvSpPr>
            <a:spLocks noGrp="1"/>
          </p:cNvSpPr>
          <p:nvPr>
            <p:ph type="dt" sz="half" idx="10"/>
          </p:nvPr>
        </p:nvSpPr>
        <p:spPr/>
        <p:txBody>
          <a:bodyPr/>
          <a:lstStyle/>
          <a:p>
            <a:fld id="{29D3FBBE-6FD9-48A9-93E4-9E4BBA6BAA8E}" type="datetimeFigureOut">
              <a:rPr lang="th-TH" smtClean="0"/>
              <a:pPr/>
              <a:t>13/12/65</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B0B1EBED-36EE-4037-804A-7F6FD05DD93A}"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วันที่ 3"/>
          <p:cNvSpPr>
            <a:spLocks noGrp="1"/>
          </p:cNvSpPr>
          <p:nvPr>
            <p:ph type="dt" sz="half" idx="10"/>
          </p:nvPr>
        </p:nvSpPr>
        <p:spPr/>
        <p:txBody>
          <a:bodyPr/>
          <a:lstStyle/>
          <a:p>
            <a:fld id="{29D3FBBE-6FD9-48A9-93E4-9E4BBA6BAA8E}" type="datetimeFigureOut">
              <a:rPr lang="th-TH" smtClean="0"/>
              <a:pPr/>
              <a:t>13/12/65</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B0B1EBED-36EE-4037-804A-7F6FD05DD93A}"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bg>
      <p:bgRef idx="1002">
        <a:schemeClr val="bg2"/>
      </p:bgRef>
    </p:bg>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h-TH"/>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29D3FBBE-6FD9-48A9-93E4-9E4BBA6BAA8E}" type="datetimeFigureOut">
              <a:rPr lang="th-TH" smtClean="0"/>
              <a:pPr/>
              <a:t>13/12/65</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B0B1EBED-36EE-4037-804A-7F6FD05DD93A}"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704088"/>
            <a:ext cx="8229600" cy="1143000"/>
          </a:xfrm>
        </p:spPr>
        <p:txBody>
          <a:bodyPr/>
          <a:lstStyle/>
          <a:p>
            <a:r>
              <a:rPr kumimoji="0" lang="th-TH"/>
              <a:t>คลิกเพื่อแก้ไขลักษณะชื่อเรื่องต้นแบบ</a:t>
            </a:r>
            <a:endParaRPr kumimoji="0" lang="en-US"/>
          </a:p>
        </p:txBody>
      </p:sp>
      <p:sp>
        <p:nvSpPr>
          <p:cNvPr id="3" name="ตัวยึดเนื้อหา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4" name="ตัวยึดเนื้อหา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5" name="ตัวยึดวันที่ 4"/>
          <p:cNvSpPr>
            <a:spLocks noGrp="1"/>
          </p:cNvSpPr>
          <p:nvPr>
            <p:ph type="dt" sz="half" idx="10"/>
          </p:nvPr>
        </p:nvSpPr>
        <p:spPr/>
        <p:txBody>
          <a:bodyPr/>
          <a:lstStyle/>
          <a:p>
            <a:fld id="{29D3FBBE-6FD9-48A9-93E4-9E4BBA6BAA8E}" type="datetimeFigureOut">
              <a:rPr lang="th-TH" smtClean="0"/>
              <a:pPr/>
              <a:t>13/12/65</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B0B1EBED-36EE-4037-804A-7F6FD05DD93A}"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704088"/>
            <a:ext cx="8229600" cy="1143000"/>
          </a:xfrm>
        </p:spPr>
        <p:txBody>
          <a:bodyPr tIns="45720" anchor="b"/>
          <a:lstStyle>
            <a:lvl1pPr>
              <a:defRPr/>
            </a:lvl1pPr>
          </a:lstStyle>
          <a:p>
            <a:r>
              <a:rPr kumimoji="0" lang="th-TH"/>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h-TH"/>
              <a:t>คลิกเพื่อแก้ไขลักษณะของข้อความต้นแบบ</a:t>
            </a:r>
          </a:p>
        </p:txBody>
      </p:sp>
      <p:sp>
        <p:nvSpPr>
          <p:cNvPr id="4" name="ตัวยึดข้อความ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h-TH"/>
              <a:t>คลิกเพื่อแก้ไขลักษณะของข้อความต้นแบบ</a:t>
            </a:r>
          </a:p>
        </p:txBody>
      </p:sp>
      <p:sp>
        <p:nvSpPr>
          <p:cNvPr id="5" name="ตัวยึดเนื้อหา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6" name="ตัวยึดเนื้อหา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7" name="ตัวยึดวันที่ 6"/>
          <p:cNvSpPr>
            <a:spLocks noGrp="1"/>
          </p:cNvSpPr>
          <p:nvPr>
            <p:ph type="dt" sz="half" idx="10"/>
          </p:nvPr>
        </p:nvSpPr>
        <p:spPr/>
        <p:txBody>
          <a:bodyPr/>
          <a:lstStyle/>
          <a:p>
            <a:fld id="{29D3FBBE-6FD9-48A9-93E4-9E4BBA6BAA8E}" type="datetimeFigureOut">
              <a:rPr lang="th-TH" smtClean="0"/>
              <a:pPr/>
              <a:t>13/12/65</a:t>
            </a:fld>
            <a:endParaRPr lang="th-TH"/>
          </a:p>
        </p:txBody>
      </p:sp>
      <p:sp>
        <p:nvSpPr>
          <p:cNvPr id="8" name="ตัวยึดท้ายกระดาษ 7"/>
          <p:cNvSpPr>
            <a:spLocks noGrp="1"/>
          </p:cNvSpPr>
          <p:nvPr>
            <p:ph type="ftr" sz="quarter" idx="11"/>
          </p:nvPr>
        </p:nvSpPr>
        <p:spPr/>
        <p:txBody>
          <a:bodyPr/>
          <a:lstStyle/>
          <a:p>
            <a:endParaRPr lang="th-TH"/>
          </a:p>
        </p:txBody>
      </p:sp>
      <p:sp>
        <p:nvSpPr>
          <p:cNvPr id="9" name="ตัวยึดหมายเลขภาพนิ่ง 8"/>
          <p:cNvSpPr>
            <a:spLocks noGrp="1"/>
          </p:cNvSpPr>
          <p:nvPr>
            <p:ph type="sldNum" sz="quarter" idx="12"/>
          </p:nvPr>
        </p:nvSpPr>
        <p:spPr/>
        <p:txBody>
          <a:bodyPr/>
          <a:lstStyle/>
          <a:p>
            <a:fld id="{B0B1EBED-36EE-4037-804A-7F6FD05DD93A}"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h-TH"/>
              <a:t>คลิกเพื่อแก้ไขลักษณะชื่อเรื่องต้นแบบ</a:t>
            </a:r>
            <a:endParaRPr kumimoji="0" lang="en-US"/>
          </a:p>
        </p:txBody>
      </p:sp>
      <p:sp>
        <p:nvSpPr>
          <p:cNvPr id="3" name="ตัวยึดวันที่ 2"/>
          <p:cNvSpPr>
            <a:spLocks noGrp="1"/>
          </p:cNvSpPr>
          <p:nvPr>
            <p:ph type="dt" sz="half" idx="10"/>
          </p:nvPr>
        </p:nvSpPr>
        <p:spPr/>
        <p:txBody>
          <a:bodyPr/>
          <a:lstStyle/>
          <a:p>
            <a:fld id="{29D3FBBE-6FD9-48A9-93E4-9E4BBA6BAA8E}" type="datetimeFigureOut">
              <a:rPr lang="th-TH" smtClean="0"/>
              <a:pPr/>
              <a:t>13/12/65</a:t>
            </a:fld>
            <a:endParaRPr lang="th-TH"/>
          </a:p>
        </p:txBody>
      </p:sp>
      <p:sp>
        <p:nvSpPr>
          <p:cNvPr id="4" name="ตัวยึดท้ายกระดาษ 3"/>
          <p:cNvSpPr>
            <a:spLocks noGrp="1"/>
          </p:cNvSpPr>
          <p:nvPr>
            <p:ph type="ftr" sz="quarter" idx="11"/>
          </p:nvPr>
        </p:nvSpPr>
        <p:spPr/>
        <p:txBody>
          <a:bodyPr/>
          <a:lstStyle/>
          <a:p>
            <a:endParaRPr lang="th-TH"/>
          </a:p>
        </p:txBody>
      </p:sp>
      <p:sp>
        <p:nvSpPr>
          <p:cNvPr id="5" name="ตัวยึดหมายเลขภาพนิ่ง 4"/>
          <p:cNvSpPr>
            <a:spLocks noGrp="1"/>
          </p:cNvSpPr>
          <p:nvPr>
            <p:ph type="sldNum" sz="quarter" idx="12"/>
          </p:nvPr>
        </p:nvSpPr>
        <p:spPr/>
        <p:txBody>
          <a:bodyPr/>
          <a:lstStyle/>
          <a:p>
            <a:fld id="{B0B1EBED-36EE-4037-804A-7F6FD05DD93A}"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29D3FBBE-6FD9-48A9-93E4-9E4BBA6BAA8E}" type="datetimeFigureOut">
              <a:rPr lang="th-TH" smtClean="0"/>
              <a:pPr/>
              <a:t>13/12/65</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B0B1EBED-36EE-4037-804A-7F6FD05DD93A}"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h-TH"/>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h-TH"/>
              <a:t>คลิกเพื่อแก้ไขลักษณะของข้อความต้นแบบ</a:t>
            </a:r>
          </a:p>
        </p:txBody>
      </p:sp>
      <p:sp>
        <p:nvSpPr>
          <p:cNvPr id="4" name="ตัวยึดเนื้อหา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h-TH"/>
              <a:t>คลิกเพื่อแก้ไขลักษณะของข้อความต้นแบบ</a:t>
            </a:r>
          </a:p>
          <a:p>
            <a:pPr lvl="1" eaLnBrk="1" latinLnBrk="0" hangingPunct="1"/>
            <a:r>
              <a:rPr lang="th-TH"/>
              <a:t>ระดับที่สอง</a:t>
            </a:r>
          </a:p>
          <a:p>
            <a:pPr lvl="2" eaLnBrk="1" latinLnBrk="0" hangingPunct="1"/>
            <a:r>
              <a:rPr lang="th-TH"/>
              <a:t>ระดับที่สาม</a:t>
            </a:r>
          </a:p>
          <a:p>
            <a:pPr lvl="3" eaLnBrk="1" latinLnBrk="0" hangingPunct="1"/>
            <a:r>
              <a:rPr lang="th-TH"/>
              <a:t>ระดับที่สี่</a:t>
            </a:r>
          </a:p>
          <a:p>
            <a:pPr lvl="4" eaLnBrk="1" latinLnBrk="0" hangingPunct="1"/>
            <a:r>
              <a:rPr lang="th-TH"/>
              <a:t>ระดับที่ห้า</a:t>
            </a:r>
            <a:endParaRPr kumimoji="0" lang="en-US"/>
          </a:p>
        </p:txBody>
      </p:sp>
      <p:sp>
        <p:nvSpPr>
          <p:cNvPr id="5" name="ตัวยึดวันที่ 4"/>
          <p:cNvSpPr>
            <a:spLocks noGrp="1"/>
          </p:cNvSpPr>
          <p:nvPr>
            <p:ph type="dt" sz="half" idx="10"/>
          </p:nvPr>
        </p:nvSpPr>
        <p:spPr/>
        <p:txBody>
          <a:bodyPr/>
          <a:lstStyle/>
          <a:p>
            <a:fld id="{29D3FBBE-6FD9-48A9-93E4-9E4BBA6BAA8E}" type="datetimeFigureOut">
              <a:rPr lang="th-TH" smtClean="0"/>
              <a:pPr/>
              <a:t>13/12/65</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B0B1EBED-36EE-4037-804A-7F6FD05DD93A}"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9" name="ตัดและมนมุมสี่เหลี่ยมหนึ่งมุม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สามเหลี่ยมมุมฉาก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ชื่อเรื่อง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h-TH"/>
              <a:t>คลิกเพื่อแก้ไขลักษณะชื่อเรื่องต้นแบบ</a:t>
            </a:r>
            <a:endParaRPr kumimoji="0" lang="en-US"/>
          </a:p>
        </p:txBody>
      </p:sp>
      <p:sp>
        <p:nvSpPr>
          <p:cNvPr id="4" name="ตัวยึดข้อความ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h-TH"/>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29D3FBBE-6FD9-48A9-93E4-9E4BBA6BAA8E}" type="datetimeFigureOut">
              <a:rPr lang="th-TH" smtClean="0"/>
              <a:pPr/>
              <a:t>13/12/65</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a:xfrm>
            <a:off x="8077200" y="6356350"/>
            <a:ext cx="609600" cy="365125"/>
          </a:xfrm>
        </p:spPr>
        <p:txBody>
          <a:bodyPr/>
          <a:lstStyle/>
          <a:p>
            <a:fld id="{B0B1EBED-36EE-4037-804A-7F6FD05DD93A}" type="slidenum">
              <a:rPr lang="th-TH" smtClean="0"/>
              <a:pPr/>
              <a:t>‹#›</a:t>
            </a:fld>
            <a:endParaRPr lang="th-TH"/>
          </a:p>
        </p:txBody>
      </p:sp>
      <p:sp>
        <p:nvSpPr>
          <p:cNvPr id="3" name="ตัวยึดรูปภาพ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h-TH"/>
              <a:t>คลิกไอคอนเพื่อเพิ่มรูปภาพ</a:t>
            </a:r>
            <a:endParaRPr kumimoji="0" lang="en-US" dirty="0"/>
          </a:p>
        </p:txBody>
      </p:sp>
      <p:sp>
        <p:nvSpPr>
          <p:cNvPr id="10" name="รูปแบบอิสระ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รูปแบบอิสระ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รูปแบบอิสระ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รูปแบบอิสระ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ตัวยึดชื่อเรื่อง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h-TH"/>
              <a:t>คลิกเพื่อแก้ไขลักษณะชื่อเรื่องต้นแบบ</a:t>
            </a:r>
            <a:endParaRPr kumimoji="0" lang="en-US"/>
          </a:p>
        </p:txBody>
      </p:sp>
      <p:sp>
        <p:nvSpPr>
          <p:cNvPr id="30" name="ตัวยึดข้อความ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h-TH"/>
              <a:t>คลิกเพื่อแก้ไขลักษณะของข้อความต้นแบบ</a:t>
            </a:r>
          </a:p>
          <a:p>
            <a:pPr lvl="1" eaLnBrk="1" latinLnBrk="0" hangingPunct="1"/>
            <a:r>
              <a:rPr kumimoji="0" lang="th-TH"/>
              <a:t>ระดับที่สอง</a:t>
            </a:r>
          </a:p>
          <a:p>
            <a:pPr lvl="2" eaLnBrk="1" latinLnBrk="0" hangingPunct="1"/>
            <a:r>
              <a:rPr kumimoji="0" lang="th-TH"/>
              <a:t>ระดับที่สาม</a:t>
            </a:r>
          </a:p>
          <a:p>
            <a:pPr lvl="3" eaLnBrk="1" latinLnBrk="0" hangingPunct="1"/>
            <a:r>
              <a:rPr kumimoji="0" lang="th-TH"/>
              <a:t>ระดับที่สี่</a:t>
            </a:r>
          </a:p>
          <a:p>
            <a:pPr lvl="4" eaLnBrk="1" latinLnBrk="0" hangingPunct="1"/>
            <a:r>
              <a:rPr kumimoji="0" lang="th-TH"/>
              <a:t>ระดับที่ห้า</a:t>
            </a:r>
            <a:endParaRPr kumimoji="0" lang="en-US"/>
          </a:p>
        </p:txBody>
      </p:sp>
      <p:sp>
        <p:nvSpPr>
          <p:cNvPr id="10" name="ตัวยึดวันที่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D3FBBE-6FD9-48A9-93E4-9E4BBA6BAA8E}" type="datetimeFigureOut">
              <a:rPr lang="th-TH" smtClean="0"/>
              <a:pPr/>
              <a:t>13/12/65</a:t>
            </a:fld>
            <a:endParaRPr lang="th-TH"/>
          </a:p>
        </p:txBody>
      </p:sp>
      <p:sp>
        <p:nvSpPr>
          <p:cNvPr id="22" name="ตัวยึดท้ายกระดา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h-TH"/>
          </a:p>
        </p:txBody>
      </p:sp>
      <p:sp>
        <p:nvSpPr>
          <p:cNvPr id="18" name="ตัวยึดหมายเลขภาพนิ่ง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B1EBED-36EE-4037-804A-7F6FD05DD93A}" type="slidenum">
              <a:rPr lang="th-TH" smtClean="0"/>
              <a:pPr/>
              <a:t>‹#›</a:t>
            </a:fld>
            <a:endParaRPr lang="th-TH"/>
          </a:p>
        </p:txBody>
      </p:sp>
      <p:grpSp>
        <p:nvGrpSpPr>
          <p:cNvPr id="2" name="กลุ่ม 1"/>
          <p:cNvGrpSpPr/>
          <p:nvPr/>
        </p:nvGrpSpPr>
        <p:grpSpPr>
          <a:xfrm>
            <a:off x="-19017" y="202408"/>
            <a:ext cx="9180548" cy="649224"/>
            <a:chOff x="-19045" y="216550"/>
            <a:chExt cx="9180548" cy="649224"/>
          </a:xfrm>
        </p:grpSpPr>
        <p:sp>
          <p:nvSpPr>
            <p:cNvPr id="12" name="รูปแบบอิสระ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รูปแบบอิสระ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p:txBody>
          <a:bodyPr/>
          <a:lstStyle/>
          <a:p>
            <a:r>
              <a:rPr lang="ms-MY" b="1" dirty="0"/>
              <a:t>Kaedah Analisis Fonem</a:t>
            </a:r>
            <a:endParaRPr lang="th-TH" dirty="0"/>
          </a:p>
        </p:txBody>
      </p:sp>
      <p:sp>
        <p:nvSpPr>
          <p:cNvPr id="3" name="ชื่อเรื่องรอง 2"/>
          <p:cNvSpPr>
            <a:spLocks noGrp="1"/>
          </p:cNvSpPr>
          <p:nvPr>
            <p:ph type="subTitle" idx="1"/>
          </p:nvPr>
        </p:nvSpPr>
        <p:spPr/>
        <p:txBody>
          <a:bodyPr>
            <a:normAutofit/>
          </a:bodyPr>
          <a:lstStyle/>
          <a:p>
            <a:pPr algn="l"/>
            <a:r>
              <a:rPr lang="en-US" sz="3200" dirty="0">
                <a:solidFill>
                  <a:srgbClr val="C00000"/>
                </a:solidFill>
              </a:rPr>
              <a:t>                                                     </a:t>
            </a:r>
            <a:r>
              <a:rPr lang="en-US" sz="3200" dirty="0" err="1">
                <a:solidFill>
                  <a:srgbClr val="C00000"/>
                </a:solidFill>
              </a:rPr>
              <a:t>Oleh</a:t>
            </a:r>
            <a:r>
              <a:rPr lang="en-US" sz="3200" dirty="0">
                <a:solidFill>
                  <a:srgbClr val="C00000"/>
                </a:solidFill>
              </a:rPr>
              <a:t>:</a:t>
            </a:r>
          </a:p>
          <a:p>
            <a:r>
              <a:rPr lang="en-US" sz="3200" dirty="0" err="1">
                <a:solidFill>
                  <a:srgbClr val="C00000"/>
                </a:solidFill>
              </a:rPr>
              <a:t>Aj</a:t>
            </a:r>
            <a:r>
              <a:rPr lang="en-US" sz="3200" dirty="0">
                <a:solidFill>
                  <a:srgbClr val="C00000"/>
                </a:solidFill>
              </a:rPr>
              <a:t>. </a:t>
            </a:r>
            <a:r>
              <a:rPr lang="en-US" sz="3200">
                <a:solidFill>
                  <a:srgbClr val="C00000"/>
                </a:solidFill>
              </a:rPr>
              <a:t>Manavavee</a:t>
            </a:r>
            <a:r>
              <a:rPr lang="en-US" sz="3200" dirty="0">
                <a:solidFill>
                  <a:srgbClr val="C00000"/>
                </a:solidFill>
              </a:rPr>
              <a:t> </a:t>
            </a:r>
            <a:r>
              <a:rPr lang="en-US" sz="3200" dirty="0" err="1">
                <a:solidFill>
                  <a:srgbClr val="C00000"/>
                </a:solidFill>
              </a:rPr>
              <a:t>Mamah</a:t>
            </a:r>
            <a:endParaRPr lang="th-TH" sz="3200" dirty="0">
              <a:solidFill>
                <a:srgbClr val="C000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ms-MY" dirty="0"/>
              <a:t>Penyebaran Saling Menyisih atau Melengkapi</a:t>
            </a:r>
            <a:endParaRPr lang="th-TH" dirty="0"/>
          </a:p>
        </p:txBody>
      </p:sp>
      <p:sp>
        <p:nvSpPr>
          <p:cNvPr id="3" name="ตัวยึดเนื้อหา 2"/>
          <p:cNvSpPr>
            <a:spLocks noGrp="1"/>
          </p:cNvSpPr>
          <p:nvPr>
            <p:ph idx="1"/>
          </p:nvPr>
        </p:nvSpPr>
        <p:spPr/>
        <p:txBody>
          <a:bodyPr/>
          <a:lstStyle/>
          <a:p>
            <a:r>
              <a:rPr lang="ms-MY" dirty="0"/>
              <a:t>Penyebaran saling menyisih atau melengkapi </a:t>
            </a:r>
            <a:r>
              <a:rPr lang="ms-MY" i="1" dirty="0"/>
              <a:t>(complementary distribution)</a:t>
            </a:r>
            <a:r>
              <a:rPr lang="ms-MY" dirty="0"/>
              <a:t> melihat ciri-ciri sesuatu bunyi dalam lingkungan tertentu dan menggolongkannya kepada kumpulan fonem yang masing-masingnya mempunyai alofon. Cuba perhatikan fonem konsonan /p/, /t/ dan /k/ dan alofon-alofonnya dalam DMP dalam gambar rajah yang di bawah: </a:t>
            </a:r>
            <a:endParaRPr lang="en-US" dirty="0"/>
          </a:p>
          <a:p>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a:xfrm>
            <a:off x="457200" y="1600200"/>
            <a:ext cx="8472518" cy="4709160"/>
          </a:xfrm>
        </p:spPr>
        <p:txBody>
          <a:bodyPr>
            <a:normAutofit/>
          </a:bodyPr>
          <a:lstStyle/>
          <a:p>
            <a:r>
              <a:rPr lang="ms-MY" dirty="0"/>
              <a:t>aspirasi [</a:t>
            </a:r>
            <a:r>
              <a:rPr lang="ms-MY" baseline="30000" dirty="0"/>
              <a:t>h</a:t>
            </a:r>
            <a:r>
              <a:rPr lang="ms-MY" dirty="0"/>
              <a:t>] tidak berlaku dalam konsonan [t] jika fonem tersebut diikuti oleh vokal [a]. Tetapi bunyi aspirasi [</a:t>
            </a:r>
            <a:r>
              <a:rPr lang="ms-MY" dirty="0">
                <a:sym typeface="SILDoulosIPA"/>
              </a:rPr>
              <a:t></a:t>
            </a:r>
            <a:r>
              <a:rPr lang="ms-MY" dirty="0"/>
              <a:t>] berlaku apabila fonem /t/ itu diikuti oleh vokal [u]. Dengan itu, kedua-dua [t] dan [t</a:t>
            </a:r>
            <a:r>
              <a:rPr lang="ms-MY" dirty="0">
                <a:sym typeface="SILDoulosIPA"/>
              </a:rPr>
              <a:t></a:t>
            </a:r>
            <a:r>
              <a:rPr lang="ms-MY" dirty="0"/>
              <a:t>] merupakan alofon bagi fonem konsonan /t/ dalam DMP.</a:t>
            </a:r>
            <a:endParaRPr lang="en-US" dirty="0"/>
          </a:p>
          <a:p>
            <a:pPr>
              <a:buNone/>
            </a:pPr>
            <a:r>
              <a:rPr lang="ms-MY" dirty="0"/>
              <a:t> </a:t>
            </a:r>
            <a:endParaRPr lang="en-US" dirty="0"/>
          </a:p>
          <a:p>
            <a:pPr>
              <a:buNone/>
            </a:pPr>
            <a:r>
              <a:rPr lang="ms-MY" dirty="0"/>
              <a:t>Contoh:</a:t>
            </a:r>
            <a:endParaRPr lang="en-US" dirty="0"/>
          </a:p>
          <a:p>
            <a:pPr>
              <a:buNone/>
            </a:pPr>
            <a:r>
              <a:rPr lang="ms-MY" b="1" dirty="0"/>
              <a:t>                 DMP			Makna dalam BMS</a:t>
            </a:r>
            <a:endParaRPr lang="en-US" dirty="0"/>
          </a:p>
          <a:p>
            <a:pPr>
              <a:buNone/>
            </a:pPr>
            <a:r>
              <a:rPr lang="ms-MY" dirty="0"/>
              <a:t>      	[t] dalam [tali]			“tali”</a:t>
            </a:r>
            <a:endParaRPr lang="en-US" dirty="0"/>
          </a:p>
          <a:p>
            <a:pPr>
              <a:buNone/>
            </a:pPr>
            <a:r>
              <a:rPr lang="ms-MY" dirty="0"/>
              <a:t>   	    [t</a:t>
            </a:r>
            <a:r>
              <a:rPr lang="ms-MY" dirty="0">
                <a:sym typeface="SILDoulosIPA"/>
              </a:rPr>
              <a:t></a:t>
            </a:r>
            <a:r>
              <a:rPr lang="ms-MY" dirty="0"/>
              <a:t>] dalam [t</a:t>
            </a:r>
            <a:r>
              <a:rPr lang="ms-MY" dirty="0">
                <a:sym typeface="SILDoulosIPA"/>
              </a:rPr>
              <a:t></a:t>
            </a:r>
            <a:r>
              <a:rPr lang="ms-MY" dirty="0"/>
              <a:t>uw</a:t>
            </a:r>
            <a:r>
              <a:rPr lang="ms-MY" dirty="0">
                <a:sym typeface="SILManuscriptIPA"/>
              </a:rPr>
              <a:t></a:t>
            </a:r>
            <a:r>
              <a:rPr lang="ms-MY" dirty="0"/>
              <a:t>]			“ampunya”</a:t>
            </a:r>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lstStyle/>
          <a:p>
            <a:pPr>
              <a:buNone/>
            </a:pPr>
            <a:r>
              <a:rPr lang="ms-MY" dirty="0"/>
              <a:t>		                [t</a:t>
            </a:r>
            <a:r>
              <a:rPr lang="ms-MY" dirty="0">
                <a:sym typeface="SILDoulosIPA"/>
              </a:rPr>
              <a:t></a:t>
            </a:r>
            <a:r>
              <a:rPr lang="ms-MY" dirty="0"/>
              <a:t>]	</a:t>
            </a:r>
            <a:r>
              <a:rPr lang="th-TH"/>
              <a:t>     </a:t>
            </a:r>
            <a:r>
              <a:rPr lang="ms-MY"/>
              <a:t>letupan </a:t>
            </a:r>
            <a:r>
              <a:rPr lang="ms-MY" dirty="0"/>
              <a:t>luaran beraspirasi</a:t>
            </a:r>
            <a:endParaRPr lang="en-US" dirty="0"/>
          </a:p>
          <a:p>
            <a:pPr>
              <a:buNone/>
            </a:pPr>
            <a:r>
              <a:rPr lang="ms-MY" dirty="0"/>
              <a:t>			</a:t>
            </a:r>
          </a:p>
          <a:p>
            <a:pPr>
              <a:buNone/>
            </a:pPr>
            <a:r>
              <a:rPr lang="ms-MY" dirty="0"/>
              <a:t>Fonem /t/		</a:t>
            </a:r>
            <a:endParaRPr lang="en-US" dirty="0"/>
          </a:p>
          <a:p>
            <a:pPr>
              <a:buNone/>
            </a:pPr>
            <a:r>
              <a:rPr lang="ms-MY" dirty="0"/>
              <a:t>               </a:t>
            </a:r>
            <a:r>
              <a:rPr lang="th-TH" dirty="0"/>
              <a:t>               </a:t>
            </a:r>
            <a:r>
              <a:rPr lang="ms-MY" dirty="0"/>
              <a:t>[t]	      letupan luaran tak beraspirasi	</a:t>
            </a:r>
            <a:endParaRPr lang="th-TH" dirty="0"/>
          </a:p>
        </p:txBody>
      </p:sp>
      <p:sp>
        <p:nvSpPr>
          <p:cNvPr id="4" name="วงเล็บปีกกาซ้าย 3"/>
          <p:cNvSpPr/>
          <p:nvPr/>
        </p:nvSpPr>
        <p:spPr>
          <a:xfrm>
            <a:off x="2571736" y="1857364"/>
            <a:ext cx="142876" cy="192882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sz="3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a:xfrm>
            <a:off x="457200" y="571480"/>
            <a:ext cx="8229600" cy="5737880"/>
          </a:xfrm>
        </p:spPr>
        <p:txBody>
          <a:bodyPr>
            <a:normAutofit/>
          </a:bodyPr>
          <a:lstStyle/>
          <a:p>
            <a:r>
              <a:rPr lang="ms-MY" dirty="0"/>
              <a:t>aspirasi [</a:t>
            </a:r>
            <a:r>
              <a:rPr lang="ms-MY" baseline="30000" dirty="0"/>
              <a:t>h</a:t>
            </a:r>
            <a:r>
              <a:rPr lang="ms-MY" dirty="0"/>
              <a:t>] tidak berlaku dalam konsonan [k] jika fonem tersebut diikuti oleh vokal [a]. Tetapi bunyi aspirasi [</a:t>
            </a:r>
            <a:r>
              <a:rPr lang="ms-MY" dirty="0">
                <a:sym typeface="SILDoulosIPA"/>
              </a:rPr>
              <a:t></a:t>
            </a:r>
            <a:r>
              <a:rPr lang="ms-MY" dirty="0"/>
              <a:t>] berlaku apabila fonem /k/ itu diikuti oleh vokal [i]. Dengan itu, kedua-dua [k] dan [k</a:t>
            </a:r>
            <a:r>
              <a:rPr lang="ms-MY" dirty="0">
                <a:sym typeface="SILDoulosIPA"/>
              </a:rPr>
              <a:t></a:t>
            </a:r>
            <a:r>
              <a:rPr lang="ms-MY" dirty="0"/>
              <a:t>] merupakan alofon bagi fonem konsonan /k/ dalam DMP.</a:t>
            </a:r>
            <a:endParaRPr lang="en-US" dirty="0"/>
          </a:p>
          <a:p>
            <a:endParaRPr lang="en-US" dirty="0"/>
          </a:p>
          <a:p>
            <a:pPr>
              <a:buNone/>
            </a:pPr>
            <a:r>
              <a:rPr lang="ms-MY" dirty="0"/>
              <a:t>Contoh:</a:t>
            </a:r>
            <a:endParaRPr lang="en-US" dirty="0"/>
          </a:p>
          <a:p>
            <a:pPr>
              <a:buNone/>
            </a:pPr>
            <a:r>
              <a:rPr lang="ms-MY" b="1" dirty="0"/>
              <a:t>                 DMP			Makna dalam BMS</a:t>
            </a:r>
            <a:endParaRPr lang="en-US" dirty="0"/>
          </a:p>
          <a:p>
            <a:pPr>
              <a:buNone/>
            </a:pPr>
            <a:r>
              <a:rPr lang="ms-MY" dirty="0"/>
              <a:t>   	    [k] dalam [kat</a:t>
            </a:r>
            <a:r>
              <a:rPr lang="ms-MY" dirty="0">
                <a:sym typeface="SILDoulosIPA"/>
              </a:rPr>
              <a:t></a:t>
            </a:r>
            <a:r>
              <a:rPr lang="ms-MY" baseline="30000" dirty="0">
                <a:sym typeface="SILDoulosIPA"/>
              </a:rPr>
              <a:t></a:t>
            </a:r>
            <a:r>
              <a:rPr lang="ms-MY" dirty="0">
                <a:sym typeface="SILManuscriptIPA"/>
              </a:rPr>
              <a:t></a:t>
            </a:r>
            <a:r>
              <a:rPr lang="ms-MY" dirty="0"/>
              <a:t>]		“katak”	</a:t>
            </a:r>
            <a:endParaRPr lang="en-US" dirty="0"/>
          </a:p>
          <a:p>
            <a:pPr>
              <a:buNone/>
            </a:pPr>
            <a:r>
              <a:rPr lang="ms-MY" dirty="0"/>
              <a:t>         [k</a:t>
            </a:r>
            <a:r>
              <a:rPr lang="ms-MY" dirty="0">
                <a:sym typeface="SILDoulosIPA"/>
              </a:rPr>
              <a:t></a:t>
            </a:r>
            <a:r>
              <a:rPr lang="ms-MY" dirty="0"/>
              <a:t>] dalam [k</a:t>
            </a:r>
            <a:r>
              <a:rPr lang="ms-MY" dirty="0">
                <a:sym typeface="SILDoulosIPA"/>
              </a:rPr>
              <a:t></a:t>
            </a:r>
            <a:r>
              <a:rPr lang="ms-MY" dirty="0"/>
              <a:t>i</a:t>
            </a:r>
            <a:r>
              <a:rPr lang="ms-MY" dirty="0">
                <a:sym typeface="SILDoulosIPA"/>
              </a:rPr>
              <a:t></a:t>
            </a:r>
            <a:r>
              <a:rPr lang="ms-MY" dirty="0"/>
              <a:t>]		“mengira”</a:t>
            </a:r>
            <a:endParaRPr lang="en-US" dirty="0"/>
          </a:p>
          <a:p>
            <a:endParaRPr lang="th-T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a:xfrm>
            <a:off x="457200" y="642918"/>
            <a:ext cx="8686800" cy="5666442"/>
          </a:xfrm>
        </p:spPr>
        <p:txBody>
          <a:bodyPr/>
          <a:lstStyle/>
          <a:p>
            <a:r>
              <a:rPr lang="ms-MY" dirty="0"/>
              <a:t>Dengan demikian fonem letupan tak bersuara tersebut mempunyai alofon seperti berikut:</a:t>
            </a:r>
            <a:endParaRPr lang="en-US" dirty="0"/>
          </a:p>
          <a:p>
            <a:pPr>
              <a:buNone/>
            </a:pPr>
            <a:endParaRPr lang="en-US" dirty="0"/>
          </a:p>
          <a:p>
            <a:pPr>
              <a:buNone/>
            </a:pPr>
            <a:r>
              <a:rPr lang="ms-MY" dirty="0"/>
              <a:t>				[k</a:t>
            </a:r>
            <a:r>
              <a:rPr lang="ms-MY" dirty="0">
                <a:sym typeface="SILDoulosIPA"/>
              </a:rPr>
              <a:t></a:t>
            </a:r>
            <a:r>
              <a:rPr lang="ms-MY" dirty="0"/>
              <a:t>]	letupan luaran beraspirasi</a:t>
            </a:r>
            <a:endParaRPr lang="en-US" dirty="0"/>
          </a:p>
          <a:p>
            <a:pPr>
              <a:buNone/>
            </a:pPr>
            <a:r>
              <a:rPr lang="ms-MY" dirty="0"/>
              <a:t>	</a:t>
            </a:r>
          </a:p>
          <a:p>
            <a:pPr>
              <a:buNone/>
            </a:pPr>
            <a:r>
              <a:rPr lang="ms-MY" dirty="0"/>
              <a:t>Fonem /k/</a:t>
            </a:r>
          </a:p>
          <a:p>
            <a:pPr>
              <a:buNone/>
            </a:pPr>
            <a:r>
              <a:rPr lang="ms-MY" dirty="0"/>
              <a:t>		</a:t>
            </a:r>
            <a:endParaRPr lang="en-US" dirty="0"/>
          </a:p>
          <a:p>
            <a:pPr>
              <a:buNone/>
            </a:pPr>
            <a:r>
              <a:rPr lang="ms-MY" dirty="0"/>
              <a:t>                                  [k]	letupan luaran tak beraspirasi</a:t>
            </a:r>
            <a:endParaRPr lang="en-US" dirty="0"/>
          </a:p>
          <a:p>
            <a:endParaRPr lang="th-TH" dirty="0"/>
          </a:p>
        </p:txBody>
      </p:sp>
      <p:sp>
        <p:nvSpPr>
          <p:cNvPr id="4" name="วงเล็บปีกกาซ้าย 3"/>
          <p:cNvSpPr/>
          <p:nvPr/>
        </p:nvSpPr>
        <p:spPr>
          <a:xfrm>
            <a:off x="3000364" y="2285992"/>
            <a:ext cx="285752" cy="185738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ms-MY" b="1" dirty="0"/>
              <a:t>Kelainan Bebas</a:t>
            </a:r>
            <a:endParaRPr lang="th-TH" dirty="0"/>
          </a:p>
        </p:txBody>
      </p:sp>
      <p:sp>
        <p:nvSpPr>
          <p:cNvPr id="3" name="ตัวยึดเนื้อหา 2"/>
          <p:cNvSpPr>
            <a:spLocks noGrp="1"/>
          </p:cNvSpPr>
          <p:nvPr>
            <p:ph idx="1"/>
          </p:nvPr>
        </p:nvSpPr>
        <p:spPr/>
        <p:txBody>
          <a:bodyPr/>
          <a:lstStyle/>
          <a:p>
            <a:r>
              <a:rPr lang="ms-MY" b="1" dirty="0"/>
              <a:t>Kelainan Bebas</a:t>
            </a:r>
            <a:endParaRPr lang="en-US" dirty="0"/>
          </a:p>
          <a:p>
            <a:pPr>
              <a:lnSpc>
                <a:spcPct val="150000"/>
              </a:lnSpc>
            </a:pPr>
            <a:r>
              <a:rPr lang="ms-MY" dirty="0"/>
              <a:t>	Bunyi kelainan bebas </a:t>
            </a:r>
            <a:r>
              <a:rPr lang="ms-MY" i="1" dirty="0"/>
              <a:t>(free variant) </a:t>
            </a:r>
            <a:r>
              <a:rPr lang="ms-MY" dirty="0"/>
              <a:t>mempunyai ciri-ciri distingtif yang berbeza dari segi fonetik, tetapi perbezaan fonetik ini tidak menyebabkan perbezaan atau perubahan makna bagi sesuatu kata.</a:t>
            </a:r>
            <a:endParaRPr lang="en-US" dirty="0"/>
          </a:p>
          <a:p>
            <a:endParaRPr lang="th-T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a:xfrm>
            <a:off x="457200" y="785794"/>
            <a:ext cx="8229600" cy="5538806"/>
          </a:xfrm>
        </p:spPr>
        <p:txBody>
          <a:bodyPr>
            <a:normAutofit fontScale="92500"/>
          </a:bodyPr>
          <a:lstStyle/>
          <a:p>
            <a:pPr>
              <a:buNone/>
            </a:pPr>
            <a:r>
              <a:rPr lang="ms-MY" dirty="0"/>
              <a:t>                                                                                           [fikir]</a:t>
            </a:r>
            <a:endParaRPr lang="en-US" dirty="0"/>
          </a:p>
          <a:p>
            <a:pPr>
              <a:buNone/>
            </a:pPr>
            <a:r>
              <a:rPr lang="ms-MY" dirty="0"/>
              <a:t>		Fonem /f/: bunyi kelainan bebas [f]  ~ [p] </a:t>
            </a:r>
          </a:p>
          <a:p>
            <a:pPr>
              <a:buNone/>
            </a:pPr>
            <a:r>
              <a:rPr lang="ms-MY" dirty="0"/>
              <a:t>                                                                                           [pikir]</a:t>
            </a:r>
            <a:endParaRPr lang="en-US" dirty="0"/>
          </a:p>
          <a:p>
            <a:pPr>
              <a:buNone/>
            </a:pPr>
            <a:r>
              <a:rPr lang="ms-MY" dirty="0"/>
              <a:t>									  </a:t>
            </a:r>
          </a:p>
          <a:p>
            <a:pPr>
              <a:buNone/>
            </a:pPr>
            <a:r>
              <a:rPr lang="ms-MY" dirty="0"/>
              <a:t>                                                                                         [k</a:t>
            </a:r>
            <a:r>
              <a:rPr lang="ms-MY" dirty="0">
                <a:sym typeface="SILDoulosIPA"/>
              </a:rPr>
              <a:t></a:t>
            </a:r>
            <a:r>
              <a:rPr lang="ms-MY" dirty="0"/>
              <a:t>ran</a:t>
            </a:r>
            <a:r>
              <a:rPr lang="ms-MY" dirty="0">
                <a:sym typeface="SILDoulosIPA"/>
              </a:rPr>
              <a:t></a:t>
            </a:r>
            <a:r>
              <a:rPr lang="ms-MY" dirty="0"/>
              <a:t>]</a:t>
            </a:r>
            <a:endParaRPr lang="en-US" dirty="0"/>
          </a:p>
          <a:p>
            <a:pPr>
              <a:buNone/>
            </a:pPr>
            <a:r>
              <a:rPr lang="ms-MY" dirty="0"/>
              <a:t>		Fonem /</a:t>
            </a:r>
            <a:r>
              <a:rPr lang="ms-MY" dirty="0">
                <a:sym typeface="SILDoulosIPA"/>
              </a:rPr>
              <a:t></a:t>
            </a:r>
            <a:r>
              <a:rPr lang="ms-MY" dirty="0"/>
              <a:t>/: bunyi kelainan bebas [</a:t>
            </a:r>
            <a:r>
              <a:rPr lang="ms-MY" dirty="0">
                <a:sym typeface="SILDoulosIPA"/>
              </a:rPr>
              <a:t></a:t>
            </a:r>
            <a:r>
              <a:rPr lang="ms-MY" dirty="0"/>
              <a:t>]  ~ [a]	                 </a:t>
            </a:r>
          </a:p>
          <a:p>
            <a:pPr>
              <a:buNone/>
            </a:pPr>
            <a:r>
              <a:rPr lang="ms-MY" dirty="0"/>
              <a:t>                                                                                         [karan</a:t>
            </a:r>
            <a:r>
              <a:rPr lang="ms-MY" dirty="0">
                <a:sym typeface="SILDoulosIPA"/>
              </a:rPr>
              <a:t></a:t>
            </a:r>
            <a:r>
              <a:rPr lang="ms-MY" dirty="0"/>
              <a:t>]</a:t>
            </a:r>
            <a:endParaRPr lang="en-US" dirty="0"/>
          </a:p>
          <a:p>
            <a:pPr>
              <a:buNone/>
            </a:pPr>
            <a:r>
              <a:rPr lang="ms-MY" dirty="0"/>
              <a:t>  						              </a:t>
            </a:r>
          </a:p>
          <a:p>
            <a:pPr>
              <a:buNone/>
            </a:pPr>
            <a:r>
              <a:rPr lang="ms-MY" dirty="0"/>
              <a:t>                                                                                         [boleh]</a:t>
            </a:r>
            <a:endParaRPr lang="en-US" dirty="0"/>
          </a:p>
          <a:p>
            <a:pPr>
              <a:buNone/>
            </a:pPr>
            <a:r>
              <a:rPr lang="ms-MY" dirty="0"/>
              <a:t>		Fonem /o/: bunyi kelainan bebas [o]  ~ [u]</a:t>
            </a:r>
            <a:endParaRPr lang="en-US" dirty="0"/>
          </a:p>
          <a:p>
            <a:pPr>
              <a:buNone/>
            </a:pPr>
            <a:r>
              <a:rPr lang="ms-MY" dirty="0"/>
              <a:t>                                                                                          [buleh]</a:t>
            </a:r>
            <a:endParaRPr lang="en-US" dirty="0"/>
          </a:p>
          <a:p>
            <a:endParaRPr lang="th-TH" dirty="0"/>
          </a:p>
        </p:txBody>
      </p:sp>
      <p:sp>
        <p:nvSpPr>
          <p:cNvPr id="4" name="วงเล็บปีกกาซ้าย 3"/>
          <p:cNvSpPr/>
          <p:nvPr/>
        </p:nvSpPr>
        <p:spPr>
          <a:xfrm>
            <a:off x="7143768" y="1000108"/>
            <a:ext cx="142876" cy="10001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5" name="วงเล็บปีกกาซ้าย 4"/>
          <p:cNvSpPr/>
          <p:nvPr/>
        </p:nvSpPr>
        <p:spPr>
          <a:xfrm>
            <a:off x="7072330" y="2786058"/>
            <a:ext cx="188595" cy="78581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6" name="วงเล็บปีกกาซ้าย 5"/>
          <p:cNvSpPr/>
          <p:nvPr/>
        </p:nvSpPr>
        <p:spPr>
          <a:xfrm>
            <a:off x="7072330" y="4429132"/>
            <a:ext cx="214314" cy="10001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a:xfrm>
            <a:off x="457200" y="1785926"/>
            <a:ext cx="8229600" cy="4538674"/>
          </a:xfrm>
        </p:spPr>
        <p:txBody>
          <a:bodyPr/>
          <a:lstStyle/>
          <a:p>
            <a:pPr>
              <a:lnSpc>
                <a:spcPct val="150000"/>
              </a:lnSpc>
            </a:pPr>
            <a:r>
              <a:rPr lang="ms-MY" dirty="0"/>
              <a:t>Di  samping 3 kaedah yang disebut di atas, dapat dilihat pertukaran fonem yang dapat merosakkan makna dalam sesuatu kata. Maksudnya, jika suatu fonem dalam suatu kata ditukar, bentuk baru itu bukannya melahirkan makna yang baru tetapi kata itu tidak wujud dalam DMP seperti contoh di bawah:</a:t>
            </a:r>
            <a:endParaRPr lang="th-TH"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normAutofit/>
          </a:bodyPr>
          <a:lstStyle/>
          <a:p>
            <a:pPr>
              <a:buNone/>
            </a:pPr>
            <a:r>
              <a:rPr lang="ms-MY" dirty="0"/>
              <a:t> </a:t>
            </a:r>
            <a:endParaRPr lang="en-US" dirty="0"/>
          </a:p>
          <a:p>
            <a:pPr>
              <a:buNone/>
            </a:pPr>
            <a:r>
              <a:rPr lang="ms-MY" dirty="0"/>
              <a:t>				                      [ma</a:t>
            </a:r>
            <a:r>
              <a:rPr lang="ms-MY" dirty="0">
                <a:sym typeface="SILDoulosIPA"/>
              </a:rPr>
              <a:t></a:t>
            </a:r>
            <a:r>
              <a:rPr lang="ms-MY" baseline="30000" dirty="0">
                <a:sym typeface="SILDoulosIPA"/>
              </a:rPr>
              <a:t></a:t>
            </a:r>
            <a:r>
              <a:rPr lang="ms-MY" baseline="30000" dirty="0">
                <a:sym typeface="SILManuscriptIPA"/>
              </a:rPr>
              <a:t></a:t>
            </a:r>
            <a:r>
              <a:rPr lang="ms-MY" dirty="0"/>
              <a:t>n</a:t>
            </a:r>
            <a:r>
              <a:rPr lang="ms-MY" dirty="0">
                <a:sym typeface="SILDoulosIPA"/>
              </a:rPr>
              <a:t></a:t>
            </a:r>
            <a:r>
              <a:rPr lang="ms-MY" dirty="0"/>
              <a:t>]	“makna”</a:t>
            </a:r>
            <a:endParaRPr lang="en-US" dirty="0"/>
          </a:p>
          <a:p>
            <a:pPr>
              <a:buNone/>
            </a:pPr>
            <a:r>
              <a:rPr lang="ms-MY" dirty="0"/>
              <a:t>Fonem /n/ dengan /</a:t>
            </a:r>
            <a:r>
              <a:rPr lang="ms-MY" dirty="0">
                <a:sym typeface="SILManuscriptIPA"/>
              </a:rPr>
              <a:t></a:t>
            </a:r>
            <a:r>
              <a:rPr lang="ms-MY" dirty="0"/>
              <a:t>/ dalam 			</a:t>
            </a:r>
            <a:endParaRPr lang="en-US" dirty="0"/>
          </a:p>
          <a:p>
            <a:pPr>
              <a:buNone/>
            </a:pPr>
            <a:r>
              <a:rPr lang="ms-MY" dirty="0"/>
              <a:t>					          *[ma</a:t>
            </a:r>
            <a:r>
              <a:rPr lang="ms-MY" dirty="0">
                <a:sym typeface="SILDoulosIPA"/>
              </a:rPr>
              <a:t></a:t>
            </a:r>
            <a:r>
              <a:rPr lang="ms-MY" baseline="30000" dirty="0">
                <a:sym typeface="SILDoulosIPA"/>
              </a:rPr>
              <a:t></a:t>
            </a:r>
            <a:r>
              <a:rPr lang="ms-MY" baseline="30000" dirty="0">
                <a:sym typeface="SILManuscriptIPA"/>
              </a:rPr>
              <a:t></a:t>
            </a:r>
            <a:r>
              <a:rPr lang="ms-MY" dirty="0">
                <a:sym typeface="SILManuscriptIPA"/>
              </a:rPr>
              <a:t></a:t>
            </a:r>
            <a:r>
              <a:rPr lang="ms-MY" dirty="0">
                <a:sym typeface="SILDoulosIPA"/>
              </a:rPr>
              <a:t></a:t>
            </a:r>
            <a:r>
              <a:rPr lang="ms-MY" dirty="0"/>
              <a:t>]  </a:t>
            </a:r>
            <a:endParaRPr lang="en-US" dirty="0"/>
          </a:p>
          <a:p>
            <a:endParaRPr lang="en-US" dirty="0"/>
          </a:p>
          <a:p>
            <a:pPr>
              <a:buNone/>
            </a:pPr>
            <a:r>
              <a:rPr lang="ms-MY" dirty="0"/>
              <a:t>					            [sa</a:t>
            </a:r>
            <a:r>
              <a:rPr lang="ms-MY" dirty="0">
                <a:sym typeface="SILDoulosIPA"/>
              </a:rPr>
              <a:t></a:t>
            </a:r>
            <a:r>
              <a:rPr lang="ms-MY" dirty="0"/>
              <a:t>u</a:t>
            </a:r>
            <a:r>
              <a:rPr lang="ms-MY" dirty="0">
                <a:sym typeface="SILManuscriptIPA"/>
              </a:rPr>
              <a:t></a:t>
            </a:r>
            <a:r>
              <a:rPr lang="ms-MY" dirty="0"/>
              <a:t>]	“sarung”</a:t>
            </a:r>
            <a:endParaRPr lang="en-US" dirty="0"/>
          </a:p>
          <a:p>
            <a:pPr>
              <a:buNone/>
            </a:pPr>
            <a:r>
              <a:rPr lang="ms-MY" dirty="0"/>
              <a:t>Fonem /r/ dengan /l/ dalam									*[salo</a:t>
            </a:r>
            <a:r>
              <a:rPr lang="ms-MY" dirty="0">
                <a:sym typeface="SILManuscriptIPA"/>
              </a:rPr>
              <a:t></a:t>
            </a:r>
            <a:r>
              <a:rPr lang="ms-MY" dirty="0"/>
              <a:t>]</a:t>
            </a:r>
            <a:endParaRPr lang="en-US" dirty="0"/>
          </a:p>
          <a:p>
            <a:endParaRPr lang="th-TH" dirty="0"/>
          </a:p>
        </p:txBody>
      </p:sp>
      <p:sp>
        <p:nvSpPr>
          <p:cNvPr id="4" name="วงเล็บปีกกาซ้าย 3"/>
          <p:cNvSpPr/>
          <p:nvPr/>
        </p:nvSpPr>
        <p:spPr>
          <a:xfrm>
            <a:off x="4929190" y="2714620"/>
            <a:ext cx="71438" cy="9286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5" name="วงเล็บปีกกาซ้าย 4"/>
          <p:cNvSpPr/>
          <p:nvPr/>
        </p:nvSpPr>
        <p:spPr>
          <a:xfrm>
            <a:off x="4929190" y="4500570"/>
            <a:ext cx="71438" cy="9286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lstStyle/>
          <a:p>
            <a:pPr>
              <a:lnSpc>
                <a:spcPct val="150000"/>
              </a:lnSpc>
            </a:pPr>
            <a:r>
              <a:rPr lang="ms-MY" dirty="0"/>
              <a:t>Dalam contoh di atas berlaku kerosakan makna kerana perkataan  *[ma</a:t>
            </a:r>
            <a:r>
              <a:rPr lang="ms-MY" dirty="0">
                <a:sym typeface="SILDoulosIPA"/>
              </a:rPr>
              <a:t></a:t>
            </a:r>
            <a:r>
              <a:rPr lang="ms-MY" baseline="30000" dirty="0">
                <a:sym typeface="SILDoulosIPA"/>
              </a:rPr>
              <a:t></a:t>
            </a:r>
            <a:r>
              <a:rPr lang="ms-MY" dirty="0">
                <a:sym typeface="SILManuscriptIPA"/>
              </a:rPr>
              <a:t></a:t>
            </a:r>
            <a:r>
              <a:rPr lang="ms-MY" dirty="0">
                <a:sym typeface="SILDoulosIPA"/>
              </a:rPr>
              <a:t></a:t>
            </a:r>
            <a:r>
              <a:rPr lang="ms-MY" dirty="0"/>
              <a:t>] dan *[salo</a:t>
            </a:r>
            <a:r>
              <a:rPr lang="ms-MY" dirty="0">
                <a:sym typeface="SILManuscriptIPA"/>
              </a:rPr>
              <a:t></a:t>
            </a:r>
            <a:r>
              <a:rPr lang="ms-MY" dirty="0"/>
              <a:t>] ini tidak wujud sama sekali dalam DMP, dan seseorang pendengar tidak dapat memahami makna kata itu.</a:t>
            </a:r>
            <a:endParaRPr lang="en-US" dirty="0"/>
          </a:p>
          <a:p>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dirty="0"/>
          </a:p>
        </p:txBody>
      </p:sp>
      <p:sp>
        <p:nvSpPr>
          <p:cNvPr id="3" name="ตัวยึดเนื้อหา 2"/>
          <p:cNvSpPr>
            <a:spLocks noGrp="1"/>
          </p:cNvSpPr>
          <p:nvPr>
            <p:ph idx="1"/>
          </p:nvPr>
        </p:nvSpPr>
        <p:spPr/>
        <p:txBody>
          <a:bodyPr/>
          <a:lstStyle/>
          <a:p>
            <a:pPr>
              <a:lnSpc>
                <a:spcPct val="150000"/>
              </a:lnSpc>
            </a:pPr>
            <a:r>
              <a:rPr lang="ms-MY" dirty="0"/>
              <a:t>Fonem dalam sesuatu  bahasa mempunyai ciri-ciri bunyi bahasa yang dikenali sebagai fitur distintif bunyi bahasa. Sebagai contoh perkataan [ma</a:t>
            </a:r>
            <a:r>
              <a:rPr lang="ms-MY" dirty="0">
                <a:sym typeface="SILDoulosIPA"/>
              </a:rPr>
              <a:t></a:t>
            </a:r>
            <a:r>
              <a:rPr lang="ms-MY" dirty="0"/>
              <a:t>k</a:t>
            </a:r>
            <a:r>
              <a:rPr lang="ms-MY" dirty="0">
                <a:sym typeface="SILManuscriptIPA"/>
              </a:rPr>
              <a:t></a:t>
            </a:r>
            <a:r>
              <a:rPr lang="ms-MY" dirty="0"/>
              <a:t>] “makan” dalam DMP; keempat-empat fonem /m/, /a/, /k/ dan /</a:t>
            </a:r>
            <a:r>
              <a:rPr lang="ms-MY" dirty="0">
                <a:sym typeface="SILManuscriptIPA"/>
              </a:rPr>
              <a:t></a:t>
            </a:r>
            <a:r>
              <a:rPr lang="ms-MY" dirty="0"/>
              <a:t>/ sekurang-sekurangnya terdiri daripada tiga fitur distingtif bunyi yang asas seperti berikut:</a:t>
            </a:r>
            <a:endParaRPr lang="en-US" dirty="0"/>
          </a:p>
          <a:p>
            <a:endParaRPr lang="th-TH"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lstStyle/>
          <a:p>
            <a:pPr algn="ctr">
              <a:buNone/>
            </a:pPr>
            <a:endParaRPr lang="en-US" dirty="0"/>
          </a:p>
          <a:p>
            <a:pPr algn="ctr">
              <a:buNone/>
            </a:pPr>
            <a:endParaRPr lang="en-US" sz="3600" dirty="0"/>
          </a:p>
          <a:p>
            <a:pPr algn="ctr">
              <a:buNone/>
            </a:pPr>
            <a:r>
              <a:rPr lang="en-US" sz="3600" dirty="0" err="1">
                <a:solidFill>
                  <a:srgbClr val="00B0F0"/>
                </a:solidFill>
              </a:rPr>
              <a:t>Sekian</a:t>
            </a:r>
            <a:r>
              <a:rPr lang="en-US" sz="3600" dirty="0">
                <a:solidFill>
                  <a:srgbClr val="00B0F0"/>
                </a:solidFill>
              </a:rPr>
              <a:t> </a:t>
            </a:r>
            <a:r>
              <a:rPr lang="en-US" sz="3600" dirty="0" err="1">
                <a:solidFill>
                  <a:srgbClr val="00B0F0"/>
                </a:solidFill>
              </a:rPr>
              <a:t>Terima</a:t>
            </a:r>
            <a:r>
              <a:rPr lang="en-US" sz="3600" dirty="0">
                <a:solidFill>
                  <a:srgbClr val="00B0F0"/>
                </a:solidFill>
              </a:rPr>
              <a:t> </a:t>
            </a:r>
            <a:r>
              <a:rPr lang="en-US" sz="3600" dirty="0" err="1">
                <a:solidFill>
                  <a:srgbClr val="00B0F0"/>
                </a:solidFill>
              </a:rPr>
              <a:t>Kasih</a:t>
            </a:r>
            <a:endParaRPr lang="en-US" sz="3600" dirty="0">
              <a:solidFill>
                <a:srgbClr val="00B0F0"/>
              </a:solidFill>
            </a:endParaRPr>
          </a:p>
          <a:p>
            <a:pPr algn="ctr">
              <a:buNone/>
            </a:pPr>
            <a:r>
              <a:rPr lang="en-US" sz="3600" dirty="0" err="1">
                <a:solidFill>
                  <a:srgbClr val="00B0F0"/>
                </a:solidFill>
              </a:rPr>
              <a:t>Kuliah</a:t>
            </a:r>
            <a:r>
              <a:rPr lang="en-US" sz="3600" dirty="0">
                <a:solidFill>
                  <a:srgbClr val="00B0F0"/>
                </a:solidFill>
              </a:rPr>
              <a:t> </a:t>
            </a:r>
            <a:r>
              <a:rPr lang="en-US" sz="3600" dirty="0" err="1">
                <a:solidFill>
                  <a:srgbClr val="00B0F0"/>
                </a:solidFill>
              </a:rPr>
              <a:t>Hari</a:t>
            </a:r>
            <a:r>
              <a:rPr lang="en-US" sz="3600" dirty="0">
                <a:solidFill>
                  <a:srgbClr val="00B0F0"/>
                </a:solidFill>
              </a:rPr>
              <a:t> </a:t>
            </a:r>
            <a:r>
              <a:rPr lang="en-US" sz="3600" dirty="0" err="1">
                <a:solidFill>
                  <a:srgbClr val="00B0F0"/>
                </a:solidFill>
              </a:rPr>
              <a:t>Ini</a:t>
            </a:r>
            <a:endParaRPr lang="th-TH" sz="3600" dirty="0">
              <a:solidFill>
                <a:srgbClr val="00B0F0"/>
              </a:solidFill>
            </a:endParaRPr>
          </a:p>
        </p:txBody>
      </p:sp>
    </p:spTree>
  </p:cSld>
  <p:clrMapOvr>
    <a:masterClrMapping/>
  </p:clrMapOvr>
  <p:transition>
    <p:dissolve/>
    <p:sndAc>
      <p:stSnd>
        <p:snd r:embed="rId2" name="applaus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ms-MY" dirty="0"/>
              <a:t>Fonem vokal /a/ dan /</a:t>
            </a:r>
            <a:r>
              <a:rPr lang="ms-MY" dirty="0">
                <a:sym typeface="SILManuscriptIPA"/>
              </a:rPr>
              <a:t></a:t>
            </a:r>
            <a:r>
              <a:rPr lang="ms-MY" dirty="0"/>
              <a:t>/</a:t>
            </a:r>
            <a:br>
              <a:rPr lang="en-US" dirty="0"/>
            </a:br>
            <a:endParaRPr lang="th-TH" dirty="0"/>
          </a:p>
        </p:txBody>
      </p:sp>
      <p:graphicFrame>
        <p:nvGraphicFramePr>
          <p:cNvPr id="5" name="ตัวยึดเนื้อหา 4"/>
          <p:cNvGraphicFramePr>
            <a:graphicFrameLocks noGrp="1"/>
          </p:cNvGraphicFramePr>
          <p:nvPr>
            <p:ph idx="1"/>
          </p:nvPr>
        </p:nvGraphicFramePr>
        <p:xfrm>
          <a:off x="1071537" y="1500174"/>
          <a:ext cx="6257940" cy="3829064"/>
        </p:xfrm>
        <a:graphic>
          <a:graphicData uri="http://schemas.openxmlformats.org/drawingml/2006/table">
            <a:tbl>
              <a:tblPr firstRow="1" bandRow="1">
                <a:tableStyleId>{5C22544A-7EE6-4342-B048-85BDC9FD1C3A}</a:tableStyleId>
              </a:tblPr>
              <a:tblGrid>
                <a:gridCol w="2643207">
                  <a:extLst>
                    <a:ext uri="{9D8B030D-6E8A-4147-A177-3AD203B41FA5}">
                      <a16:colId xmlns:a16="http://schemas.microsoft.com/office/drawing/2014/main" val="20000"/>
                    </a:ext>
                  </a:extLst>
                </a:gridCol>
                <a:gridCol w="1714512">
                  <a:extLst>
                    <a:ext uri="{9D8B030D-6E8A-4147-A177-3AD203B41FA5}">
                      <a16:colId xmlns:a16="http://schemas.microsoft.com/office/drawing/2014/main" val="20001"/>
                    </a:ext>
                  </a:extLst>
                </a:gridCol>
                <a:gridCol w="1900221">
                  <a:extLst>
                    <a:ext uri="{9D8B030D-6E8A-4147-A177-3AD203B41FA5}">
                      <a16:colId xmlns:a16="http://schemas.microsoft.com/office/drawing/2014/main" val="20002"/>
                    </a:ext>
                  </a:extLst>
                </a:gridCol>
              </a:tblGrid>
              <a:tr h="957266">
                <a:tc>
                  <a:txBody>
                    <a:bodyPr/>
                    <a:lstStyle/>
                    <a:p>
                      <a:pPr algn="ctr">
                        <a:lnSpc>
                          <a:spcPct val="200000"/>
                        </a:lnSpc>
                        <a:spcAft>
                          <a:spcPts val="0"/>
                        </a:spcAft>
                      </a:pPr>
                      <a:r>
                        <a:rPr lang="ms-MY" sz="2400" b="1" dirty="0">
                          <a:latin typeface="Times New Roman"/>
                          <a:ea typeface="Times New Roman"/>
                          <a:cs typeface="Cordia New"/>
                        </a:rPr>
                        <a:t>Fitur Distintif</a:t>
                      </a:r>
                      <a:endParaRPr lang="en-US" sz="2400" dirty="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2400" b="1">
                          <a:latin typeface="Times New Roman"/>
                          <a:ea typeface="Times New Roman"/>
                          <a:cs typeface="Cordia New"/>
                        </a:rPr>
                        <a:t>/</a:t>
                      </a:r>
                      <a:r>
                        <a:rPr lang="ms-MY" sz="2400">
                          <a:latin typeface="Times New Roman"/>
                          <a:ea typeface="Times New Roman"/>
                          <a:cs typeface="Cordia New"/>
                        </a:rPr>
                        <a:t>a</a:t>
                      </a:r>
                      <a:r>
                        <a:rPr lang="ms-MY" sz="2400" b="1">
                          <a:latin typeface="Times New Roman"/>
                          <a:ea typeface="Times New Roman"/>
                          <a:cs typeface="Cordia New"/>
                        </a:rPr>
                        <a:t>/</a:t>
                      </a:r>
                      <a:endParaRPr lang="en-US" sz="24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2400" b="1">
                          <a:latin typeface="Times New Roman"/>
                          <a:ea typeface="Times New Roman"/>
                          <a:cs typeface="Cordia New"/>
                        </a:rPr>
                        <a:t>/</a:t>
                      </a:r>
                      <a:r>
                        <a:rPr lang="ms-MY" sz="2400">
                          <a:latin typeface="Times New Roman"/>
                          <a:ea typeface="Times New Roman"/>
                          <a:cs typeface="Cordia New"/>
                          <a:sym typeface="SILManuscriptIPA"/>
                        </a:rPr>
                        <a:t></a:t>
                      </a:r>
                      <a:r>
                        <a:rPr lang="ms-MY" sz="2400" b="1">
                          <a:latin typeface="Times New Roman"/>
                          <a:ea typeface="Times New Roman"/>
                          <a:cs typeface="Cordia New"/>
                        </a:rPr>
                        <a:t>/</a:t>
                      </a:r>
                      <a:endParaRPr lang="en-US" sz="2400">
                        <a:latin typeface="Times New Roman"/>
                        <a:ea typeface="Times New Roman"/>
                        <a:cs typeface="Cordia New"/>
                      </a:endParaRPr>
                    </a:p>
                  </a:txBody>
                  <a:tcPr marL="68580" marR="68580" marT="0" marB="0"/>
                </a:tc>
                <a:extLst>
                  <a:ext uri="{0D108BD9-81ED-4DB2-BD59-A6C34878D82A}">
                    <a16:rowId xmlns:a16="http://schemas.microsoft.com/office/drawing/2014/main" val="10000"/>
                  </a:ext>
                </a:extLst>
              </a:tr>
              <a:tr h="957266">
                <a:tc>
                  <a:txBody>
                    <a:bodyPr/>
                    <a:lstStyle/>
                    <a:p>
                      <a:pPr algn="l">
                        <a:lnSpc>
                          <a:spcPct val="200000"/>
                        </a:lnSpc>
                        <a:spcAft>
                          <a:spcPts val="0"/>
                        </a:spcAft>
                      </a:pPr>
                      <a:r>
                        <a:rPr lang="ms-MY" sz="2400" b="1" dirty="0">
                          <a:latin typeface="Times New Roman"/>
                          <a:ea typeface="Times New Roman"/>
                          <a:cs typeface="Cordia New"/>
                        </a:rPr>
                        <a:t>1. Bahagian Lidah </a:t>
                      </a:r>
                      <a:endParaRPr lang="en-US" sz="2400" dirty="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2400">
                          <a:latin typeface="Times New Roman"/>
                          <a:ea typeface="Times New Roman"/>
                          <a:cs typeface="Cordia New"/>
                        </a:rPr>
                        <a:t>depan</a:t>
                      </a:r>
                      <a:endParaRPr lang="en-US" sz="24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2400">
                          <a:latin typeface="Times New Roman"/>
                          <a:ea typeface="Times New Roman"/>
                          <a:cs typeface="Cordia New"/>
                        </a:rPr>
                        <a:t>depan</a:t>
                      </a:r>
                      <a:endParaRPr lang="en-US" sz="2400">
                        <a:latin typeface="Times New Roman"/>
                        <a:ea typeface="Times New Roman"/>
                        <a:cs typeface="Cordia New"/>
                      </a:endParaRPr>
                    </a:p>
                  </a:txBody>
                  <a:tcPr marL="68580" marR="68580" marT="0" marB="0"/>
                </a:tc>
                <a:extLst>
                  <a:ext uri="{0D108BD9-81ED-4DB2-BD59-A6C34878D82A}">
                    <a16:rowId xmlns:a16="http://schemas.microsoft.com/office/drawing/2014/main" val="10001"/>
                  </a:ext>
                </a:extLst>
              </a:tr>
              <a:tr h="957266">
                <a:tc>
                  <a:txBody>
                    <a:bodyPr/>
                    <a:lstStyle/>
                    <a:p>
                      <a:pPr algn="l">
                        <a:lnSpc>
                          <a:spcPct val="200000"/>
                        </a:lnSpc>
                        <a:spcAft>
                          <a:spcPts val="0"/>
                        </a:spcAft>
                      </a:pPr>
                      <a:r>
                        <a:rPr lang="ms-MY" sz="2400" b="1" dirty="0">
                          <a:latin typeface="Times New Roman"/>
                          <a:ea typeface="Times New Roman"/>
                          <a:cs typeface="Cordia New"/>
                        </a:rPr>
                        <a:t>2. Striktur</a:t>
                      </a:r>
                      <a:endParaRPr lang="en-US" sz="2400" dirty="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2400">
                          <a:latin typeface="Times New Roman"/>
                          <a:ea typeface="Times New Roman"/>
                          <a:cs typeface="Cordia New"/>
                        </a:rPr>
                        <a:t>luas</a:t>
                      </a:r>
                      <a:endParaRPr lang="en-US" sz="24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2400">
                          <a:latin typeface="Times New Roman"/>
                          <a:ea typeface="Times New Roman"/>
                          <a:cs typeface="Cordia New"/>
                        </a:rPr>
                        <a:t>separuh luas</a:t>
                      </a:r>
                      <a:endParaRPr lang="en-US" sz="2400">
                        <a:latin typeface="Times New Roman"/>
                        <a:ea typeface="Times New Roman"/>
                        <a:cs typeface="Cordia New"/>
                      </a:endParaRPr>
                    </a:p>
                  </a:txBody>
                  <a:tcPr marL="68580" marR="68580" marT="0" marB="0"/>
                </a:tc>
                <a:extLst>
                  <a:ext uri="{0D108BD9-81ED-4DB2-BD59-A6C34878D82A}">
                    <a16:rowId xmlns:a16="http://schemas.microsoft.com/office/drawing/2014/main" val="10002"/>
                  </a:ext>
                </a:extLst>
              </a:tr>
              <a:tr h="957266">
                <a:tc>
                  <a:txBody>
                    <a:bodyPr/>
                    <a:lstStyle/>
                    <a:p>
                      <a:pPr algn="l">
                        <a:lnSpc>
                          <a:spcPct val="200000"/>
                        </a:lnSpc>
                        <a:spcAft>
                          <a:spcPts val="0"/>
                        </a:spcAft>
                      </a:pPr>
                      <a:r>
                        <a:rPr lang="ms-MY" sz="2400" b="1" dirty="0">
                          <a:latin typeface="Times New Roman"/>
                          <a:ea typeface="Times New Roman"/>
                          <a:cs typeface="Cordia New"/>
                        </a:rPr>
                        <a:t>3. Bentuk Bibir</a:t>
                      </a:r>
                      <a:endParaRPr lang="en-US" sz="2400" dirty="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2400" dirty="0">
                          <a:latin typeface="Times New Roman"/>
                          <a:ea typeface="Times New Roman"/>
                          <a:cs typeface="Cordia New"/>
                        </a:rPr>
                        <a:t>tak-bundar</a:t>
                      </a:r>
                      <a:endParaRPr lang="en-US" sz="2400" dirty="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2400" dirty="0">
                          <a:latin typeface="Times New Roman"/>
                          <a:ea typeface="Times New Roman"/>
                          <a:cs typeface="Cordia New"/>
                        </a:rPr>
                        <a:t>tak-bundar</a:t>
                      </a:r>
                      <a:endParaRPr lang="en-US" sz="2400" dirty="0">
                        <a:latin typeface="Times New Roman"/>
                        <a:ea typeface="Times New Roman"/>
                        <a:cs typeface="Cordia New"/>
                      </a:endParaRP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ms-MY" sz="3600" dirty="0"/>
              <a:t>Fonem konsonan /m/ dan /k/</a:t>
            </a:r>
            <a:r>
              <a:rPr lang="ms-MY" dirty="0"/>
              <a:t> </a:t>
            </a:r>
            <a:endParaRPr lang="th-TH" dirty="0"/>
          </a:p>
        </p:txBody>
      </p:sp>
      <p:graphicFrame>
        <p:nvGraphicFramePr>
          <p:cNvPr id="4" name="ตัวยึดเนื้อหา 3"/>
          <p:cNvGraphicFramePr>
            <a:graphicFrameLocks noGrp="1"/>
          </p:cNvGraphicFramePr>
          <p:nvPr>
            <p:ph idx="1"/>
          </p:nvPr>
        </p:nvGraphicFramePr>
        <p:xfrm>
          <a:off x="1571604" y="2071678"/>
          <a:ext cx="6143667" cy="2714644"/>
        </p:xfrm>
        <a:graphic>
          <a:graphicData uri="http://schemas.openxmlformats.org/drawingml/2006/table">
            <a:tbl>
              <a:tblPr firstRow="1" bandRow="1">
                <a:tableStyleId>{5C22544A-7EE6-4342-B048-85BDC9FD1C3A}</a:tableStyleId>
              </a:tblPr>
              <a:tblGrid>
                <a:gridCol w="2469828">
                  <a:extLst>
                    <a:ext uri="{9D8B030D-6E8A-4147-A177-3AD203B41FA5}">
                      <a16:colId xmlns:a16="http://schemas.microsoft.com/office/drawing/2014/main" val="20000"/>
                    </a:ext>
                  </a:extLst>
                </a:gridCol>
                <a:gridCol w="1625950">
                  <a:extLst>
                    <a:ext uri="{9D8B030D-6E8A-4147-A177-3AD203B41FA5}">
                      <a16:colId xmlns:a16="http://schemas.microsoft.com/office/drawing/2014/main" val="20001"/>
                    </a:ext>
                  </a:extLst>
                </a:gridCol>
                <a:gridCol w="2047889">
                  <a:extLst>
                    <a:ext uri="{9D8B030D-6E8A-4147-A177-3AD203B41FA5}">
                      <a16:colId xmlns:a16="http://schemas.microsoft.com/office/drawing/2014/main" val="20002"/>
                    </a:ext>
                  </a:extLst>
                </a:gridCol>
              </a:tblGrid>
              <a:tr h="678661">
                <a:tc>
                  <a:txBody>
                    <a:bodyPr/>
                    <a:lstStyle/>
                    <a:p>
                      <a:pPr algn="ctr">
                        <a:lnSpc>
                          <a:spcPct val="200000"/>
                        </a:lnSpc>
                        <a:spcAft>
                          <a:spcPts val="0"/>
                        </a:spcAft>
                      </a:pPr>
                      <a:r>
                        <a:rPr lang="ms-MY" sz="1800" b="1" dirty="0">
                          <a:latin typeface="Times New Roman"/>
                          <a:ea typeface="Times New Roman"/>
                          <a:cs typeface="Cordia New"/>
                        </a:rPr>
                        <a:t>Fitur Distintif</a:t>
                      </a:r>
                      <a:endParaRPr lang="en-US" sz="1800" dirty="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1800" b="1">
                          <a:latin typeface="Times New Roman"/>
                          <a:ea typeface="Times New Roman"/>
                          <a:cs typeface="Cordia New"/>
                        </a:rPr>
                        <a:t>/m/</a:t>
                      </a:r>
                      <a:endParaRPr lang="en-US" sz="18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1800" b="1">
                          <a:latin typeface="Times New Roman"/>
                          <a:ea typeface="Times New Roman"/>
                          <a:cs typeface="Cordia New"/>
                        </a:rPr>
                        <a:t>/k/</a:t>
                      </a:r>
                      <a:endParaRPr lang="en-US" sz="1800">
                        <a:latin typeface="Times New Roman"/>
                        <a:ea typeface="Times New Roman"/>
                        <a:cs typeface="Cordia New"/>
                      </a:endParaRPr>
                    </a:p>
                  </a:txBody>
                  <a:tcPr marL="68580" marR="68580" marT="0" marB="0"/>
                </a:tc>
                <a:extLst>
                  <a:ext uri="{0D108BD9-81ED-4DB2-BD59-A6C34878D82A}">
                    <a16:rowId xmlns:a16="http://schemas.microsoft.com/office/drawing/2014/main" val="10000"/>
                  </a:ext>
                </a:extLst>
              </a:tr>
              <a:tr h="678661">
                <a:tc>
                  <a:txBody>
                    <a:bodyPr/>
                    <a:lstStyle/>
                    <a:p>
                      <a:pPr algn="l">
                        <a:lnSpc>
                          <a:spcPct val="200000"/>
                        </a:lnSpc>
                        <a:spcAft>
                          <a:spcPts val="0"/>
                        </a:spcAft>
                      </a:pPr>
                      <a:r>
                        <a:rPr lang="ms-MY" sz="1800" b="1">
                          <a:latin typeface="Times New Roman"/>
                          <a:ea typeface="Times New Roman"/>
                          <a:cs typeface="Cordia New"/>
                        </a:rPr>
                        <a:t>1. DaerahArtikulasi</a:t>
                      </a:r>
                      <a:endParaRPr lang="en-US" sz="18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1800">
                          <a:latin typeface="Times New Roman"/>
                          <a:ea typeface="Times New Roman"/>
                          <a:cs typeface="Cordia New"/>
                        </a:rPr>
                        <a:t>dua bibir</a:t>
                      </a:r>
                      <a:endParaRPr lang="en-US" sz="18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1800">
                          <a:latin typeface="Times New Roman"/>
                          <a:ea typeface="Times New Roman"/>
                          <a:cs typeface="Cordia New"/>
                        </a:rPr>
                        <a:t>lelangit lembut</a:t>
                      </a:r>
                      <a:endParaRPr lang="en-US" sz="1800">
                        <a:latin typeface="Times New Roman"/>
                        <a:ea typeface="Times New Roman"/>
                        <a:cs typeface="Cordia New"/>
                      </a:endParaRPr>
                    </a:p>
                  </a:txBody>
                  <a:tcPr marL="68580" marR="68580" marT="0" marB="0"/>
                </a:tc>
                <a:extLst>
                  <a:ext uri="{0D108BD9-81ED-4DB2-BD59-A6C34878D82A}">
                    <a16:rowId xmlns:a16="http://schemas.microsoft.com/office/drawing/2014/main" val="10001"/>
                  </a:ext>
                </a:extLst>
              </a:tr>
              <a:tr h="678661">
                <a:tc>
                  <a:txBody>
                    <a:bodyPr/>
                    <a:lstStyle/>
                    <a:p>
                      <a:pPr algn="l">
                        <a:lnSpc>
                          <a:spcPct val="200000"/>
                        </a:lnSpc>
                        <a:spcAft>
                          <a:spcPts val="0"/>
                        </a:spcAft>
                      </a:pPr>
                      <a:r>
                        <a:rPr lang="ms-MY" sz="1800" b="1">
                          <a:latin typeface="Times New Roman"/>
                          <a:ea typeface="Times New Roman"/>
                          <a:cs typeface="Cordia New"/>
                        </a:rPr>
                        <a:t>2. Cara Artikulasi</a:t>
                      </a:r>
                      <a:endParaRPr lang="en-US" sz="18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1800">
                          <a:latin typeface="Times New Roman"/>
                          <a:ea typeface="Times New Roman"/>
                          <a:cs typeface="Cordia New"/>
                        </a:rPr>
                        <a:t>sengauan</a:t>
                      </a:r>
                      <a:endParaRPr lang="en-US" sz="18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1800">
                          <a:latin typeface="Times New Roman"/>
                          <a:ea typeface="Times New Roman"/>
                          <a:cs typeface="Cordia New"/>
                        </a:rPr>
                        <a:t>letupan</a:t>
                      </a:r>
                      <a:endParaRPr lang="en-US" sz="1800">
                        <a:latin typeface="Times New Roman"/>
                        <a:ea typeface="Times New Roman"/>
                        <a:cs typeface="Cordia New"/>
                      </a:endParaRPr>
                    </a:p>
                  </a:txBody>
                  <a:tcPr marL="68580" marR="68580" marT="0" marB="0"/>
                </a:tc>
                <a:extLst>
                  <a:ext uri="{0D108BD9-81ED-4DB2-BD59-A6C34878D82A}">
                    <a16:rowId xmlns:a16="http://schemas.microsoft.com/office/drawing/2014/main" val="10002"/>
                  </a:ext>
                </a:extLst>
              </a:tr>
              <a:tr h="678661">
                <a:tc>
                  <a:txBody>
                    <a:bodyPr/>
                    <a:lstStyle/>
                    <a:p>
                      <a:pPr algn="l">
                        <a:lnSpc>
                          <a:spcPct val="200000"/>
                        </a:lnSpc>
                        <a:spcAft>
                          <a:spcPts val="0"/>
                        </a:spcAft>
                      </a:pPr>
                      <a:r>
                        <a:rPr lang="ms-MY" sz="1800" b="1">
                          <a:latin typeface="Times New Roman"/>
                          <a:ea typeface="Times New Roman"/>
                          <a:cs typeface="Cordia New"/>
                        </a:rPr>
                        <a:t>3. Kaedah Suara</a:t>
                      </a:r>
                      <a:endParaRPr lang="en-US" sz="18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1800">
                          <a:latin typeface="Times New Roman"/>
                          <a:ea typeface="Times New Roman"/>
                          <a:cs typeface="Cordia New"/>
                        </a:rPr>
                        <a:t>bersuara</a:t>
                      </a:r>
                      <a:endParaRPr lang="en-US" sz="1800">
                        <a:latin typeface="Times New Roman"/>
                        <a:ea typeface="Times New Roman"/>
                        <a:cs typeface="Cordia New"/>
                      </a:endParaRPr>
                    </a:p>
                  </a:txBody>
                  <a:tcPr marL="68580" marR="68580" marT="0" marB="0"/>
                </a:tc>
                <a:tc>
                  <a:txBody>
                    <a:bodyPr/>
                    <a:lstStyle/>
                    <a:p>
                      <a:pPr algn="ctr">
                        <a:lnSpc>
                          <a:spcPct val="200000"/>
                        </a:lnSpc>
                        <a:spcAft>
                          <a:spcPts val="0"/>
                        </a:spcAft>
                      </a:pPr>
                      <a:r>
                        <a:rPr lang="ms-MY" sz="1800" dirty="0">
                          <a:latin typeface="Times New Roman"/>
                          <a:ea typeface="Times New Roman"/>
                          <a:cs typeface="Cordia New"/>
                        </a:rPr>
                        <a:t>tak-bersura</a:t>
                      </a:r>
                      <a:endParaRPr lang="en-US" sz="1800" dirty="0">
                        <a:latin typeface="Times New Roman"/>
                        <a:ea typeface="Times New Roman"/>
                        <a:cs typeface="Cordia New"/>
                      </a:endParaRPr>
                    </a:p>
                  </a:txBody>
                  <a:tcPr marL="68580" marR="68580" marT="0" marB="0"/>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9552" y="116632"/>
            <a:ext cx="8229600" cy="1143000"/>
          </a:xfrm>
        </p:spPr>
        <p:txBody>
          <a:bodyPr>
            <a:noAutofit/>
          </a:bodyPr>
          <a:lstStyle/>
          <a:p>
            <a:br>
              <a:rPr lang="ms-MY" sz="2800" dirty="0"/>
            </a:br>
            <a:br>
              <a:rPr lang="ms-MY" sz="2800" dirty="0"/>
            </a:br>
            <a:br>
              <a:rPr lang="ms-MY" sz="2800" dirty="0"/>
            </a:br>
            <a:br>
              <a:rPr lang="ms-MY" sz="2800" dirty="0"/>
            </a:br>
            <a:br>
              <a:rPr lang="th-TH" sz="2800" dirty="0"/>
            </a:br>
            <a:br>
              <a:rPr lang="th-TH" sz="2800" dirty="0"/>
            </a:br>
            <a:br>
              <a:rPr lang="th-TH" sz="2800" dirty="0"/>
            </a:br>
            <a:br>
              <a:rPr lang="th-TH" sz="2800" dirty="0"/>
            </a:br>
            <a:br>
              <a:rPr lang="th-TH" sz="2800" dirty="0"/>
            </a:br>
            <a:br>
              <a:rPr lang="th-TH" sz="2800" dirty="0"/>
            </a:br>
            <a:r>
              <a:rPr lang="ms-MY" sz="2800" dirty="0"/>
              <a:t>Untuk mengenalpasti sesuatu fonem, digunakan 3 kaedah, iaitu: </a:t>
            </a:r>
            <a:endParaRPr lang="th-TH" sz="2800" dirty="0"/>
          </a:p>
        </p:txBody>
      </p:sp>
      <p:graphicFrame>
        <p:nvGraphicFramePr>
          <p:cNvPr id="4" name="ตัวยึดเนื้อหา 3"/>
          <p:cNvGraphicFramePr>
            <a:graphicFrameLocks noGrp="1"/>
          </p:cNvGraphicFramePr>
          <p:nvPr>
            <p:ph idx="1"/>
          </p:nvPr>
        </p:nvGraphicFramePr>
        <p:xfrm>
          <a:off x="457200" y="1600200"/>
          <a:ext cx="8472518"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ms-MY" dirty="0"/>
              <a:t>Kaedah Penyebaran Pertentangan</a:t>
            </a:r>
            <a:endParaRPr lang="th-TH" dirty="0"/>
          </a:p>
        </p:txBody>
      </p:sp>
      <p:sp>
        <p:nvSpPr>
          <p:cNvPr id="3" name="ตัวยึดเนื้อหา 2"/>
          <p:cNvSpPr>
            <a:spLocks noGrp="1"/>
          </p:cNvSpPr>
          <p:nvPr>
            <p:ph idx="1"/>
          </p:nvPr>
        </p:nvSpPr>
        <p:spPr/>
        <p:txBody>
          <a:bodyPr/>
          <a:lstStyle/>
          <a:p>
            <a:r>
              <a:rPr lang="ms-MY" dirty="0"/>
              <a:t>Penyebaran pertentangan dapat dilihat dalam pasangan kata yang memperlihatkan pasangan minimal (</a:t>
            </a:r>
            <a:r>
              <a:rPr lang="ms-MY" i="1" dirty="0"/>
              <a:t>minimal pairs</a:t>
            </a:r>
            <a:r>
              <a:rPr lang="ms-MY" dirty="0"/>
              <a:t>) yang menyebabkan perbezaan maknanya. Perbezaan makna yang dimaksudkan di</a:t>
            </a:r>
            <a:r>
              <a:rPr lang="ms-MY" b="1" dirty="0"/>
              <a:t> </a:t>
            </a:r>
            <a:r>
              <a:rPr lang="ms-MY" dirty="0"/>
              <a:t>sini berlaku kerana pasangan kata tadi mempunyai pertentangan fonem di satu posisi sahaja dalam lingkungan fonetik yang serupa. </a:t>
            </a:r>
          </a:p>
          <a:p>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pPr algn="just"/>
            <a:r>
              <a:rPr lang="en-US" dirty="0" err="1"/>
              <a:t>Contoh</a:t>
            </a:r>
            <a:r>
              <a:rPr lang="en-US" dirty="0"/>
              <a:t>:</a:t>
            </a:r>
            <a:endParaRPr lang="th-TH" dirty="0"/>
          </a:p>
        </p:txBody>
      </p:sp>
      <p:sp>
        <p:nvSpPr>
          <p:cNvPr id="3" name="ตัวยึดเนื้อหา 2"/>
          <p:cNvSpPr>
            <a:spLocks noGrp="1"/>
          </p:cNvSpPr>
          <p:nvPr>
            <p:ph idx="1"/>
          </p:nvPr>
        </p:nvSpPr>
        <p:spPr/>
        <p:txBody>
          <a:bodyPr>
            <a:normAutofit fontScale="85000" lnSpcReduction="20000"/>
          </a:bodyPr>
          <a:lstStyle/>
          <a:p>
            <a:r>
              <a:rPr lang="ms-MY" u="sng" dirty="0"/>
              <a:t>Semua sama, kecuali di awal kata </a:t>
            </a:r>
            <a:endParaRPr lang="en-US" dirty="0"/>
          </a:p>
          <a:p>
            <a:r>
              <a:rPr lang="ms-MY" b="1" dirty="0"/>
              <a:t> </a:t>
            </a:r>
            <a:endParaRPr lang="en-US" dirty="0"/>
          </a:p>
          <a:p>
            <a:pPr>
              <a:buNone/>
            </a:pPr>
            <a:r>
              <a:rPr lang="ms-MY" dirty="0"/>
              <a:t>                                                                [ma</a:t>
            </a:r>
            <a:r>
              <a:rPr lang="ms-MY" dirty="0">
                <a:sym typeface="SILDoulosIPA"/>
              </a:rPr>
              <a:t></a:t>
            </a:r>
            <a:r>
              <a:rPr lang="ms-MY" dirty="0"/>
              <a:t>l</a:t>
            </a:r>
            <a:r>
              <a:rPr lang="ms-MY" dirty="0">
                <a:sym typeface="SILManuscriptIPA"/>
              </a:rPr>
              <a:t></a:t>
            </a:r>
            <a:r>
              <a:rPr lang="ms-MY" dirty="0"/>
              <a:t>]	             “malam”</a:t>
            </a:r>
            <a:endParaRPr lang="en-US" dirty="0"/>
          </a:p>
          <a:p>
            <a:pPr>
              <a:buNone/>
            </a:pPr>
            <a:r>
              <a:rPr lang="ms-MY" dirty="0"/>
              <a:t> 		DMP /m/ dan /d</a:t>
            </a:r>
            <a:r>
              <a:rPr lang="ms-MY" dirty="0">
                <a:sym typeface="SILManuscriptIPA"/>
              </a:rPr>
              <a:t></a:t>
            </a:r>
            <a:r>
              <a:rPr lang="ms-MY" dirty="0"/>
              <a:t>/ </a:t>
            </a:r>
            <a:endParaRPr lang="en-US" dirty="0"/>
          </a:p>
          <a:p>
            <a:pPr>
              <a:buNone/>
            </a:pPr>
            <a:r>
              <a:rPr lang="ms-MY" dirty="0"/>
              <a:t>						[d</a:t>
            </a:r>
            <a:r>
              <a:rPr lang="ms-MY" dirty="0">
                <a:sym typeface="SILManuscriptIPA"/>
              </a:rPr>
              <a:t></a:t>
            </a:r>
            <a:r>
              <a:rPr lang="ms-MY" dirty="0"/>
              <a:t>al</a:t>
            </a:r>
            <a:r>
              <a:rPr lang="ms-MY" dirty="0">
                <a:sym typeface="SILManuscriptIPA"/>
              </a:rPr>
              <a:t></a:t>
            </a:r>
            <a:r>
              <a:rPr lang="ms-MY" dirty="0"/>
              <a:t>]	“berjalan”</a:t>
            </a:r>
            <a:r>
              <a:rPr lang="ms-MY" b="1" dirty="0"/>
              <a:t>	</a:t>
            </a:r>
            <a:endParaRPr lang="en-US" dirty="0"/>
          </a:p>
          <a:p>
            <a:pPr>
              <a:buNone/>
            </a:pPr>
            <a:r>
              <a:rPr lang="ms-MY" dirty="0"/>
              <a:t> </a:t>
            </a:r>
            <a:endParaRPr lang="en-US" dirty="0"/>
          </a:p>
          <a:p>
            <a:pPr>
              <a:buNone/>
            </a:pPr>
            <a:r>
              <a:rPr lang="ms-MY" dirty="0"/>
              <a:t>						[ti]		“memukul”</a:t>
            </a:r>
            <a:endParaRPr lang="en-US" dirty="0"/>
          </a:p>
          <a:p>
            <a:pPr>
              <a:buNone/>
            </a:pPr>
            <a:r>
              <a:rPr lang="ms-MY" dirty="0"/>
              <a:t>		Bahasa Thai /t/ dan /d/</a:t>
            </a:r>
            <a:endParaRPr lang="en-US" dirty="0"/>
          </a:p>
          <a:p>
            <a:pPr>
              <a:buNone/>
            </a:pPr>
            <a:r>
              <a:rPr lang="ms-MY" dirty="0"/>
              <a:t>						[di]		“baik”	</a:t>
            </a:r>
            <a:endParaRPr lang="en-US" dirty="0"/>
          </a:p>
          <a:p>
            <a:pPr>
              <a:buNone/>
            </a:pPr>
            <a:r>
              <a:rPr lang="ms-MY" dirty="0"/>
              <a:t> </a:t>
            </a:r>
            <a:endParaRPr lang="en-US" dirty="0"/>
          </a:p>
          <a:p>
            <a:pPr>
              <a:buNone/>
            </a:pPr>
            <a:r>
              <a:rPr lang="ms-MY" dirty="0"/>
              <a:t>						</a:t>
            </a:r>
            <a:r>
              <a:rPr lang="ar-SA" dirty="0"/>
              <a:t>مَنْ</a:t>
            </a:r>
            <a:r>
              <a:rPr lang="ms-MY" dirty="0"/>
              <a:t>  [man]	“siapa”</a:t>
            </a:r>
            <a:endParaRPr lang="en-US" dirty="0"/>
          </a:p>
          <a:p>
            <a:pPr>
              <a:buNone/>
            </a:pPr>
            <a:r>
              <a:rPr lang="ar-SA" dirty="0"/>
              <a:t>		</a:t>
            </a:r>
            <a:r>
              <a:rPr lang="ms-MY" dirty="0"/>
              <a:t>Bahasa Arab /</a:t>
            </a:r>
            <a:r>
              <a:rPr lang="ar-SA" dirty="0"/>
              <a:t>م</a:t>
            </a:r>
            <a:r>
              <a:rPr lang="ms-MY" dirty="0"/>
              <a:t>/ dan /</a:t>
            </a:r>
            <a:r>
              <a:rPr lang="ar-SA" dirty="0"/>
              <a:t>ع</a:t>
            </a:r>
            <a:r>
              <a:rPr lang="ms-MY" dirty="0"/>
              <a:t>/</a:t>
            </a:r>
            <a:endParaRPr lang="en-US" dirty="0"/>
          </a:p>
          <a:p>
            <a:pPr>
              <a:buNone/>
            </a:pPr>
            <a:r>
              <a:rPr lang="ar-SA" dirty="0"/>
              <a:t>						عَنْ</a:t>
            </a:r>
            <a:r>
              <a:rPr lang="ms-MY" dirty="0"/>
              <a:t> [</a:t>
            </a:r>
            <a:r>
              <a:rPr lang="ms-MY" dirty="0">
                <a:sym typeface="SILDoulosIPA"/>
              </a:rPr>
              <a:t></a:t>
            </a:r>
            <a:r>
              <a:rPr lang="ms-MY" dirty="0"/>
              <a:t>an]	“daripada”</a:t>
            </a:r>
            <a:endParaRPr lang="en-US" dirty="0"/>
          </a:p>
          <a:p>
            <a:endParaRPr lang="th-TH" dirty="0"/>
          </a:p>
        </p:txBody>
      </p:sp>
      <p:sp>
        <p:nvSpPr>
          <p:cNvPr id="7" name="วงเล็บปีกกาซ้าย 6"/>
          <p:cNvSpPr/>
          <p:nvPr/>
        </p:nvSpPr>
        <p:spPr>
          <a:xfrm>
            <a:off x="4643438" y="2714620"/>
            <a:ext cx="214314" cy="857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8" name="วงเล็บปีกกาซ้าย 7"/>
          <p:cNvSpPr/>
          <p:nvPr/>
        </p:nvSpPr>
        <p:spPr>
          <a:xfrm>
            <a:off x="4643438" y="3929066"/>
            <a:ext cx="214314" cy="857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9" name="วงเล็บปีกกาซ้าย 8"/>
          <p:cNvSpPr/>
          <p:nvPr/>
        </p:nvSpPr>
        <p:spPr>
          <a:xfrm>
            <a:off x="4714876" y="5286388"/>
            <a:ext cx="214314" cy="857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28596" y="357166"/>
            <a:ext cx="8229600" cy="1143000"/>
          </a:xfrm>
        </p:spPr>
        <p:txBody>
          <a:bodyPr>
            <a:normAutofit fontScale="90000"/>
          </a:bodyPr>
          <a:lstStyle/>
          <a:p>
            <a:pPr algn="l"/>
            <a:br>
              <a:rPr lang="ms-MY" u="sng" dirty="0"/>
            </a:br>
            <a:r>
              <a:rPr lang="ms-MY" u="sng" dirty="0"/>
              <a:t>Semua sama, kecuali di tengah kata</a:t>
            </a:r>
            <a:br>
              <a:rPr lang="en-US" dirty="0"/>
            </a:br>
            <a:endParaRPr lang="th-TH" dirty="0"/>
          </a:p>
        </p:txBody>
      </p:sp>
      <p:sp>
        <p:nvSpPr>
          <p:cNvPr id="3" name="ตัวยึดเนื้อหา 2"/>
          <p:cNvSpPr>
            <a:spLocks noGrp="1"/>
          </p:cNvSpPr>
          <p:nvPr>
            <p:ph idx="1"/>
          </p:nvPr>
        </p:nvSpPr>
        <p:spPr>
          <a:xfrm>
            <a:off x="457200" y="1600200"/>
            <a:ext cx="8472518" cy="4709160"/>
          </a:xfrm>
        </p:spPr>
        <p:txBody>
          <a:bodyPr>
            <a:normAutofit fontScale="85000" lnSpcReduction="10000"/>
          </a:bodyPr>
          <a:lstStyle/>
          <a:p>
            <a:pPr>
              <a:buNone/>
            </a:pPr>
            <a:r>
              <a:rPr lang="ms-MY" dirty="0"/>
              <a:t>					             [me</a:t>
            </a:r>
            <a:r>
              <a:rPr lang="ms-MY" dirty="0">
                <a:sym typeface="SILDoulosIPA"/>
              </a:rPr>
              <a:t></a:t>
            </a:r>
            <a:r>
              <a:rPr lang="ms-MY" baseline="30000" dirty="0">
                <a:sym typeface="SILDoulosIPA"/>
              </a:rPr>
              <a:t></a:t>
            </a:r>
            <a:r>
              <a:rPr lang="ms-MY" dirty="0">
                <a:sym typeface="SILManuscriptIPA"/>
              </a:rPr>
              <a:t></a:t>
            </a:r>
            <a:r>
              <a:rPr lang="ms-MY" dirty="0"/>
              <a:t>]	            “mengambil”</a:t>
            </a:r>
            <a:endParaRPr lang="en-US" dirty="0"/>
          </a:p>
          <a:p>
            <a:pPr>
              <a:buNone/>
            </a:pPr>
            <a:r>
              <a:rPr lang="ms-MY" dirty="0"/>
              <a:t>		DMP /e/ dan /</a:t>
            </a:r>
            <a:r>
              <a:rPr lang="ms-MY" dirty="0">
                <a:sym typeface="SILManuscriptIPA"/>
              </a:rPr>
              <a:t></a:t>
            </a:r>
            <a:r>
              <a:rPr lang="ms-MY" dirty="0"/>
              <a:t>/</a:t>
            </a:r>
            <a:endParaRPr lang="en-US" dirty="0"/>
          </a:p>
          <a:p>
            <a:pPr>
              <a:buNone/>
            </a:pPr>
            <a:r>
              <a:rPr lang="ms-MY" dirty="0"/>
              <a:t>						[m</a:t>
            </a:r>
            <a:r>
              <a:rPr lang="ms-MY" dirty="0">
                <a:sym typeface="SILManuscriptIPA"/>
              </a:rPr>
              <a:t></a:t>
            </a:r>
            <a:r>
              <a:rPr lang="ms-MY" dirty="0">
                <a:sym typeface="SILDoulosIPA"/>
              </a:rPr>
              <a:t></a:t>
            </a:r>
            <a:r>
              <a:rPr lang="ms-MY" baseline="30000" dirty="0">
                <a:sym typeface="SILDoulosIPA"/>
              </a:rPr>
              <a:t></a:t>
            </a:r>
            <a:r>
              <a:rPr lang="ms-MY" dirty="0">
                <a:sym typeface="SILManuscriptIPA"/>
              </a:rPr>
              <a:t></a:t>
            </a:r>
            <a:r>
              <a:rPr lang="ms-MY" dirty="0"/>
              <a:t>]		“ibu”		</a:t>
            </a:r>
            <a:endParaRPr lang="en-US" dirty="0"/>
          </a:p>
          <a:p>
            <a:pPr>
              <a:buNone/>
            </a:pPr>
            <a:r>
              <a:rPr lang="ms-MY" dirty="0"/>
              <a:t>		</a:t>
            </a:r>
            <a:endParaRPr lang="en-US" dirty="0"/>
          </a:p>
          <a:p>
            <a:pPr>
              <a:buNone/>
            </a:pPr>
            <a:r>
              <a:rPr lang="ms-MY" dirty="0"/>
              <a:t>                                                                [ta</a:t>
            </a:r>
            <a:r>
              <a:rPr lang="ms-MY" dirty="0">
                <a:sym typeface="SILDoulosIPA"/>
              </a:rPr>
              <a:t></a:t>
            </a:r>
            <a:r>
              <a:rPr lang="ms-MY" dirty="0">
                <a:sym typeface="SILManuscriptIPA"/>
              </a:rPr>
              <a:t></a:t>
            </a:r>
            <a:r>
              <a:rPr lang="ms-MY" dirty="0"/>
              <a:t>]		“letak”</a:t>
            </a:r>
            <a:endParaRPr lang="en-US" dirty="0"/>
          </a:p>
          <a:p>
            <a:pPr>
              <a:buNone/>
            </a:pPr>
            <a:r>
              <a:rPr lang="ms-MY" dirty="0"/>
              <a:t>		Bahasa Thai /a/ dan /</a:t>
            </a:r>
            <a:r>
              <a:rPr lang="ms-MY" dirty="0">
                <a:sym typeface="SILManuscriptIPA"/>
              </a:rPr>
              <a:t></a:t>
            </a:r>
            <a:r>
              <a:rPr lang="ms-MY" dirty="0"/>
              <a:t>/</a:t>
            </a:r>
            <a:endParaRPr lang="en-US" dirty="0"/>
          </a:p>
          <a:p>
            <a:pPr>
              <a:buNone/>
            </a:pPr>
            <a:r>
              <a:rPr lang="ms-MY" dirty="0"/>
              <a:t>						[t</a:t>
            </a:r>
            <a:r>
              <a:rPr lang="ms-MY" dirty="0">
                <a:sym typeface="SILManuscriptIPA"/>
              </a:rPr>
              <a:t></a:t>
            </a:r>
            <a:r>
              <a:rPr lang="ms-MY" dirty="0">
                <a:sym typeface="SILDoulosIPA"/>
              </a:rPr>
              <a:t></a:t>
            </a:r>
            <a:r>
              <a:rPr lang="ms-MY" dirty="0">
                <a:sym typeface="SILManuscriptIPA"/>
              </a:rPr>
              <a:t></a:t>
            </a:r>
            <a:r>
              <a:rPr lang="ms-MY" dirty="0"/>
              <a:t>]		“berhias”</a:t>
            </a:r>
            <a:endParaRPr lang="en-US" dirty="0"/>
          </a:p>
          <a:p>
            <a:pPr>
              <a:buNone/>
            </a:pPr>
            <a:r>
              <a:rPr lang="ms-MY" dirty="0"/>
              <a:t> </a:t>
            </a:r>
            <a:endParaRPr lang="en-US" dirty="0"/>
          </a:p>
          <a:p>
            <a:pPr>
              <a:buNone/>
            </a:pPr>
            <a:r>
              <a:rPr lang="ms-MY" dirty="0"/>
              <a:t>			</a:t>
            </a:r>
            <a:r>
              <a:rPr lang="ar-SA" dirty="0"/>
              <a:t>			  قبلَ</a:t>
            </a:r>
            <a:r>
              <a:rPr lang="ms-MY" dirty="0"/>
              <a:t>[qabala]	“menerima”</a:t>
            </a:r>
            <a:endParaRPr lang="en-US" dirty="0"/>
          </a:p>
          <a:p>
            <a:pPr>
              <a:buNone/>
            </a:pPr>
            <a:r>
              <a:rPr lang="ms-MY" dirty="0"/>
              <a:t>	        Bahasa Arab /</a:t>
            </a:r>
            <a:r>
              <a:rPr lang="ar-SA" dirty="0"/>
              <a:t>ب</a:t>
            </a:r>
            <a:r>
              <a:rPr lang="ms-MY" dirty="0"/>
              <a:t>/ dan /</a:t>
            </a:r>
            <a:r>
              <a:rPr lang="ar-SA" dirty="0"/>
              <a:t>ت</a:t>
            </a:r>
            <a:r>
              <a:rPr lang="ms-MY" dirty="0"/>
              <a:t>/</a:t>
            </a:r>
            <a:endParaRPr lang="en-US" dirty="0"/>
          </a:p>
          <a:p>
            <a:pPr>
              <a:buNone/>
            </a:pPr>
            <a:r>
              <a:rPr lang="ar-SA" dirty="0"/>
              <a:t> </a:t>
            </a:r>
            <a:endParaRPr lang="en-US" dirty="0"/>
          </a:p>
          <a:p>
            <a:pPr>
              <a:buNone/>
            </a:pPr>
            <a:r>
              <a:rPr lang="en-US" dirty="0"/>
              <a:t>                                                                </a:t>
            </a:r>
            <a:r>
              <a:rPr lang="ar-SA" dirty="0"/>
              <a:t>قَتَلَ</a:t>
            </a:r>
            <a:r>
              <a:rPr lang="ms-MY" dirty="0"/>
              <a:t>  [qatala]	“membunuh” </a:t>
            </a:r>
            <a:endParaRPr lang="th-TH" dirty="0"/>
          </a:p>
        </p:txBody>
      </p:sp>
      <p:sp>
        <p:nvSpPr>
          <p:cNvPr id="4" name="วงเล็บปีกกาขวา 3"/>
          <p:cNvSpPr/>
          <p:nvPr/>
        </p:nvSpPr>
        <p:spPr>
          <a:xfrm flipH="1">
            <a:off x="4500562" y="1714488"/>
            <a:ext cx="214314" cy="8572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5" name="วงเล็บปีกกาขวา 4"/>
          <p:cNvSpPr/>
          <p:nvPr/>
        </p:nvSpPr>
        <p:spPr>
          <a:xfrm flipH="1">
            <a:off x="4572000" y="3143248"/>
            <a:ext cx="142876" cy="8572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6" name="วงเล็บปีกกาขวา 5"/>
          <p:cNvSpPr/>
          <p:nvPr/>
        </p:nvSpPr>
        <p:spPr>
          <a:xfrm flipH="1">
            <a:off x="4643438" y="4429132"/>
            <a:ext cx="142876" cy="1071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br>
              <a:rPr lang="ms-MY" sz="4000" u="sng" dirty="0"/>
            </a:br>
            <a:r>
              <a:rPr lang="ms-MY" sz="4000" u="sng" dirty="0"/>
              <a:t>Semua sama, kecuali di akhir kata</a:t>
            </a:r>
            <a:br>
              <a:rPr lang="en-US" dirty="0"/>
            </a:br>
            <a:endParaRPr lang="th-TH" dirty="0"/>
          </a:p>
        </p:txBody>
      </p:sp>
      <p:sp>
        <p:nvSpPr>
          <p:cNvPr id="3" name="ตัวยึดเนื้อหา 2"/>
          <p:cNvSpPr>
            <a:spLocks noGrp="1"/>
          </p:cNvSpPr>
          <p:nvPr>
            <p:ph idx="1"/>
          </p:nvPr>
        </p:nvSpPr>
        <p:spPr/>
        <p:txBody>
          <a:bodyPr>
            <a:normAutofit fontScale="77500" lnSpcReduction="20000"/>
          </a:bodyPr>
          <a:lstStyle/>
          <a:p>
            <a:pPr>
              <a:buNone/>
            </a:pPr>
            <a:endParaRPr lang="en-US" dirty="0"/>
          </a:p>
          <a:p>
            <a:pPr>
              <a:buNone/>
            </a:pPr>
            <a:r>
              <a:rPr lang="ms-MY" dirty="0"/>
              <a:t>					             [sat</a:t>
            </a:r>
            <a:r>
              <a:rPr lang="ms-MY" dirty="0">
                <a:sym typeface="SILManuscriptIPA"/>
              </a:rPr>
              <a:t></a:t>
            </a:r>
            <a:r>
              <a:rPr lang="ms-MY" dirty="0"/>
              <a:t>]		“santan”</a:t>
            </a:r>
            <a:endParaRPr lang="en-US" dirty="0"/>
          </a:p>
          <a:p>
            <a:pPr>
              <a:buNone/>
            </a:pPr>
            <a:r>
              <a:rPr lang="ms-MY" dirty="0"/>
              <a:t>		DMP /</a:t>
            </a:r>
            <a:r>
              <a:rPr lang="ms-MY" dirty="0">
                <a:sym typeface="SILManuscriptIPA"/>
              </a:rPr>
              <a:t></a:t>
            </a:r>
            <a:r>
              <a:rPr lang="ms-MY" dirty="0"/>
              <a:t>/ dan /u/</a:t>
            </a:r>
            <a:endParaRPr lang="en-US" dirty="0"/>
          </a:p>
          <a:p>
            <a:pPr>
              <a:buNone/>
            </a:pPr>
            <a:r>
              <a:rPr lang="ms-MY" dirty="0"/>
              <a:t>                                                                       [satu]		“satu”</a:t>
            </a:r>
            <a:endParaRPr lang="en-US" dirty="0"/>
          </a:p>
          <a:p>
            <a:pPr>
              <a:buNone/>
            </a:pPr>
            <a:r>
              <a:rPr lang="ms-MY" dirty="0"/>
              <a:t> </a:t>
            </a:r>
            <a:endParaRPr lang="en-US" dirty="0"/>
          </a:p>
          <a:p>
            <a:pPr>
              <a:buNone/>
            </a:pPr>
            <a:r>
              <a:rPr lang="ms-MY" dirty="0"/>
              <a:t> </a:t>
            </a:r>
            <a:endParaRPr lang="en-US" dirty="0"/>
          </a:p>
          <a:p>
            <a:pPr>
              <a:buNone/>
            </a:pPr>
            <a:r>
              <a:rPr lang="ms-MY" dirty="0"/>
              <a:t>                                                                       [xo</a:t>
            </a:r>
            <a:r>
              <a:rPr lang="ms-MY" dirty="0">
                <a:sym typeface="SILDoulosIPA"/>
              </a:rPr>
              <a:t></a:t>
            </a:r>
            <a:r>
              <a:rPr lang="ms-MY" dirty="0">
                <a:sym typeface="SILManuscriptIPA"/>
              </a:rPr>
              <a:t></a:t>
            </a:r>
            <a:r>
              <a:rPr lang="ms-MY" dirty="0"/>
              <a:t>]		“barang”</a:t>
            </a:r>
            <a:endParaRPr lang="en-US" dirty="0"/>
          </a:p>
          <a:p>
            <a:pPr>
              <a:buNone/>
            </a:pPr>
            <a:r>
              <a:rPr lang="ms-MY" dirty="0"/>
              <a:t>		Bahasa Thai /n/ dan /m/</a:t>
            </a:r>
            <a:endParaRPr lang="en-US" dirty="0"/>
          </a:p>
          <a:p>
            <a:pPr>
              <a:buNone/>
            </a:pPr>
            <a:r>
              <a:rPr lang="ms-MY" dirty="0"/>
              <a:t>                                                                       [xom]		“pahit”</a:t>
            </a:r>
            <a:endParaRPr lang="en-US" dirty="0"/>
          </a:p>
          <a:p>
            <a:pPr>
              <a:buNone/>
            </a:pPr>
            <a:r>
              <a:rPr lang="ms-MY" dirty="0"/>
              <a:t> </a:t>
            </a:r>
            <a:endParaRPr lang="en-US" dirty="0"/>
          </a:p>
          <a:p>
            <a:pPr>
              <a:buNone/>
            </a:pPr>
            <a:r>
              <a:rPr lang="ms-MY" dirty="0"/>
              <a:t>					                </a:t>
            </a:r>
            <a:r>
              <a:rPr lang="ar-SA" dirty="0"/>
              <a:t>قَامَ</a:t>
            </a:r>
            <a:r>
              <a:rPr lang="ms-MY" dirty="0"/>
              <a:t>[qama]	“berdiri”</a:t>
            </a:r>
            <a:endParaRPr lang="en-US" dirty="0"/>
          </a:p>
          <a:p>
            <a:pPr>
              <a:buNone/>
            </a:pPr>
            <a:r>
              <a:rPr lang="ms-MY" dirty="0"/>
              <a:t>		Bahasa Arab /</a:t>
            </a:r>
            <a:r>
              <a:rPr lang="ar-SA" dirty="0"/>
              <a:t>م</a:t>
            </a:r>
            <a:r>
              <a:rPr lang="ms-MY" dirty="0"/>
              <a:t>/ dan /</a:t>
            </a:r>
            <a:r>
              <a:rPr lang="ar-SA" dirty="0"/>
              <a:t>ل</a:t>
            </a:r>
            <a:r>
              <a:rPr lang="ms-MY" dirty="0"/>
              <a:t>/</a:t>
            </a:r>
            <a:endParaRPr lang="en-US" dirty="0"/>
          </a:p>
          <a:p>
            <a:pPr>
              <a:buNone/>
            </a:pPr>
            <a:r>
              <a:rPr lang="ar-SA" dirty="0"/>
              <a:t>						قَالَ</a:t>
            </a:r>
            <a:r>
              <a:rPr lang="ms-MY" dirty="0"/>
              <a:t>[qala]		“berkata”</a:t>
            </a:r>
            <a:endParaRPr lang="en-US" dirty="0"/>
          </a:p>
          <a:p>
            <a:endParaRPr lang="th-TH" dirty="0"/>
          </a:p>
        </p:txBody>
      </p:sp>
      <p:sp>
        <p:nvSpPr>
          <p:cNvPr id="8" name="วงเล็บปีกกาซ้าย 7"/>
          <p:cNvSpPr/>
          <p:nvPr/>
        </p:nvSpPr>
        <p:spPr>
          <a:xfrm>
            <a:off x="4572000" y="2214554"/>
            <a:ext cx="214314" cy="857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9" name="วงเล็บปีกกาซ้าย 8"/>
          <p:cNvSpPr/>
          <p:nvPr/>
        </p:nvSpPr>
        <p:spPr>
          <a:xfrm>
            <a:off x="4643438" y="3786190"/>
            <a:ext cx="214314" cy="857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10" name="วงเล็บปีกกาซ้าย 9"/>
          <p:cNvSpPr/>
          <p:nvPr/>
        </p:nvSpPr>
        <p:spPr>
          <a:xfrm>
            <a:off x="4643438" y="5000636"/>
            <a:ext cx="214314" cy="857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ไหลเวียน">
  <a:themeElements>
    <a:clrScheme name="ไหลเวียน">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ไหลเวียน">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ไหลเวียน">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222</TotalTime>
  <Words>1239</Words>
  <Application>Microsoft Office PowerPoint</Application>
  <PresentationFormat>นำเสนอทางหน้าจอ (4:3)</PresentationFormat>
  <Paragraphs>130</Paragraphs>
  <Slides>20</Slides>
  <Notes>0</Notes>
  <HiddenSlides>0</HiddenSlides>
  <MMClips>0</MMClips>
  <ScaleCrop>false</ScaleCrop>
  <HeadingPairs>
    <vt:vector size="6" baseType="variant">
      <vt:variant>
        <vt:lpstr>ฟอนต์ที่ถูกใช้</vt:lpstr>
      </vt:variant>
      <vt:variant>
        <vt:i4>4</vt:i4>
      </vt:variant>
      <vt:variant>
        <vt:lpstr>ธีม</vt:lpstr>
      </vt:variant>
      <vt:variant>
        <vt:i4>1</vt:i4>
      </vt:variant>
      <vt:variant>
        <vt:lpstr>ชื่อเรื่องสไลด์</vt:lpstr>
      </vt:variant>
      <vt:variant>
        <vt:i4>20</vt:i4>
      </vt:variant>
    </vt:vector>
  </HeadingPairs>
  <TitlesOfParts>
    <vt:vector size="25" baseType="lpstr">
      <vt:lpstr>Calibri</vt:lpstr>
      <vt:lpstr>Constantia</vt:lpstr>
      <vt:lpstr>Times New Roman</vt:lpstr>
      <vt:lpstr>Wingdings 2</vt:lpstr>
      <vt:lpstr>ไหลเวียน</vt:lpstr>
      <vt:lpstr>Kaedah Analisis Fonem</vt:lpstr>
      <vt:lpstr>งานนำเสนอ PowerPoint</vt:lpstr>
      <vt:lpstr>Fonem vokal /a/ dan // </vt:lpstr>
      <vt:lpstr>Fonem konsonan /m/ dan /k/ </vt:lpstr>
      <vt:lpstr>          Untuk mengenalpasti sesuatu fonem, digunakan 3 kaedah, iaitu: </vt:lpstr>
      <vt:lpstr>Kaedah Penyebaran Pertentangan</vt:lpstr>
      <vt:lpstr>Contoh:</vt:lpstr>
      <vt:lpstr> Semua sama, kecuali di tengah kata </vt:lpstr>
      <vt:lpstr> Semua sama, kecuali di akhir kata </vt:lpstr>
      <vt:lpstr>Penyebaran Saling Menyisih atau Melengkapi</vt:lpstr>
      <vt:lpstr>งานนำเสนอ PowerPoint</vt:lpstr>
      <vt:lpstr>งานนำเสนอ PowerPoint</vt:lpstr>
      <vt:lpstr>งานนำเสนอ PowerPoint</vt:lpstr>
      <vt:lpstr>งานนำเสนอ PowerPoint</vt:lpstr>
      <vt:lpstr>Kelainan Bebas</vt:lpstr>
      <vt:lpstr>งานนำเสนอ PowerPoint</vt:lpstr>
      <vt:lpstr>งานนำเสนอ PowerPoint</vt:lpstr>
      <vt:lpstr>งานนำเสนอ PowerPoint</vt:lpstr>
      <vt:lpstr>งานนำเสนอ PowerPoint</vt:lpstr>
      <vt:lpstr>งานนำเสนอ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Kaedah Analisis Fonem</dc:title>
  <dc:creator>lenovo</dc:creator>
  <cp:lastModifiedBy>ehsan japakiya</cp:lastModifiedBy>
  <cp:revision>12</cp:revision>
  <dcterms:created xsi:type="dcterms:W3CDTF">2015-03-09T06:06:27Z</dcterms:created>
  <dcterms:modified xsi:type="dcterms:W3CDTF">2022-12-13T04:30:26Z</dcterms:modified>
</cp:coreProperties>
</file>