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DE918-F2E6-4ABC-B457-7BE8F706D4C8}" type="datetimeFigureOut">
              <a:rPr lang="th-TH" smtClean="0"/>
              <a:t>05/12/65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CD4E2-E5FF-455C-A616-BBED4CCC358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7525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40F1-4905-45C1-B8B0-B7DDAE6C71DD}" type="datetimeFigureOut">
              <a:rPr lang="th-TH" smtClean="0"/>
              <a:t>05/12/65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690B-FDC7-4B6A-B8B9-33DC76877A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90151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40F1-4905-45C1-B8B0-B7DDAE6C71DD}" type="datetimeFigureOut">
              <a:rPr lang="th-TH" smtClean="0"/>
              <a:t>05/12/65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690B-FDC7-4B6A-B8B9-33DC76877A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26863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40F1-4905-45C1-B8B0-B7DDAE6C71DD}" type="datetimeFigureOut">
              <a:rPr lang="th-TH" smtClean="0"/>
              <a:t>05/12/65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690B-FDC7-4B6A-B8B9-33DC76877A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96069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40F1-4905-45C1-B8B0-B7DDAE6C71DD}" type="datetimeFigureOut">
              <a:rPr lang="th-TH" smtClean="0"/>
              <a:t>05/12/65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690B-FDC7-4B6A-B8B9-33DC76877A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74997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40F1-4905-45C1-B8B0-B7DDAE6C71DD}" type="datetimeFigureOut">
              <a:rPr lang="th-TH" smtClean="0"/>
              <a:t>05/12/65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690B-FDC7-4B6A-B8B9-33DC76877A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81803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40F1-4905-45C1-B8B0-B7DDAE6C71DD}" type="datetimeFigureOut">
              <a:rPr lang="th-TH" smtClean="0"/>
              <a:t>05/12/65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690B-FDC7-4B6A-B8B9-33DC76877A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01505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40F1-4905-45C1-B8B0-B7DDAE6C71DD}" type="datetimeFigureOut">
              <a:rPr lang="th-TH" smtClean="0"/>
              <a:t>05/12/65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690B-FDC7-4B6A-B8B9-33DC76877A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69947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40F1-4905-45C1-B8B0-B7DDAE6C71DD}" type="datetimeFigureOut">
              <a:rPr lang="th-TH" smtClean="0"/>
              <a:t>05/12/65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690B-FDC7-4B6A-B8B9-33DC76877A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5656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40F1-4905-45C1-B8B0-B7DDAE6C71DD}" type="datetimeFigureOut">
              <a:rPr lang="th-TH" smtClean="0"/>
              <a:t>05/12/65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690B-FDC7-4B6A-B8B9-33DC76877A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33198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40F1-4905-45C1-B8B0-B7DDAE6C71DD}" type="datetimeFigureOut">
              <a:rPr lang="th-TH" smtClean="0"/>
              <a:t>05/12/65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690B-FDC7-4B6A-B8B9-33DC76877A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19129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40F1-4905-45C1-B8B0-B7DDAE6C71DD}" type="datetimeFigureOut">
              <a:rPr lang="th-TH" smtClean="0"/>
              <a:t>05/12/65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690B-FDC7-4B6A-B8B9-33DC76877A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67330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240F1-4905-45C1-B8B0-B7DDAE6C71DD}" type="datetimeFigureOut">
              <a:rPr lang="th-TH" smtClean="0"/>
              <a:t>05/12/65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3690B-FDC7-4B6A-B8B9-33DC76877A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6454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1881158" y="214313"/>
            <a:ext cx="7467600" cy="107154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b"/>
          <a:lstStyle/>
          <a:p>
            <a:pPr algn="ctr">
              <a:defRPr/>
            </a:pPr>
            <a:r>
              <a:rPr lang="th-TH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การจัดการ  </a:t>
            </a:r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Management</a:t>
            </a:r>
            <a:endParaRPr lang="th-TH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95438" y="1633539"/>
            <a:ext cx="8001000" cy="45100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457200" indent="-457200" algn="thaiDist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th-TH" sz="48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TH SarabunPSK" pitchFamily="34" charset="-34"/>
                <a:cs typeface="TH SarabunPSK" pitchFamily="34" charset="-34"/>
              </a:rPr>
              <a:t>ความหมายของการจัดการ </a:t>
            </a:r>
            <a:r>
              <a:rPr lang="en-US" sz="48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TH SarabunPSK" pitchFamily="34" charset="-34"/>
                <a:cs typeface="TH SarabunPSK" pitchFamily="34" charset="-34"/>
              </a:rPr>
              <a:t>:</a:t>
            </a:r>
          </a:p>
          <a:p>
            <a:pPr marL="457200" indent="-457200" algn="thaiDist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th-TH" sz="3600" b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            บทบาทของผู้นำในการจัดสรรทรัพยากรที่มีอยู่ให้เกิดประโยชน์สูงสุด  ด้วยกระบวนการจัดการซึ่งประกอบด้วยการวางแผน  การจัดองค์การ  การจัดคนเข้าทำงาน  การอำนวยการ  และการควบคุม  เพื่อให้งานบรรลุผลสำเร็จ (เกิดประสิทธิภาพและประสิทธิผล)</a:t>
            </a:r>
            <a:r>
              <a:rPr lang="en-US" sz="36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TH SarabunPSK" pitchFamily="34" charset="-34"/>
                <a:cs typeface="TH SarabunPSK" pitchFamily="34" charset="-34"/>
              </a:rPr>
              <a:t>		</a:t>
            </a:r>
          </a:p>
          <a:p>
            <a:pPr marL="639763" lvl="1" indent="-273050" algn="thaiDi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endParaRPr lang="en-US" sz="12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6" name="รูปภาพ 5" descr="imagesCAALF74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5204" y="4786322"/>
            <a:ext cx="2166944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482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3"/>
          <p:cNvGrpSpPr>
            <a:grpSpLocks/>
          </p:cNvGrpSpPr>
          <p:nvPr/>
        </p:nvGrpSpPr>
        <p:grpSpPr bwMode="auto">
          <a:xfrm>
            <a:off x="2166938" y="2251076"/>
            <a:ext cx="2170112" cy="4035425"/>
            <a:chOff x="720" y="1296"/>
            <a:chExt cx="1367" cy="2542"/>
          </a:xfrm>
        </p:grpSpPr>
        <p:sp>
          <p:nvSpPr>
            <p:cNvPr id="34849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th-TH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34850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th-TH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34851" name="AutoShape 6"/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9BCFF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th-TH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34852" name="AutoShape 7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EE0F7"/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th-TH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34853" name="AutoShape 8"/>
            <p:cNvSpPr>
              <a:spLocks noChangeArrowheads="1"/>
            </p:cNvSpPr>
            <p:nvPr/>
          </p:nvSpPr>
          <p:spPr bwMode="gray">
            <a:xfrm>
              <a:off x="724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th-TH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34854" name="AutoShape 9"/>
            <p:cNvSpPr>
              <a:spLocks noChangeArrowheads="1"/>
            </p:cNvSpPr>
            <p:nvPr/>
          </p:nvSpPr>
          <p:spPr bwMode="gray">
            <a:xfrm>
              <a:off x="752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th-TH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34855" name="Group 10"/>
            <p:cNvGrpSpPr>
              <a:grpSpLocks/>
            </p:cNvGrpSpPr>
            <p:nvPr/>
          </p:nvGrpSpPr>
          <p:grpSpPr bwMode="auto">
            <a:xfrm>
              <a:off x="1189" y="1296"/>
              <a:ext cx="405" cy="463"/>
              <a:chOff x="1289" y="582"/>
              <a:chExt cx="668" cy="764"/>
            </a:xfrm>
          </p:grpSpPr>
          <p:sp>
            <p:nvSpPr>
              <p:cNvPr id="34858" name="Oval 11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764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9pPr>
              </a:lstStyle>
              <a:p>
                <a:pPr eaLnBrk="1" hangingPunct="1"/>
                <a:endParaRPr lang="th-TH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34859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9pPr>
              </a:lstStyle>
              <a:p>
                <a:pPr eaLnBrk="1" hangingPunct="1"/>
                <a:endParaRPr lang="th-TH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34860" name="Oval 13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9pPr>
              </a:lstStyle>
              <a:p>
                <a:pPr eaLnBrk="1" hangingPunct="1"/>
                <a:endParaRPr lang="th-TH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34861" name="Oval 14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9pPr>
              </a:lstStyle>
              <a:p>
                <a:pPr eaLnBrk="1" hangingPunct="1"/>
                <a:endParaRPr lang="th-TH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34862" name="Oval 15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9pPr>
              </a:lstStyle>
              <a:p>
                <a:pPr eaLnBrk="1" hangingPunct="1"/>
                <a:endParaRPr lang="th-TH" sz="40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p:grpSp>
        <p:sp>
          <p:nvSpPr>
            <p:cNvPr id="34856" name="Text Box 16"/>
            <p:cNvSpPr txBox="1">
              <a:spLocks noChangeArrowheads="1"/>
            </p:cNvSpPr>
            <p:nvPr/>
          </p:nvSpPr>
          <p:spPr bwMode="gray">
            <a:xfrm>
              <a:off x="1276" y="1318"/>
              <a:ext cx="21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/>
              <a:r>
                <a:rPr lang="en-US" sz="320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1</a:t>
              </a:r>
              <a:endParaRPr lang="en-US" sz="240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34857" name="Text Box 17"/>
            <p:cNvSpPr txBox="1">
              <a:spLocks noChangeArrowheads="1"/>
            </p:cNvSpPr>
            <p:nvPr/>
          </p:nvSpPr>
          <p:spPr bwMode="gray">
            <a:xfrm>
              <a:off x="768" y="1776"/>
              <a:ext cx="1296" cy="1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/>
              <a:r>
                <a:rPr lang="en-US" b="1">
                  <a:latin typeface="TH SarabunPSK" panose="020B0500040200020003" pitchFamily="34" charset="-34"/>
                  <a:cs typeface="TH SarabunPSK" panose="020B0500040200020003" pitchFamily="34" charset="-34"/>
                </a:rPr>
                <a:t>Technical Skills</a:t>
              </a:r>
            </a:p>
            <a:p>
              <a:pPr algn="ctr" eaLnBrk="1" hangingPunct="1"/>
              <a:r>
                <a:rPr lang="th-TH" b="1"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ทักษะทางด้านเทคนิคงาน</a:t>
              </a:r>
            </a:p>
            <a:p>
              <a:pPr algn="ctr" eaLnBrk="1" hangingPunct="1"/>
              <a:r>
                <a:rPr lang="th-TH" b="1">
                  <a:latin typeface="TH SarabunPSK" panose="020B0500040200020003" pitchFamily="34" charset="-34"/>
                  <a:cs typeface="TH SarabunPSK" panose="020B0500040200020003" pitchFamily="34" charset="-34"/>
                </a:rPr>
                <a:t>“เก่งงาน”</a:t>
              </a:r>
            </a:p>
            <a:p>
              <a:pPr eaLnBrk="1" hangingPunct="1"/>
              <a:endParaRPr lang="th-TH" b="1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eaLnBrk="1" hangingPunct="1"/>
              <a:r>
                <a:rPr lang="en-US" b="1"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</a:p>
          </p:txBody>
        </p:sp>
      </p:grpSp>
      <p:grpSp>
        <p:nvGrpSpPr>
          <p:cNvPr id="34819" name="Group 18"/>
          <p:cNvGrpSpPr>
            <a:grpSpLocks/>
          </p:cNvGrpSpPr>
          <p:nvPr/>
        </p:nvGrpSpPr>
        <p:grpSpPr bwMode="auto">
          <a:xfrm>
            <a:off x="4738689" y="2205039"/>
            <a:ext cx="2166937" cy="4081463"/>
            <a:chOff x="2208" y="1267"/>
            <a:chExt cx="1365" cy="2571"/>
          </a:xfrm>
        </p:grpSpPr>
        <p:sp>
          <p:nvSpPr>
            <p:cNvPr id="34836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th-TH"/>
            </a:p>
          </p:txBody>
        </p:sp>
        <p:sp>
          <p:nvSpPr>
            <p:cNvPr id="34837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th-TH"/>
            </a:p>
          </p:txBody>
        </p:sp>
        <p:sp>
          <p:nvSpPr>
            <p:cNvPr id="34838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th-TH"/>
            </a:p>
          </p:txBody>
        </p:sp>
        <p:sp>
          <p:nvSpPr>
            <p:cNvPr id="34839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th-TH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34840" name="Oval 23"/>
            <p:cNvSpPr>
              <a:spLocks noChangeArrowheads="1"/>
            </p:cNvSpPr>
            <p:nvPr/>
          </p:nvSpPr>
          <p:spPr bwMode="gray">
            <a:xfrm>
              <a:off x="2677" y="1267"/>
              <a:ext cx="405" cy="463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th-TH"/>
            </a:p>
          </p:txBody>
        </p:sp>
        <p:sp>
          <p:nvSpPr>
            <p:cNvPr id="34841" name="Oval 24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th-TH"/>
            </a:p>
          </p:txBody>
        </p:sp>
        <p:sp>
          <p:nvSpPr>
            <p:cNvPr id="34842" name="Oval 25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th-TH"/>
            </a:p>
          </p:txBody>
        </p:sp>
        <p:sp>
          <p:nvSpPr>
            <p:cNvPr id="34843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th-TH"/>
            </a:p>
          </p:txBody>
        </p:sp>
        <p:sp>
          <p:nvSpPr>
            <p:cNvPr id="34844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th-TH"/>
            </a:p>
          </p:txBody>
        </p:sp>
        <p:sp>
          <p:nvSpPr>
            <p:cNvPr id="34845" name="Text Box 28"/>
            <p:cNvSpPr txBox="1">
              <a:spLocks noChangeArrowheads="1"/>
            </p:cNvSpPr>
            <p:nvPr/>
          </p:nvSpPr>
          <p:spPr bwMode="gray">
            <a:xfrm>
              <a:off x="2764" y="135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/>
              <a:r>
                <a:rPr lang="en-US" sz="2400">
                  <a:solidFill>
                    <a:srgbClr val="000000"/>
                  </a:solidFill>
                </a:rPr>
                <a:t>2</a:t>
              </a:r>
              <a:endParaRPr lang="en-US" sz="1800"/>
            </a:p>
          </p:txBody>
        </p:sp>
        <p:sp>
          <p:nvSpPr>
            <p:cNvPr id="34846" name="Text Box 29"/>
            <p:cNvSpPr txBox="1">
              <a:spLocks noChangeArrowheads="1"/>
            </p:cNvSpPr>
            <p:nvPr/>
          </p:nvSpPr>
          <p:spPr bwMode="gray">
            <a:xfrm>
              <a:off x="2256" y="1776"/>
              <a:ext cx="1296" cy="1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/>
              <a:r>
                <a:rPr lang="en-US" b="1">
                  <a:latin typeface="TH SarabunPSK" panose="020B0500040200020003" pitchFamily="34" charset="-34"/>
                  <a:cs typeface="TH SarabunPSK" panose="020B0500040200020003" pitchFamily="34" charset="-34"/>
                </a:rPr>
                <a:t>Human Skills</a:t>
              </a:r>
            </a:p>
            <a:p>
              <a:pPr algn="ctr" eaLnBrk="1" hangingPunct="1"/>
              <a:r>
                <a:rPr lang="th-TH" b="1"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ทักษะทางด้านมนุษยสัมพันธ์</a:t>
              </a:r>
            </a:p>
            <a:p>
              <a:pPr algn="ctr" eaLnBrk="1" hangingPunct="1"/>
              <a:r>
                <a:rPr lang="th-TH" b="1">
                  <a:latin typeface="TH SarabunPSK" panose="020B0500040200020003" pitchFamily="34" charset="-34"/>
                  <a:cs typeface="TH SarabunPSK" panose="020B0500040200020003" pitchFamily="34" charset="-34"/>
                </a:rPr>
                <a:t>“เก่งคน”</a:t>
              </a:r>
            </a:p>
            <a:p>
              <a:pPr eaLnBrk="1" hangingPunct="1"/>
              <a:r>
                <a:rPr lang="th-TH" b="1"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</a:p>
            <a:p>
              <a:pPr eaLnBrk="1" hangingPunct="1"/>
              <a:r>
                <a:rPr lang="en-US" b="1"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</a:p>
          </p:txBody>
        </p:sp>
        <p:sp>
          <p:nvSpPr>
            <p:cNvPr id="34847" name="AutoShape 30"/>
            <p:cNvSpPr>
              <a:spLocks noChangeArrowheads="1"/>
            </p:cNvSpPr>
            <p:nvPr/>
          </p:nvSpPr>
          <p:spPr bwMode="gray">
            <a:xfrm>
              <a:off x="2210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58A4AE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th-TH"/>
            </a:p>
          </p:txBody>
        </p:sp>
        <p:sp>
          <p:nvSpPr>
            <p:cNvPr id="34848" name="AutoShape 31"/>
            <p:cNvSpPr>
              <a:spLocks noChangeArrowheads="1"/>
            </p:cNvSpPr>
            <p:nvPr/>
          </p:nvSpPr>
          <p:spPr bwMode="gray">
            <a:xfrm>
              <a:off x="2238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th-TH"/>
            </a:p>
          </p:txBody>
        </p:sp>
      </p:grpSp>
      <p:grpSp>
        <p:nvGrpSpPr>
          <p:cNvPr id="34820" name="Group 32"/>
          <p:cNvGrpSpPr>
            <a:grpSpLocks/>
          </p:cNvGrpSpPr>
          <p:nvPr/>
        </p:nvGrpSpPr>
        <p:grpSpPr bwMode="auto">
          <a:xfrm>
            <a:off x="7354888" y="2205039"/>
            <a:ext cx="2170112" cy="4081463"/>
            <a:chOff x="3692" y="1267"/>
            <a:chExt cx="1367" cy="2571"/>
          </a:xfrm>
        </p:grpSpPr>
        <p:sp>
          <p:nvSpPr>
            <p:cNvPr id="34822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th-TH"/>
            </a:p>
          </p:txBody>
        </p:sp>
        <p:sp>
          <p:nvSpPr>
            <p:cNvPr id="34823" name="AutoShape 34"/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th-TH"/>
            </a:p>
          </p:txBody>
        </p:sp>
        <p:sp>
          <p:nvSpPr>
            <p:cNvPr id="34824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F2EDA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th-TH"/>
            </a:p>
          </p:txBody>
        </p:sp>
        <p:sp>
          <p:nvSpPr>
            <p:cNvPr id="34825" name="AutoShape 36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8F5CC"/>
                </a:gs>
                <a:gs pos="100000">
                  <a:srgbClr val="E9E06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th-TH" sz="260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34826" name="Group 37"/>
            <p:cNvGrpSpPr>
              <a:grpSpLocks/>
            </p:cNvGrpSpPr>
            <p:nvPr/>
          </p:nvGrpSpPr>
          <p:grpSpPr bwMode="auto">
            <a:xfrm>
              <a:off x="4165" y="1267"/>
              <a:ext cx="405" cy="463"/>
              <a:chOff x="1289" y="534"/>
              <a:chExt cx="668" cy="764"/>
            </a:xfrm>
          </p:grpSpPr>
          <p:sp>
            <p:nvSpPr>
              <p:cNvPr id="34831" name="Oval 38"/>
              <p:cNvSpPr>
                <a:spLocks noChangeArrowheads="1"/>
              </p:cNvSpPr>
              <p:nvPr/>
            </p:nvSpPr>
            <p:spPr bwMode="gray">
              <a:xfrm>
                <a:off x="1289" y="534"/>
                <a:ext cx="668" cy="764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9pPr>
              </a:lstStyle>
              <a:p>
                <a:pPr eaLnBrk="1" hangingPunct="1"/>
                <a:endParaRPr lang="th-TH"/>
              </a:p>
            </p:txBody>
          </p:sp>
          <p:sp>
            <p:nvSpPr>
              <p:cNvPr id="34832" name="Oval 39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9pPr>
              </a:lstStyle>
              <a:p>
                <a:pPr eaLnBrk="1" hangingPunct="1"/>
                <a:endParaRPr lang="th-TH"/>
              </a:p>
            </p:txBody>
          </p:sp>
          <p:sp>
            <p:nvSpPr>
              <p:cNvPr id="34833" name="Oval 40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9pPr>
              </a:lstStyle>
              <a:p>
                <a:pPr eaLnBrk="1" hangingPunct="1"/>
                <a:endParaRPr lang="th-TH"/>
              </a:p>
            </p:txBody>
          </p:sp>
          <p:sp>
            <p:nvSpPr>
              <p:cNvPr id="34834" name="Oval 41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9pPr>
              </a:lstStyle>
              <a:p>
                <a:pPr eaLnBrk="1" hangingPunct="1"/>
                <a:endParaRPr lang="th-TH"/>
              </a:p>
            </p:txBody>
          </p:sp>
          <p:sp>
            <p:nvSpPr>
              <p:cNvPr id="34835" name="Oval 42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9pPr>
              </a:lstStyle>
              <a:p>
                <a:pPr eaLnBrk="1" hangingPunct="1"/>
                <a:endParaRPr lang="th-TH"/>
              </a:p>
            </p:txBody>
          </p:sp>
        </p:grpSp>
        <p:sp>
          <p:nvSpPr>
            <p:cNvPr id="34827" name="Text Box 43"/>
            <p:cNvSpPr txBox="1">
              <a:spLocks noChangeArrowheads="1"/>
            </p:cNvSpPr>
            <p:nvPr/>
          </p:nvSpPr>
          <p:spPr bwMode="gray">
            <a:xfrm>
              <a:off x="4252" y="135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/>
              <a:r>
                <a:rPr lang="en-US" sz="2400">
                  <a:solidFill>
                    <a:srgbClr val="000000"/>
                  </a:solidFill>
                </a:rPr>
                <a:t>3</a:t>
              </a:r>
              <a:endParaRPr lang="en-US" sz="1800"/>
            </a:p>
          </p:txBody>
        </p:sp>
        <p:sp>
          <p:nvSpPr>
            <p:cNvPr id="34828" name="Text Box 44"/>
            <p:cNvSpPr txBox="1">
              <a:spLocks noChangeArrowheads="1"/>
            </p:cNvSpPr>
            <p:nvPr/>
          </p:nvSpPr>
          <p:spPr bwMode="gray">
            <a:xfrm>
              <a:off x="3744" y="1776"/>
              <a:ext cx="1296" cy="1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/>
              <a:r>
                <a:rPr lang="en-US" sz="2600" b="1">
                  <a:latin typeface="TH SarabunPSK" panose="020B0500040200020003" pitchFamily="34" charset="-34"/>
                  <a:cs typeface="TH SarabunPSK" panose="020B0500040200020003" pitchFamily="34" charset="-34"/>
                </a:rPr>
                <a:t>Conceptual Skills</a:t>
              </a:r>
            </a:p>
            <a:p>
              <a:pPr algn="ctr" eaLnBrk="1" hangingPunct="1"/>
              <a:r>
                <a:rPr lang="th-TH" sz="2600" b="1"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ทักษะทางด้านความคิด</a:t>
              </a:r>
            </a:p>
            <a:p>
              <a:pPr algn="ctr" eaLnBrk="1" hangingPunct="1"/>
              <a:r>
                <a:rPr lang="th-TH" sz="2600" b="1">
                  <a:latin typeface="TH SarabunPSK" panose="020B0500040200020003" pitchFamily="34" charset="-34"/>
                  <a:cs typeface="TH SarabunPSK" panose="020B0500040200020003" pitchFamily="34" charset="-34"/>
                </a:rPr>
                <a:t>“เก่งคิด” </a:t>
              </a:r>
            </a:p>
            <a:p>
              <a:pPr eaLnBrk="1" hangingPunct="1"/>
              <a:endParaRPr lang="th-TH" sz="2600" b="1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eaLnBrk="1" hangingPunct="1"/>
              <a:r>
                <a:rPr lang="en-US" sz="2600" b="1"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</a:p>
          </p:txBody>
        </p:sp>
        <p:sp>
          <p:nvSpPr>
            <p:cNvPr id="34829" name="AutoShape 45"/>
            <p:cNvSpPr>
              <a:spLocks noChangeArrowheads="1"/>
            </p:cNvSpPr>
            <p:nvPr/>
          </p:nvSpPr>
          <p:spPr bwMode="gray">
            <a:xfrm>
              <a:off x="3692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99BACC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th-TH"/>
            </a:p>
          </p:txBody>
        </p:sp>
        <p:sp>
          <p:nvSpPr>
            <p:cNvPr id="34830" name="AutoShape 46"/>
            <p:cNvSpPr>
              <a:spLocks noChangeArrowheads="1"/>
            </p:cNvSpPr>
            <p:nvPr/>
          </p:nvSpPr>
          <p:spPr bwMode="gray">
            <a:xfrm>
              <a:off x="3720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8DAD4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th-TH"/>
            </a:p>
          </p:txBody>
        </p:sp>
      </p:grpSp>
      <p:sp>
        <p:nvSpPr>
          <p:cNvPr id="49" name="Rectangle 2"/>
          <p:cNvSpPr txBox="1">
            <a:spLocks noChangeArrowheads="1"/>
          </p:cNvSpPr>
          <p:nvPr/>
        </p:nvSpPr>
        <p:spPr>
          <a:xfrm>
            <a:off x="1738314" y="285751"/>
            <a:ext cx="7686675" cy="1071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b"/>
          <a:lstStyle/>
          <a:p>
            <a:pPr algn="ctr">
              <a:defRPr/>
            </a:pPr>
            <a:r>
              <a:rPr lang="th-TH" sz="4800" b="1" cap="small" dirty="0">
                <a:solidFill>
                  <a:srgbClr val="C00000"/>
                </a:solidFill>
                <a:latin typeface="TH SarabunPSK" pitchFamily="34" charset="-34"/>
                <a:ea typeface="+mj-ea"/>
                <a:cs typeface="TH SarabunPSK" pitchFamily="34" charset="-34"/>
              </a:rPr>
              <a:t>ทักษะทางการบริหาร  </a:t>
            </a:r>
            <a:r>
              <a:rPr lang="en-US" sz="4800" b="1" cap="small" dirty="0">
                <a:solidFill>
                  <a:srgbClr val="C00000"/>
                </a:solidFill>
                <a:latin typeface="TH SarabunPSK" pitchFamily="34" charset="-34"/>
                <a:ea typeface="+mj-ea"/>
                <a:cs typeface="TH SarabunPSK" pitchFamily="34" charset="-34"/>
              </a:rPr>
              <a:t>Skills</a:t>
            </a:r>
            <a:endParaRPr lang="en-US" sz="3200" b="1" cap="small" dirty="0">
              <a:solidFill>
                <a:srgbClr val="C00000"/>
              </a:solidFill>
              <a:latin typeface="TH SarabunPSK" pitchFamily="34" charset="-34"/>
              <a:ea typeface="+mj-ea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3700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2381225" y="71414"/>
            <a:ext cx="6378599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บทบาททางด้านการจัดการ</a:t>
            </a:r>
          </a:p>
          <a:p>
            <a:pPr algn="ctr">
              <a:defRPr/>
            </a:pPr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Managerial Roles</a:t>
            </a:r>
            <a:endParaRPr lang="th-TH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มนมุมสี่เหลี่ยมด้านทแยงมุม 4"/>
          <p:cNvSpPr/>
          <p:nvPr/>
        </p:nvSpPr>
        <p:spPr>
          <a:xfrm>
            <a:off x="1554164" y="2071689"/>
            <a:ext cx="8072437" cy="1285875"/>
          </a:xfrm>
          <a:prstGeom prst="round2Diag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thaiDist">
              <a:defRPr/>
            </a:pPr>
            <a:r>
              <a:rPr lang="en-US" sz="4000" b="1" dirty="0">
                <a:latin typeface="TH SarabunPSK" pitchFamily="34" charset="-34"/>
                <a:cs typeface="TH SarabunPSK" pitchFamily="34" charset="-34"/>
              </a:rPr>
              <a:t>Henry </a:t>
            </a:r>
            <a:r>
              <a:rPr lang="en-US" sz="4000" b="1" dirty="0" err="1">
                <a:latin typeface="TH SarabunPSK" pitchFamily="34" charset="-34"/>
                <a:cs typeface="TH SarabunPSK" pitchFamily="34" charset="-34"/>
              </a:rPr>
              <a:t>Mintzberg</a:t>
            </a:r>
            <a:r>
              <a:rPr lang="en-US" sz="4000" b="1" dirty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ได้แบ่งบทบาททางด้านการจัดการของผู้บริหารไว้ดังนี้</a:t>
            </a:r>
            <a:r>
              <a:rPr lang="en-US" sz="4000" b="1" dirty="0"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  <p:sp>
        <p:nvSpPr>
          <p:cNvPr id="6" name="วงรี 5"/>
          <p:cNvSpPr/>
          <p:nvPr/>
        </p:nvSpPr>
        <p:spPr>
          <a:xfrm>
            <a:off x="1666875" y="4000500"/>
            <a:ext cx="2357438" cy="235743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การตัดสินใจ</a:t>
            </a:r>
          </a:p>
          <a:p>
            <a:pPr algn="ctr">
              <a:defRPr/>
            </a:pP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Decisional roles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วงรี 6"/>
          <p:cNvSpPr/>
          <p:nvPr/>
        </p:nvSpPr>
        <p:spPr>
          <a:xfrm>
            <a:off x="4167189" y="3786189"/>
            <a:ext cx="2714625" cy="27146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ความสัมพันธ์ระหว่างบุคคล</a:t>
            </a:r>
          </a:p>
          <a:p>
            <a:pPr algn="ctr">
              <a:defRPr/>
            </a:pP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Interpersonal roles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วงรี 7"/>
          <p:cNvSpPr/>
          <p:nvPr/>
        </p:nvSpPr>
        <p:spPr>
          <a:xfrm>
            <a:off x="7024688" y="3500438"/>
            <a:ext cx="3071812" cy="314325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หน้าที่ด้านข่าวสาร ข้อมูล</a:t>
            </a:r>
          </a:p>
          <a:p>
            <a:pPr algn="ctr">
              <a:defRPr/>
            </a:pP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Informational roles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9063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666844" y="1500174"/>
            <a:ext cx="8001056" cy="4925144"/>
          </a:xfrm>
          <a:solidFill>
            <a:srgbClr val="7030A0"/>
          </a:solidFill>
          <a:ln>
            <a:miter lim="800000"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thaiDist">
              <a:buNone/>
              <a:defRPr/>
            </a:pPr>
            <a:r>
              <a:rPr lang="th-TH" sz="4400" b="1" dirty="0">
                <a:solidFill>
                  <a:schemeClr val="tx1"/>
                </a:solidFill>
              </a:rPr>
              <a:t> </a:t>
            </a:r>
            <a:r>
              <a:rPr lang="th-TH" sz="1000" b="1" dirty="0">
                <a:solidFill>
                  <a:schemeClr val="tx1"/>
                </a:solidFill>
              </a:rPr>
              <a:t>     </a:t>
            </a:r>
            <a:r>
              <a:rPr lang="th-TH" sz="1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endParaRPr lang="th-TH" sz="44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 algn="thaiDist">
              <a:buNone/>
              <a:defRPr/>
            </a:pPr>
            <a:r>
              <a:rPr lang="th-TH" sz="4400" b="1" dirty="0">
                <a:solidFill>
                  <a:schemeClr val="tx1"/>
                </a:solidFill>
              </a:rPr>
              <a:t>การจัดการเป็นทั้งศาสตร์และศิลป์</a:t>
            </a:r>
          </a:p>
          <a:p>
            <a:pPr marL="0" indent="0" algn="thaiDist">
              <a:buNone/>
              <a:defRPr/>
            </a:pPr>
            <a:r>
              <a:rPr lang="th-TH" sz="3600" b="1" dirty="0">
                <a:solidFill>
                  <a:schemeClr val="tx1"/>
                </a:solidFill>
              </a:rPr>
              <a:t>       </a:t>
            </a:r>
            <a:r>
              <a:rPr lang="th-TH" sz="3600" b="1" u="sng" dirty="0">
                <a:solidFill>
                  <a:schemeClr val="bg1"/>
                </a:solidFill>
              </a:rPr>
              <a:t>ศาสตร์</a:t>
            </a:r>
            <a:r>
              <a:rPr lang="th-TH" sz="3600" b="1" dirty="0">
                <a:solidFill>
                  <a:schemeClr val="bg1"/>
                </a:solidFill>
              </a:rPr>
              <a:t> หมายถึง ความรู้ที่มีหลักเกณฑ์และทฤษฎีมาใช้ในการทำงาน</a:t>
            </a:r>
          </a:p>
          <a:p>
            <a:pPr marL="0" indent="0" algn="thaiDist">
              <a:buNone/>
              <a:defRPr/>
            </a:pPr>
            <a:r>
              <a:rPr lang="th-TH" sz="3600" b="1" dirty="0">
                <a:solidFill>
                  <a:schemeClr val="tx1"/>
                </a:solidFill>
              </a:rPr>
              <a:t>       </a:t>
            </a:r>
            <a:r>
              <a:rPr lang="th-TH" sz="3600" b="1" u="sng" dirty="0">
                <a:solidFill>
                  <a:srgbClr val="FFFF00"/>
                </a:solidFill>
              </a:rPr>
              <a:t>ศิลป์</a:t>
            </a:r>
            <a:r>
              <a:rPr lang="th-TH" sz="3600" b="1" dirty="0">
                <a:solidFill>
                  <a:srgbClr val="FFFF00"/>
                </a:solidFill>
              </a:rPr>
              <a:t> หมายถึง ทักษะที่ได้ประสบการณ์ การสังเกต การศึกษาและความสามารถในการประยุกต์ใช้กับความรู้ทางการจัดการ</a:t>
            </a:r>
          </a:p>
        </p:txBody>
      </p:sp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h-TH"/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1914548" y="285752"/>
            <a:ext cx="7467600" cy="107154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b"/>
          <a:lstStyle/>
          <a:p>
            <a:pPr algn="ctr">
              <a:defRPr/>
            </a:pPr>
            <a:r>
              <a:rPr lang="th-TH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การจัดการ  </a:t>
            </a:r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Management</a:t>
            </a:r>
            <a:endParaRPr lang="th-TH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711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881158" y="142852"/>
            <a:ext cx="7467600" cy="975044"/>
          </a:xfr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th-TH" dirty="0">
                <a:solidFill>
                  <a:prstClr val="black"/>
                </a:solidFill>
              </a:rPr>
              <a:t>ทรัพยากรที่จำเป็นต้องใช้ในการบริหาร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809720" y="1571612"/>
            <a:ext cx="7715304" cy="5072098"/>
          </a:xfrm>
          <a:solidFill>
            <a:schemeClr val="bg1"/>
          </a:solidFill>
          <a:ln>
            <a:miter lim="800000"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th-TH" sz="4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ผู้จัดการหรือผู้บริหาร คือ ผู้ที่ประสานทรัพยากรต่างๆ ไม่ว่าจะเป็น</a:t>
            </a:r>
          </a:p>
          <a:p>
            <a:pPr marL="0" indent="0">
              <a:buNone/>
              <a:defRPr/>
            </a:pPr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1. คน  </a:t>
            </a:r>
            <a:r>
              <a:rPr lang="en-US" sz="4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Man</a:t>
            </a:r>
          </a:p>
          <a:p>
            <a:pPr marL="0" indent="0">
              <a:buNone/>
              <a:defRPr/>
            </a:pPr>
            <a:r>
              <a:rPr lang="en-US" sz="4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2. </a:t>
            </a:r>
            <a:r>
              <a:rPr lang="th-TH" sz="4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เงิน  </a:t>
            </a:r>
            <a:r>
              <a:rPr lang="en-US" sz="4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Money</a:t>
            </a:r>
          </a:p>
          <a:p>
            <a:pPr marL="0" indent="0">
              <a:buNone/>
              <a:defRPr/>
            </a:pPr>
            <a:r>
              <a:rPr lang="en-US" sz="4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3. </a:t>
            </a:r>
            <a:r>
              <a:rPr lang="th-TH" sz="4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สิ่งของ  </a:t>
            </a:r>
            <a:r>
              <a:rPr lang="en-US" sz="4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Material</a:t>
            </a:r>
          </a:p>
          <a:p>
            <a:pPr marL="0" indent="0">
              <a:buNone/>
              <a:defRPr/>
            </a:pPr>
            <a:r>
              <a:rPr lang="en-US" sz="4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4. </a:t>
            </a:r>
            <a:r>
              <a:rPr lang="th-TH" sz="4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วิธีการจัดการ  </a:t>
            </a:r>
            <a:r>
              <a:rPr lang="en-US" sz="4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Management</a:t>
            </a:r>
            <a:endParaRPr lang="th-TH" sz="40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" name="รูปภาพ 3" descr="1.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6066" y="2500306"/>
            <a:ext cx="2095500" cy="2190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7655" name="รูปภาพ 4" descr="1.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9" y="4572001"/>
            <a:ext cx="19716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4274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881158" y="142852"/>
            <a:ext cx="7500990" cy="1571636"/>
          </a:xfrm>
          <a:solidFill>
            <a:srgbClr val="92D050"/>
          </a:solidFill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defRPr/>
            </a:pPr>
            <a:r>
              <a:rPr lang="th-TH" sz="5400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กระบวนการจัดการ </a:t>
            </a:r>
            <a:br>
              <a:rPr lang="th-TH" sz="5400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5400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5400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Management Process</a:t>
            </a:r>
            <a:r>
              <a:rPr lang="th-TH" sz="5400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4381500" y="1928814"/>
            <a:ext cx="2643188" cy="12858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2. การจัดองค์การ</a:t>
            </a:r>
          </a:p>
          <a:p>
            <a:pPr algn="ctr">
              <a:defRPr/>
            </a:pP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Organizing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1952625" y="3571876"/>
            <a:ext cx="2643188" cy="12858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1. การวางแผน</a:t>
            </a:r>
          </a:p>
          <a:p>
            <a:pPr algn="ctr">
              <a:defRPr/>
            </a:pP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Planning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6810375" y="3571876"/>
            <a:ext cx="2643188" cy="1285875"/>
          </a:xfrm>
          <a:prstGeom prst="round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3. การชักนำ</a:t>
            </a:r>
          </a:p>
          <a:p>
            <a:pPr algn="ctr">
              <a:defRPr/>
            </a:pP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Leading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สี่เหลี่ยมมุมมน 7"/>
          <p:cNvSpPr/>
          <p:nvPr/>
        </p:nvSpPr>
        <p:spPr>
          <a:xfrm>
            <a:off x="4381500" y="5143501"/>
            <a:ext cx="2643188" cy="128587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4. การควบคุม</a:t>
            </a:r>
          </a:p>
          <a:p>
            <a:pPr algn="ctr">
              <a:defRPr/>
            </a:pP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Controlling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ลูกศรขวา 8"/>
          <p:cNvSpPr/>
          <p:nvPr/>
        </p:nvSpPr>
        <p:spPr>
          <a:xfrm rot="19487302">
            <a:off x="3676650" y="3073401"/>
            <a:ext cx="571500" cy="214313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0" name="ลูกศรขวา 9"/>
          <p:cNvSpPr/>
          <p:nvPr/>
        </p:nvSpPr>
        <p:spPr>
          <a:xfrm rot="2300684">
            <a:off x="7162800" y="3065463"/>
            <a:ext cx="571500" cy="21431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1" name="ลูกศรขวา 10"/>
          <p:cNvSpPr/>
          <p:nvPr/>
        </p:nvSpPr>
        <p:spPr>
          <a:xfrm rot="8291453">
            <a:off x="7165975" y="5164138"/>
            <a:ext cx="571500" cy="21431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2" name="ลูกศรขวา 11"/>
          <p:cNvSpPr/>
          <p:nvPr/>
        </p:nvSpPr>
        <p:spPr>
          <a:xfrm rot="13073550">
            <a:off x="3660775" y="5133976"/>
            <a:ext cx="571500" cy="214313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636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1881158" y="142852"/>
            <a:ext cx="7500990" cy="1571636"/>
          </a:xfrm>
          <a:solidFill>
            <a:srgbClr val="FF9900"/>
          </a:solidFill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defRPr/>
            </a:pPr>
            <a:r>
              <a:rPr lang="th-TH" sz="5400" dirty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กระบวนการจัดการ </a:t>
            </a:r>
            <a:br>
              <a:rPr lang="th-TH" sz="5400" dirty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5400" dirty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5400" dirty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Management Process</a:t>
            </a:r>
            <a:r>
              <a:rPr lang="th-TH" sz="5400" dirty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1952626" y="2214563"/>
            <a:ext cx="7358063" cy="4286250"/>
          </a:xfrm>
          <a:prstGeom prst="round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742950" indent="-742950" algn="thaiDist">
              <a:buFontTx/>
              <a:buAutoNum type="arabicPeriod"/>
              <a:defRPr/>
            </a:pPr>
            <a:r>
              <a:rPr lang="th-TH" sz="36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การวางแผน (</a:t>
            </a:r>
            <a:r>
              <a:rPr lang="en-US" sz="36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Planning</a:t>
            </a:r>
            <a:r>
              <a:rPr lang="th-TH" sz="36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) เป็นการกำหนดล่วงหน้าถึงวิธีปฏิบัติ ผู้ปฏิบัติ ทรัพยากรที่ต้องการ เวลาที่แล้วเสร็จ และผลที่ได้</a:t>
            </a:r>
          </a:p>
          <a:p>
            <a:pPr marL="742950" indent="-742950" algn="thaiDist">
              <a:buFontTx/>
              <a:buAutoNum type="arabicPeriod"/>
              <a:defRPr/>
            </a:pPr>
            <a:r>
              <a:rPr lang="th-TH" sz="36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การจัดองค์การ (</a:t>
            </a:r>
            <a:r>
              <a:rPr lang="en-US" sz="36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Organizing</a:t>
            </a:r>
            <a:r>
              <a:rPr lang="th-TH" sz="36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)  เป็นการกำหนดระบบการทำงานของหน้าที่ต่างๆ ในองค์การ เพื่อให้เกิดการประสานงานที่ดี </a:t>
            </a:r>
          </a:p>
        </p:txBody>
      </p:sp>
    </p:spTree>
    <p:extLst>
      <p:ext uri="{BB962C8B-B14F-4D97-AF65-F5344CB8AC3E}">
        <p14:creationId xmlns:p14="http://schemas.microsoft.com/office/powerpoint/2010/main" val="428221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ชื่อเรื่อง 1"/>
          <p:cNvSpPr>
            <a:spLocks noGrp="1"/>
          </p:cNvSpPr>
          <p:nvPr>
            <p:ph type="title"/>
          </p:nvPr>
        </p:nvSpPr>
        <p:spPr>
          <a:xfrm>
            <a:off x="1881158" y="142852"/>
            <a:ext cx="7500990" cy="1571636"/>
          </a:xfrm>
          <a:solidFill>
            <a:srgbClr val="FF9900"/>
          </a:solidFill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defRPr/>
            </a:pPr>
            <a:r>
              <a:rPr lang="th-TH" sz="5400" dirty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กระบวนการจัดการ </a:t>
            </a:r>
            <a:br>
              <a:rPr lang="th-TH" sz="5400" dirty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5400" dirty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5400" dirty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Management Process</a:t>
            </a:r>
            <a:r>
              <a:rPr lang="th-TH" sz="5400" dirty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</p:txBody>
      </p:sp>
      <p:sp>
        <p:nvSpPr>
          <p:cNvPr id="10" name="สี่เหลี่ยมมุมมน 9"/>
          <p:cNvSpPr/>
          <p:nvPr/>
        </p:nvSpPr>
        <p:spPr>
          <a:xfrm>
            <a:off x="1952626" y="2214563"/>
            <a:ext cx="7358063" cy="4286250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742950" indent="-742950" algn="thaiDist">
              <a:buFontTx/>
              <a:buAutoNum type="arabicPeriod" startAt="3"/>
              <a:defRPr/>
            </a:pPr>
            <a:r>
              <a:rPr lang="th-TH" sz="36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การชักนำ (</a:t>
            </a:r>
            <a:r>
              <a:rPr lang="en-US" sz="36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leading</a:t>
            </a:r>
            <a:r>
              <a:rPr lang="th-TH" sz="36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)  เป็นบทบาทหนึ่งของผู้บริหารในการจูงใจผู้ปฏิบัติงาน (</a:t>
            </a:r>
            <a:r>
              <a:rPr lang="en-US" sz="36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motivation</a:t>
            </a:r>
            <a:r>
              <a:rPr lang="th-TH" sz="36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) ในองค์การ  เพื่อให้พนักงานปฏิบัติหน้าที่ตามที่องค์การคาดหวัง</a:t>
            </a:r>
          </a:p>
          <a:p>
            <a:pPr marL="742950" indent="-742950" algn="thaiDist">
              <a:buFontTx/>
              <a:buAutoNum type="arabicPeriod" startAt="3"/>
              <a:defRPr/>
            </a:pPr>
            <a:r>
              <a:rPr lang="th-TH" sz="3600" b="1" dirty="0" err="1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การคว</a:t>
            </a:r>
            <a:r>
              <a:rPr lang="th-TH" sz="3600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บุคม (</a:t>
            </a:r>
            <a:r>
              <a:rPr lang="en-US" sz="3600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Controlling</a:t>
            </a:r>
            <a:r>
              <a:rPr lang="th-TH" sz="3600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)  การติดตามผลการปฏิบัติงานเพื่อให้ทราบถึงการดำเนินงาน และผลการปฏิบัติงาน เพื่อนำมาเป็นแนวทางในการวางแผนครั้งต่อไป</a:t>
            </a:r>
          </a:p>
        </p:txBody>
      </p:sp>
    </p:spTree>
    <p:extLst>
      <p:ext uri="{BB962C8B-B14F-4D97-AF65-F5344CB8AC3E}">
        <p14:creationId xmlns:p14="http://schemas.microsoft.com/office/powerpoint/2010/main" val="381533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595407" y="1627082"/>
            <a:ext cx="8032653" cy="4873752"/>
          </a:xfrm>
          <a:solidFill>
            <a:srgbClr val="FFFFFF"/>
          </a:solidFill>
          <a:ln>
            <a:miter lim="800000"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365125" algn="thaiDist">
              <a:buNone/>
              <a:defRPr/>
            </a:pPr>
            <a:r>
              <a:rPr lang="th-TH" sz="4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ระดับของผู้บริหาร</a:t>
            </a:r>
          </a:p>
          <a:p>
            <a:pPr marL="0" indent="365125" algn="thaiDist">
              <a:buNone/>
              <a:defRPr/>
            </a:pPr>
            <a:r>
              <a:rPr lang="en-US" sz="3000" b="1" dirty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4300" b="1" dirty="0">
                <a:solidFill>
                  <a:srgbClr val="007A37"/>
                </a:solidFill>
                <a:latin typeface="TH SarabunPSK" pitchFamily="34" charset="-34"/>
                <a:cs typeface="TH SarabunPSK" pitchFamily="34" charset="-34"/>
              </a:rPr>
              <a:t>1.</a:t>
            </a:r>
            <a:r>
              <a:rPr lang="th-TH" sz="4300" b="1" dirty="0">
                <a:solidFill>
                  <a:srgbClr val="007A37"/>
                </a:solidFill>
                <a:latin typeface="TH SarabunPSK" pitchFamily="34" charset="-34"/>
                <a:cs typeface="TH SarabunPSK" pitchFamily="34" charset="-34"/>
              </a:rPr>
              <a:t> ผู้บริหารระดับต้น </a:t>
            </a:r>
            <a:r>
              <a:rPr lang="th-TH" sz="43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43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First-line managers</a:t>
            </a:r>
            <a:r>
              <a:rPr lang="th-TH" sz="43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) เป็นผู้บริหารที่มีความสัมพันธ์กับผู้ปฏิบัติงานโดยตรง การควบคุมดูแลให้การปฏิบัติงานในแต่ละวันสำเร็จตรงตามมาตรฐาน</a:t>
            </a:r>
          </a:p>
          <a:p>
            <a:pPr marL="0" indent="365125" algn="thaiDist">
              <a:buNone/>
              <a:defRPr/>
            </a:pPr>
            <a:r>
              <a:rPr lang="en-US" sz="43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endParaRPr lang="th-TH" sz="4300" b="1" dirty="0">
              <a:solidFill>
                <a:schemeClr val="bg2">
                  <a:lumMod val="1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 algn="thaiDist">
              <a:buNone/>
              <a:defRPr/>
            </a:pPr>
            <a:endParaRPr lang="th-TH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1524000" y="285751"/>
            <a:ext cx="9144000" cy="1071563"/>
          </a:xfrm>
          <a:prstGeom prst="roundRect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5000" b="1" dirty="0">
                <a:latin typeface="TH SarabunPSK" pitchFamily="34" charset="-34"/>
                <a:cs typeface="TH SarabunPSK" pitchFamily="34" charset="-34"/>
              </a:rPr>
              <a:t>ระดับของการจัดการ (</a:t>
            </a:r>
            <a:r>
              <a:rPr lang="en-US" sz="5000" b="1" dirty="0">
                <a:latin typeface="TH SarabunPSK" pitchFamily="34" charset="-34"/>
                <a:cs typeface="TH SarabunPSK" pitchFamily="34" charset="-34"/>
              </a:rPr>
              <a:t>Level of Management</a:t>
            </a:r>
            <a:r>
              <a:rPr lang="th-TH" sz="5000" b="1" dirty="0">
                <a:latin typeface="TH SarabunPSK" pitchFamily="34" charset="-34"/>
                <a:cs typeface="TH SarabunPSK" pitchFamily="34" charset="-34"/>
              </a:rPr>
              <a:t>)</a:t>
            </a:r>
          </a:p>
        </p:txBody>
      </p:sp>
      <p:pic>
        <p:nvPicPr>
          <p:cNvPr id="31750" name="รูปภาพ 6" descr="3.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313" y="4500564"/>
            <a:ext cx="23622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178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952625" y="2143125"/>
            <a:ext cx="5143500" cy="37861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thaiDist">
              <a:defRPr/>
            </a:pPr>
            <a:r>
              <a:rPr lang="en-US" sz="4000" b="1" dirty="0">
                <a:solidFill>
                  <a:schemeClr val="bg2">
                    <a:lumMod val="10000"/>
                  </a:schemeClr>
                </a:solidFill>
                <a:latin typeface="TH SarabunPSK" pitchFamily="34" charset="-34"/>
                <a:cs typeface="TH SarabunPSK" pitchFamily="34" charset="-34"/>
              </a:rPr>
              <a:t>	2.</a:t>
            </a:r>
            <a:r>
              <a:rPr lang="th-TH" sz="4000" b="1" dirty="0">
                <a:solidFill>
                  <a:schemeClr val="bg2">
                    <a:lumMod val="10000"/>
                  </a:schemeClr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ผู้บริหารระดับกลาง </a:t>
            </a:r>
            <a:r>
              <a:rPr lang="th-TH" sz="4000" b="1" dirty="0">
                <a:solidFill>
                  <a:schemeClr val="bg2">
                    <a:lumMod val="10000"/>
                  </a:schemeClr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4000" b="1" dirty="0">
                <a:solidFill>
                  <a:schemeClr val="bg2">
                    <a:lumMod val="10000"/>
                  </a:schemeClr>
                </a:solidFill>
                <a:latin typeface="TH SarabunPSK" pitchFamily="34" charset="-34"/>
                <a:cs typeface="TH SarabunPSK" pitchFamily="34" charset="-34"/>
              </a:rPr>
              <a:t>Middle managers</a:t>
            </a:r>
            <a:r>
              <a:rPr lang="th-TH" sz="4000" b="1" dirty="0">
                <a:solidFill>
                  <a:schemeClr val="bg2">
                    <a:lumMod val="10000"/>
                  </a:schemeClr>
                </a:solidFill>
                <a:latin typeface="TH SarabunPSK" pitchFamily="34" charset="-34"/>
                <a:cs typeface="TH SarabunPSK" pitchFamily="34" charset="-34"/>
              </a:rPr>
              <a:t>) เป็นตำแหน่งที่ประสานงานระหว่างผู้บริหารระดับสูงและตำแหน่งผู้บริหารระดับต้น การรับนโยบายจากผู้บริหารระดับสูงมาแปลผล</a:t>
            </a:r>
            <a:endParaRPr lang="th-TH" sz="4000" dirty="0"/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1524000" y="285751"/>
            <a:ext cx="9144000" cy="1071563"/>
          </a:xfrm>
          <a:prstGeom prst="roundRect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5000" b="1" dirty="0">
                <a:latin typeface="TH SarabunPSK" pitchFamily="34" charset="-34"/>
                <a:cs typeface="TH SarabunPSK" pitchFamily="34" charset="-34"/>
              </a:rPr>
              <a:t>ระดับของการจัดการ (</a:t>
            </a:r>
            <a:r>
              <a:rPr lang="en-US" sz="5000" b="1" dirty="0">
                <a:latin typeface="TH SarabunPSK" pitchFamily="34" charset="-34"/>
                <a:cs typeface="TH SarabunPSK" pitchFamily="34" charset="-34"/>
              </a:rPr>
              <a:t>Level of Management</a:t>
            </a:r>
            <a:r>
              <a:rPr lang="th-TH" sz="5000" b="1" dirty="0">
                <a:latin typeface="TH SarabunPSK" pitchFamily="34" charset="-34"/>
                <a:cs typeface="TH SarabunPSK" pitchFamily="34" charset="-34"/>
              </a:rPr>
              <a:t>)</a:t>
            </a:r>
          </a:p>
        </p:txBody>
      </p:sp>
      <p:pic>
        <p:nvPicPr>
          <p:cNvPr id="6" name="รูปภาพ 5" descr="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1885" y="2290036"/>
            <a:ext cx="2286016" cy="16390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รูปภาพ 6" descr="1.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9" y="4143380"/>
            <a:ext cx="2923391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5499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มนมุมสี่เหลี่ยมด้านทแยงมุม 8"/>
          <p:cNvSpPr/>
          <p:nvPr/>
        </p:nvSpPr>
        <p:spPr>
          <a:xfrm>
            <a:off x="1809751" y="1643063"/>
            <a:ext cx="7643813" cy="3357562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thaiDist">
              <a:defRPr/>
            </a:pPr>
            <a:r>
              <a:rPr lang="en-US" sz="4400" b="1" dirty="0">
                <a:latin typeface="TH SarabunPSK" pitchFamily="34" charset="-34"/>
                <a:cs typeface="TH SarabunPSK" pitchFamily="34" charset="-34"/>
              </a:rPr>
              <a:t>3.</a:t>
            </a:r>
            <a:r>
              <a:rPr lang="th-TH" sz="4400" b="1" dirty="0">
                <a:latin typeface="TH SarabunPSK" pitchFamily="34" charset="-34"/>
                <a:cs typeface="TH SarabunPSK" pitchFamily="34" charset="-34"/>
              </a:rPr>
              <a:t>  ผู้บริหารระดับสูง </a:t>
            </a:r>
            <a:r>
              <a:rPr lang="th-TH" sz="44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44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Top managers</a:t>
            </a:r>
            <a:r>
              <a:rPr lang="th-TH" sz="44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) ในการกำหนดเป้าหมายและนโยบาย มุ้งเน้นการอยู่รอดขององค์การโดยภาพรวม ผู้รับผิดชอบในระดับนี้ปัจจุบันนิยมเรียก “</a:t>
            </a:r>
            <a:r>
              <a:rPr lang="en-US" sz="44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CEO</a:t>
            </a:r>
            <a:r>
              <a:rPr lang="th-TH" sz="44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” ย่อมาจาก “</a:t>
            </a:r>
            <a:r>
              <a:rPr lang="en-US" sz="44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Chief Executive Officer</a:t>
            </a:r>
            <a:r>
              <a:rPr lang="th-TH" sz="44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”</a:t>
            </a: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67240" y="5000636"/>
            <a:ext cx="1785950" cy="17859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รูปภาพ 6" descr="2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4034" y="5143512"/>
            <a:ext cx="1857388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สี่เหลี่ยมมุมมน 10"/>
          <p:cNvSpPr/>
          <p:nvPr/>
        </p:nvSpPr>
        <p:spPr>
          <a:xfrm>
            <a:off x="1524000" y="285751"/>
            <a:ext cx="9144000" cy="1071563"/>
          </a:xfrm>
          <a:prstGeom prst="roundRect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5000" b="1" dirty="0">
                <a:latin typeface="TH SarabunPSK" pitchFamily="34" charset="-34"/>
                <a:cs typeface="TH SarabunPSK" pitchFamily="34" charset="-34"/>
              </a:rPr>
              <a:t>ระดับของการจัดการ (</a:t>
            </a:r>
            <a:r>
              <a:rPr lang="en-US" sz="5000" b="1" dirty="0">
                <a:latin typeface="TH SarabunPSK" pitchFamily="34" charset="-34"/>
                <a:cs typeface="TH SarabunPSK" pitchFamily="34" charset="-34"/>
              </a:rPr>
              <a:t>Level of Management</a:t>
            </a:r>
            <a:r>
              <a:rPr lang="th-TH" sz="5000" b="1" dirty="0">
                <a:latin typeface="TH SarabunPSK" pitchFamily="34" charset="-34"/>
                <a:cs typeface="TH SarabunPSK" pitchFamily="34" charset="-34"/>
              </a:rPr>
              <a:t>)</a:t>
            </a:r>
          </a:p>
        </p:txBody>
      </p:sp>
      <p:pic>
        <p:nvPicPr>
          <p:cNvPr id="33798" name="รูปภาพ 11" descr="1.4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438" y="5037139"/>
            <a:ext cx="2000250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246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1584</TotalTime>
  <Words>394</Words>
  <Application>Microsoft Office PowerPoint</Application>
  <PresentationFormat>แบบจอกว้าง</PresentationFormat>
  <Paragraphs>65</Paragraphs>
  <Slides>11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11</vt:i4>
      </vt:variant>
    </vt:vector>
  </HeadingPairs>
  <TitlesOfParts>
    <vt:vector size="19" baseType="lpstr">
      <vt:lpstr>Angsana New</vt:lpstr>
      <vt:lpstr>Arial</vt:lpstr>
      <vt:lpstr>Calibri</vt:lpstr>
      <vt:lpstr>Calibri Light</vt:lpstr>
      <vt:lpstr>Cordia New</vt:lpstr>
      <vt:lpstr>TH SarabunPSK</vt:lpstr>
      <vt:lpstr>Wingdings 2</vt:lpstr>
      <vt:lpstr>ธีมของ Office</vt:lpstr>
      <vt:lpstr>งานนำเสนอ PowerPoint</vt:lpstr>
      <vt:lpstr>งานนำเสนอ PowerPoint</vt:lpstr>
      <vt:lpstr>ทรัพยากรที่จำเป็นต้องใช้ในการบริหาร</vt:lpstr>
      <vt:lpstr>กระบวนการจัดการ  (Management Process)</vt:lpstr>
      <vt:lpstr>กระบวนการจัดการ  (Management Process)</vt:lpstr>
      <vt:lpstr>กระบวนการจัดการ  (Management Process)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IKKLASCOM 64</dc:creator>
  <cp:lastModifiedBy>IKKLASCOM 64</cp:lastModifiedBy>
  <cp:revision>3</cp:revision>
  <dcterms:created xsi:type="dcterms:W3CDTF">2022-11-30T23:54:57Z</dcterms:created>
  <dcterms:modified xsi:type="dcterms:W3CDTF">2022-12-05T15:35:59Z</dcterms:modified>
</cp:coreProperties>
</file>