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8" r:id="rId4"/>
    <p:sldId id="258" r:id="rId5"/>
    <p:sldId id="259" r:id="rId6"/>
    <p:sldId id="296" r:id="rId7"/>
    <p:sldId id="260" r:id="rId8"/>
    <p:sldId id="261" r:id="rId9"/>
    <p:sldId id="262" r:id="rId10"/>
    <p:sldId id="29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5" autoAdjust="0"/>
    <p:restoredTop sz="94660"/>
  </p:normalViewPr>
  <p:slideViewPr>
    <p:cSldViewPr>
      <p:cViewPr varScale="1">
        <p:scale>
          <a:sx n="88" d="100"/>
          <a:sy n="88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127CD7-2726-40BE-9901-7428D2656C94}" type="datetimeFigureOut">
              <a:rPr lang="th-TH" smtClean="0"/>
              <a:t>21/06/64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67C056-E085-48AD-BC0D-D22167FDFFB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27089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th-TH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/>
                <a:ea typeface="Times New Roman"/>
              </a:rPr>
              <a:t>บทที่ </a:t>
            </a:r>
            <a:r>
              <a:rPr 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/>
                <a:ea typeface="Times New Roman"/>
              </a:rPr>
              <a:t>5</a:t>
            </a:r>
            <a:br>
              <a:rPr lang="en-U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/>
                <a:ea typeface="Calibri"/>
              </a:rPr>
            </a:br>
            <a:r>
              <a:rPr lang="th-TH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/>
                <a:ea typeface="Times New Roman"/>
              </a:rPr>
              <a:t>กฎหมายลักษณะหนี้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15208"/>
            <a:ext cx="3754380" cy="33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E496B5-E1C4-4090-8078-45B02CC00FD2}"/>
              </a:ext>
            </a:extLst>
          </p:cNvPr>
          <p:cNvSpPr txBox="1"/>
          <p:nvPr/>
        </p:nvSpPr>
        <p:spPr>
          <a:xfrm>
            <a:off x="215516" y="404664"/>
            <a:ext cx="871296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สิทธิ์ในการเลือก </a:t>
            </a:r>
            <a:r>
              <a:rPr lang="th-TH" sz="2400" b="1" dirty="0"/>
              <a:t>(มาตรา 198) </a:t>
            </a:r>
          </a:p>
          <a:p>
            <a:r>
              <a:rPr lang="th-TH" sz="2400" dirty="0"/>
              <a:t>วัตถุแห่งหนี้ซึ่งเลือกได้ มีหลักเกณฑ์ คือ</a:t>
            </a:r>
          </a:p>
          <a:p>
            <a:r>
              <a:rPr lang="th-TH" sz="2400" dirty="0"/>
              <a:t> 1</a:t>
            </a:r>
            <a:r>
              <a:rPr lang="en-US" sz="2400" dirty="0"/>
              <a:t>.</a:t>
            </a:r>
            <a:r>
              <a:rPr lang="th-TH" sz="2400" dirty="0"/>
              <a:t> หนี้นั้นมีการกระทำเพื่อชำระหนี้หลายอย่าง </a:t>
            </a:r>
          </a:p>
          <a:p>
            <a:r>
              <a:rPr lang="th-TH" sz="2400" dirty="0"/>
              <a:t> 2</a:t>
            </a:r>
            <a:r>
              <a:rPr lang="en-US" sz="2400" dirty="0"/>
              <a:t>.</a:t>
            </a:r>
            <a:r>
              <a:rPr lang="th-TH" sz="2400" dirty="0"/>
              <a:t> ลูกหนี้ต้องกระทำเพียงการใดการหนึ่งแต่อย่างเดียว</a:t>
            </a:r>
          </a:p>
          <a:p>
            <a:r>
              <a:rPr lang="th-TH" sz="2400" b="1" dirty="0">
                <a:solidFill>
                  <a:srgbClr val="FF0000"/>
                </a:solidFill>
              </a:rPr>
              <a:t>ผู้มีสิทธิ์เลือก </a:t>
            </a:r>
            <a:r>
              <a:rPr lang="th-TH" sz="2400" dirty="0"/>
              <a:t>(มาตรา 198, 201 วรรคสอง) </a:t>
            </a:r>
          </a:p>
          <a:p>
            <a:r>
              <a:rPr lang="th-TH" sz="2400" dirty="0"/>
              <a:t>1. กรณีมีข้อตกลงระหว่างคู่สัญญาให้เป็นไปตามข้อตกลง </a:t>
            </a:r>
          </a:p>
          <a:p>
            <a:r>
              <a:rPr lang="th-TH" sz="2400" dirty="0"/>
              <a:t>2. ถ้าไม่มีการตกลง กฎหมายให้</a:t>
            </a:r>
            <a:r>
              <a:rPr lang="th-TH" sz="2400" u="sng" dirty="0">
                <a:solidFill>
                  <a:srgbClr val="FF0000"/>
                </a:solidFill>
              </a:rPr>
              <a:t>ลูกหนี้เป็นผู้มีสิทธิ์เลือก </a:t>
            </a:r>
            <a:r>
              <a:rPr lang="th-TH" sz="2400" dirty="0"/>
              <a:t>(มาตรา 198) 3. ถ้าตกลงให้บุคคลภายนอกเลือก แต่ไม่อาจเลือกได้ หรือไม่เต็มใจเลือก </a:t>
            </a:r>
            <a:r>
              <a:rPr lang="th-TH" sz="2400" u="sng" dirty="0">
                <a:solidFill>
                  <a:srgbClr val="FF0000"/>
                </a:solidFill>
              </a:rPr>
              <a:t>กฎหมายให้ลูกหนี้เป็นผู้เลือก </a:t>
            </a:r>
            <a:r>
              <a:rPr lang="th-TH" sz="2400" dirty="0"/>
              <a:t>(มาตรา 201 วรรคสอง)</a:t>
            </a:r>
          </a:p>
          <a:p>
            <a:r>
              <a:rPr lang="th-TH" sz="2400" b="1" dirty="0">
                <a:solidFill>
                  <a:srgbClr val="FF0000"/>
                </a:solidFill>
              </a:rPr>
              <a:t>ผลของการเลือก </a:t>
            </a:r>
            <a:r>
              <a:rPr lang="th-TH" sz="2400" dirty="0"/>
              <a:t>(มาตรา 199 วรรค 2) </a:t>
            </a:r>
          </a:p>
          <a:p>
            <a:r>
              <a:rPr lang="th-TH" sz="2400" dirty="0"/>
              <a:t>ให้ถือว่า การชำระหนี้ที่ได้เลือกนั้นอย่างนั้นอย่างเดียวเป็นการชำระหนี้ที่ได้กำหนดให้ทำมาตั้งแต่ต้น </a:t>
            </a:r>
          </a:p>
          <a:p>
            <a:r>
              <a:rPr lang="th-TH" sz="2400" dirty="0"/>
              <a:t>เช่น ลูกหนี้จะต้องส่งมอบข้าวสาร หรือข้าวโพด เมื่อลูกหนี้ได้เลือกจะส่งมอบข้าวโพดแล้ว ถือว่า ข้าวโพดอย่างเดียวเป็นการชำระหนี้ที่ได้กำหนดตั้งแต่ต้น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BBF47-99BA-4F1D-A4DA-26992AE34B77}"/>
              </a:ext>
            </a:extLst>
          </p:cNvPr>
          <p:cNvSpPr txBox="1"/>
          <p:nvPr/>
        </p:nvSpPr>
        <p:spPr>
          <a:xfrm>
            <a:off x="246990" y="5517232"/>
            <a:ext cx="85064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sz="20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มาตรา 195    เมื่อทรัพย์ซึ่งเป็นวัตถุแห่งหนี้นั้นได้ระบุไว้แต่เพียงเป็นประเภทและถ้าตามสภาพแห่งนิติกรรมหรือตามเจตนาของคู่กรณีไม่อาจจะกำหนดได้ว่าทรัพย์นั้นจะพึงเป็นชนิดอย่างไรไซร้ ท่านว่าลูกหนี้จะต้องส่งมอบ</a:t>
            </a:r>
            <a:r>
              <a:rPr lang="th-TH" sz="2000" b="1" i="0" u="sng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ทรัพย์ชนิดปานกลาง</a:t>
            </a:r>
            <a:br>
              <a:rPr lang="th-TH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endParaRPr lang="th-TH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392488" cy="72008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หนี้ถึงกำหนดชำระเมื่อใด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latin typeface="TH SarabunPSK"/>
                <a:ea typeface="Times New Roman"/>
              </a:rPr>
              <a:t>หนี้ถึงกำหนดชำระเมื่อใดนั้นแยกพิจารณาได้ดังนี้</a:t>
            </a:r>
            <a:endParaRPr lang="en-US" sz="1800" b="1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latin typeface="Angsana New"/>
                <a:ea typeface="Times New Roman"/>
              </a:rPr>
              <a:t>1. </a:t>
            </a:r>
            <a:r>
              <a:rPr lang="th-TH" sz="2800" dirty="0">
                <a:latin typeface="Angsana New"/>
                <a:ea typeface="Times New Roman"/>
              </a:rPr>
              <a:t>ถ้าเวลาอันจะพึงชำระหนี้นั้นได้กำหนดกันไว้ตามวันแห่งปฏิทิน ย่อมถึงกำหนดชำระตามวันแห่งปฏิทิน</a:t>
            </a:r>
            <a:r>
              <a:rPr lang="th-TH" sz="1800" dirty="0">
                <a:latin typeface="TH SarabunPSK"/>
                <a:ea typeface="Times New Roman"/>
              </a:rPr>
              <a:t> </a:t>
            </a:r>
            <a:r>
              <a:rPr lang="th-TH" sz="1800" dirty="0">
                <a:solidFill>
                  <a:srgbClr val="FF0000"/>
                </a:solidFill>
                <a:latin typeface="TH SarabunPSK"/>
                <a:ea typeface="Times New Roman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/>
                <a:ea typeface="Times New Roman"/>
              </a:rPr>
              <a:t>ตัวอย่าง</a:t>
            </a:r>
            <a:r>
              <a:rPr lang="th-TH" sz="2800" dirty="0">
                <a:solidFill>
                  <a:srgbClr val="FF0000"/>
                </a:solidFill>
                <a:latin typeface="TH SarabunPSK"/>
                <a:ea typeface="Times New Roman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</a:rPr>
              <a:t>ก. กู้เงิน ข.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100,000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บาท กำหนดใช้เงินคืนในวันที่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1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มกราคม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2564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เช่นนี้ถือว่าหนี้รายนี้ถึงกำหนดชำระวันที่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1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มกราคม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2564</a:t>
            </a:r>
            <a:endParaRPr lang="en-US" sz="1800" b="1" dirty="0">
              <a:solidFill>
                <a:srgbClr val="00B050"/>
              </a:solidFill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latin typeface="Angsana New"/>
                <a:ea typeface="Times New Roman"/>
              </a:rPr>
              <a:t>2. </a:t>
            </a:r>
            <a:r>
              <a:rPr lang="th-TH" sz="2800" dirty="0">
                <a:latin typeface="Angsana New"/>
                <a:ea typeface="Times New Roman"/>
              </a:rPr>
              <a:t>ถ้าเวลาอันจะพึงชำระหนี้นั้นมิได้กำหนดกันไว้ตามวันแห่งปฏิทิน แต่พออนุมานจาก</a:t>
            </a:r>
            <a:br>
              <a:rPr lang="en-US" sz="2800" dirty="0">
                <a:latin typeface="Angsana New"/>
                <a:ea typeface="Times New Roman"/>
              </a:rPr>
            </a:br>
            <a:r>
              <a:rPr lang="th-TH" sz="2800" dirty="0">
                <a:latin typeface="Angsana New"/>
                <a:ea typeface="Times New Roman"/>
              </a:rPr>
              <a:t>พฤติการณ์ทั้งปวงได้ว่าจะเรียกให้ลูกหนี้ชำระหนี้ได้เมื่อใด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/>
                <a:ea typeface="Times New Roman"/>
              </a:rPr>
              <a:t>ตัวอย่าง</a:t>
            </a:r>
            <a:r>
              <a:rPr lang="th-TH" sz="2800" dirty="0">
                <a:solidFill>
                  <a:srgbClr val="00B050"/>
                </a:solidFill>
                <a:latin typeface="TH SarabunPSK"/>
                <a:ea typeface="Times New Roman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</a:rPr>
              <a:t>ก. ยืมกล้องถ่ายภาพของ ข. ไปใช้ในการถ่ายภาพทางจังหวัดภาคเหนือ โดยไม่ได้กำหนดว่าจะต้องคืนกล้องถ่ายภาพเมื่อใด แต่ตามพฤติการณ์แห่งหนี้รายนี้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</a:rPr>
              <a:t>ก็พอจะอนุมานได้ว่าเมื่อ ก.กลับจากภาคเหนือแล้ว ก.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</a:rPr>
              <a:t>จะต้องส่งคืนกล้องถ่ายภาพนั้นให้ ข.</a:t>
            </a:r>
            <a:endParaRPr lang="en-US" sz="1800" b="1" dirty="0">
              <a:solidFill>
                <a:srgbClr val="00B050"/>
              </a:solidFill>
              <a:latin typeface="TH SarabunPSK"/>
              <a:ea typeface="Calibri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9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34387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Clr>
                <a:srgbClr val="0BD0D9"/>
              </a:buClr>
              <a:buNone/>
            </a:pPr>
            <a:r>
              <a:rPr lang="en-US" sz="2800" dirty="0">
                <a:solidFill>
                  <a:prstClr val="black"/>
                </a:solidFill>
                <a:latin typeface="Angsana New"/>
                <a:ea typeface="Times New Roman"/>
              </a:rPr>
              <a:t>3. </a:t>
            </a:r>
            <a:r>
              <a:rPr lang="th-TH" sz="2800" dirty="0">
                <a:solidFill>
                  <a:prstClr val="black"/>
                </a:solidFill>
                <a:latin typeface="Angsana New"/>
                <a:ea typeface="Times New Roman"/>
              </a:rPr>
              <a:t>ถ้าเวลาอันจะพึงชำระหนี้นั้นมิได้กำหนดกันไว้ตามวันแห่งปฏิทิน และจะอนุมานจากพฤติการณ์ทั้งปวงก็ไม่ได้แล้ว เจ้าหนี้ย่อมเรียกให้ลูกหนี้ชำระหนี้ได้โดยพลัน และลูกหนี้ก็ย่อมชำระหนี้ของตนได้โดยพลันเช่นเดียวกัน (มาตรา </a:t>
            </a:r>
            <a:r>
              <a:rPr lang="en-US" sz="2800" dirty="0">
                <a:solidFill>
                  <a:prstClr val="black"/>
                </a:solidFill>
                <a:latin typeface="Angsana New"/>
                <a:ea typeface="Times New Roman"/>
              </a:rPr>
              <a:t>203)</a:t>
            </a:r>
            <a:endParaRPr lang="en-US" sz="2800" dirty="0">
              <a:solidFill>
                <a:prstClr val="black"/>
              </a:solidFill>
              <a:latin typeface="TH SarabunPSK"/>
              <a:ea typeface="Calibri"/>
            </a:endParaRPr>
          </a:p>
          <a:p>
            <a:pPr marL="0" lvl="0" indent="0">
              <a:lnSpc>
                <a:spcPct val="115000"/>
              </a:lnSpc>
              <a:buClr>
                <a:srgbClr val="0BD0D9"/>
              </a:buClr>
              <a:buNone/>
            </a:pPr>
            <a:r>
              <a:rPr lang="th-TH" sz="2800" b="1" dirty="0">
                <a:solidFill>
                  <a:srgbClr val="FF0000"/>
                </a:solidFill>
                <a:latin typeface="TH SarabunPSK"/>
                <a:ea typeface="Times New Roman"/>
                <a:cs typeface="Angsana New"/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  <a:cs typeface="Angsana New"/>
              </a:rPr>
              <a:t> ก. กู้เงิน ข. 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100,000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บาทโดยไม่ได้กำหนดเวลาชำระหนี้กันไว้ และไม่สามารถจะอนุมานจากพฤติการณ์ทั้งปวงได้ เช่นนี้ ข. จะเรียกให้ ก. ชำระหนี้เมื่อใดก็ได้ และ ก. จะชำระหนี้ให้ ข. เมื่อใดก็ได้เช่นเดียวกัน</a:t>
            </a:r>
            <a:endParaRPr lang="en-US" sz="2800" b="1" dirty="0">
              <a:solidFill>
                <a:srgbClr val="00B050"/>
              </a:solidFill>
              <a:latin typeface="TH SarabunPSK"/>
              <a:ea typeface="Calibri"/>
            </a:endParaRPr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9383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2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682752" cy="73536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การผิดนัดของลูกหนี้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latin typeface="Angsana New" pitchFamily="18" charset="-34"/>
                <a:ea typeface="Times New Roman"/>
              </a:rPr>
              <a:t>เมื่อหนี้ถึงกำหนดชำระแล้ว ลูกหนี้ชำระหนี้ล่าช้าไปและถ้าการล่าช้าแห่งการชำระหนี้ก่อให้เกิดความเสียหายขึ้น ลูกหนี้ก็ยังไม่ต้องรับผิด ลูกหนี้จะต้องรับผิดใช้ค่าสินไหมทดแทนให้แก่เจ้าหนี้ต่อเมื่อลูกหนี้ผิดนัด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u="sng" dirty="0">
                <a:solidFill>
                  <a:srgbClr val="FF0000"/>
                </a:solidFill>
                <a:latin typeface="Angsana New" pitchFamily="18" charset="-34"/>
                <a:ea typeface="Times New Roman"/>
              </a:rPr>
              <a:t>กรณีที่ถือว่าลูกหนี้ผิดนัดแยกพิจารณาได้ดังนี้</a:t>
            </a:r>
            <a:endParaRPr lang="en-US" sz="1800" b="1" u="sng" dirty="0">
              <a:solidFill>
                <a:srgbClr val="FF0000"/>
              </a:solidFill>
              <a:latin typeface="Angsana New" pitchFamily="18" charset="-34"/>
              <a:ea typeface="Calibri"/>
            </a:endParaRP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  <a:ea typeface="Times New Roman"/>
              </a:rPr>
              <a:t>1. ผิดนัดเพราะเจ้าหนี้เตือนแล้ว 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</a:rPr>
              <a:t>2. ผิดนัดโดยเจ้าหนี้ไม่ต้องเตือน 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</a:rPr>
              <a:t>3. ผิดนัดในกรณีลูกหนี้ทำละเมิด </a:t>
            </a:r>
          </a:p>
          <a:p>
            <a:pPr marL="0" indent="0">
              <a:buNone/>
            </a:pPr>
            <a:r>
              <a:rPr lang="th-TH" sz="2800" b="1" dirty="0">
                <a:latin typeface="Angsana New" pitchFamily="18" charset="-34"/>
              </a:rPr>
              <a:t>4. กรณีที่ไม่ถือว่าลูกหนี้ผิดนัด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r="17790"/>
          <a:stretch/>
        </p:blipFill>
        <p:spPr>
          <a:xfrm>
            <a:off x="6876256" y="4642404"/>
            <a:ext cx="2145316" cy="19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1. </a:t>
            </a:r>
            <a:r>
              <a:rPr lang="th-TH" sz="2800" b="1" dirty="0">
                <a:latin typeface="Angsana New"/>
                <a:ea typeface="Times New Roman"/>
              </a:rPr>
              <a:t>ผิดนัดเพราะเจ้าหนี้เตือนแล้ว</a:t>
            </a:r>
            <a:r>
              <a:rPr lang="th-TH" sz="2800" dirty="0">
                <a:latin typeface="TH SarabunPSK"/>
                <a:ea typeface="Times New Roman"/>
              </a:rPr>
              <a:t> ถ้าหนี้ถึงกำหนดชำระแล้ว และภายหลังจากเจ้าหนี้ได้ให้คำเตือนลูกหนี้แล้ว ลูกหนี้ยังไม่ชำระหนี้ </a:t>
            </a:r>
            <a:r>
              <a:rPr lang="th-TH" sz="2800" b="1" dirty="0">
                <a:solidFill>
                  <a:srgbClr val="FF0000"/>
                </a:solidFill>
                <a:latin typeface="TH SarabunPSK"/>
                <a:ea typeface="Times New Roman"/>
              </a:rPr>
              <a:t>ลูกหนี้ได้ชื่อว่าผิดนัดเพราะเขาเตือนแล้ว </a:t>
            </a:r>
            <a:r>
              <a:rPr lang="th-TH" sz="2800" dirty="0">
                <a:latin typeface="Angsana New"/>
                <a:ea typeface="Times New Roman"/>
              </a:rPr>
              <a:t>การที่เจ้าหนี้เตือนให้ลูกหนี้ชำระหนี้นั้นไม่มีแบบ การแจ้งให้ลูกหนี้รู้ว่าหนี้ถึงกำหนดชำระแล้ว อาจแจ้งเป็นลายลักษณ์อักษร แจ้งด้วยวาจา หรือกิริยาท่าทางก็ได้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b="1" dirty="0">
                <a:solidFill>
                  <a:srgbClr val="FF0000"/>
                </a:solidFill>
                <a:latin typeface="TH SarabunPSK"/>
                <a:ea typeface="Times New Roman"/>
              </a:rPr>
              <a:t>ตัวอย่าง</a:t>
            </a:r>
            <a:r>
              <a:rPr lang="th-TH" b="1" dirty="0">
                <a:solidFill>
                  <a:srgbClr val="00B050"/>
                </a:solidFill>
                <a:latin typeface="TH SarabunPSK"/>
                <a:ea typeface="Times New Roman"/>
              </a:rPr>
              <a:t> ก. กู้เงิน ข. 100,000 บาท โดยไม่ได้กำหนดเวลาชำระหนี้กันไว้และไม่สามารถจะอนุมานจากพฤติการณ์ทั้งปวงได้ เช่นนี้ ข. เรียกให้ ก. ชำระหนี้เมื่อใดก็ได้ แต่ถ้า ข. ยังมิได้เตือนให้ ก. ชำระหนี้ ก. ก็ยังไม่ได้ชื่อว่าเป็นผู้ผิดนัด เมื่อ ข. เตือนให้ ก. ชำระหนี้แล้ว ก. ก็ยังไม่ชำระหนี้ ก. ก็ได้ชื่อว่าเป็นผู้ผิดนัด ซึ่ง ข. ย่อมฟ้องร้องต่อศาลให้ ก. ชำระหนี้พร้อมทั้งค่าเสียหายได้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1589207" cy="146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9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579296" cy="578430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2. </a:t>
            </a:r>
            <a:r>
              <a:rPr lang="th-TH" sz="2800" b="1" dirty="0">
                <a:latin typeface="Angsana New"/>
                <a:ea typeface="Times New Roman"/>
              </a:rPr>
              <a:t>ผิดนัดโดยเจ้าหนี้ไม่ต้องเตือน</a:t>
            </a:r>
            <a:r>
              <a:rPr lang="th-TH" sz="2800" dirty="0">
                <a:latin typeface="TH SarabunPSK"/>
                <a:ea typeface="Times New Roman"/>
              </a:rPr>
              <a:t> แยกพิจารณาได้ดังนี้ (มาตรา </a:t>
            </a:r>
            <a:r>
              <a:rPr lang="en-US" sz="2800" dirty="0">
                <a:latin typeface="Angsana New"/>
                <a:ea typeface="Times New Roman"/>
              </a:rPr>
              <a:t>204 </a:t>
            </a:r>
            <a:r>
              <a:rPr lang="th-TH" sz="2800" dirty="0">
                <a:latin typeface="Angsana New"/>
                <a:ea typeface="Times New Roman"/>
              </a:rPr>
              <a:t>วรรค </a:t>
            </a:r>
            <a:r>
              <a:rPr lang="en-US" sz="2800" dirty="0">
                <a:latin typeface="Angsana New"/>
                <a:ea typeface="Times New Roman"/>
              </a:rPr>
              <a:t>2)</a:t>
            </a:r>
            <a:endParaRPr lang="en-US" sz="2800" dirty="0">
              <a:latin typeface="TH SarabunPSK"/>
              <a:ea typeface="Calibri"/>
            </a:endParaRPr>
          </a:p>
          <a:p>
            <a:pPr marL="0" indent="0">
              <a:buNone/>
            </a:pPr>
            <a:r>
              <a:rPr lang="th-TH" dirty="0"/>
              <a:t>1) ถ้าได้กำหนดเวลาชำระหนี้ไว้ตามวันแห่งปฏิทิน และลูกหนี้ไม่ชำระหนี้ตามกำหนดแล้ว ลูกหนี้ย่อมเป็นผู้ผิดนัดโดยเจ้าหนี้ไม่ต้องเตือนเลย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ตัวอย่าง</a:t>
            </a:r>
            <a:r>
              <a:rPr lang="th-TH" b="1" dirty="0">
                <a:solidFill>
                  <a:srgbClr val="00B050"/>
                </a:solidFill>
              </a:rPr>
              <a:t> (1) ก. กู้เงิน ข. 100,000 บาท โดยสัญญาว่าจะชำระหนี้ในวันที่ 1 สิงหาคม 2547 เมื่อถึงกำหนดเวลาแล้ว ก.ไม่ชำระหนี้ ก. ย่อมเป็นผู้ผิดนัดโดย ข. ไม่ต้องเตือนเลย ข. ย่อมฟ้องร้องต่อศาลให้ ก. ชำระหนี้พร้อมทั้งค่าเสียหายได้ตั้งแต่วันที่ ก. ผิดนัด</a:t>
            </a:r>
          </a:p>
          <a:p>
            <a:pPr marL="0" indent="0">
              <a:buNone/>
            </a:pPr>
            <a:r>
              <a:rPr lang="th-TH" dirty="0"/>
              <a:t>2) ถ้าได้ตกลงกันว่า หนี้จะถึงกำหนดชำระต่อเมื่อมีการบอกล่าวล่วงหน้าให้ชำระหนี้ตามเวลาที่กำหนดกันไว้ ซึ่งคำนวณนับได้โดยปฏิทิน ถ้าลูกหนี้ไม่ชำระหนี้ตามเวลาที่กำหนดไว้นี้ลูกหนี้ก็ได้ชื่อว่าเป็นผู้ผิดนัด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ตัวอย่าง</a:t>
            </a:r>
            <a:r>
              <a:rPr lang="th-TH" b="1" dirty="0">
                <a:solidFill>
                  <a:srgbClr val="00B050"/>
                </a:solidFill>
              </a:rPr>
              <a:t> ก. กู้เงิน ข. 100,000 บาท โดยมิได้กำหนดเวลาชำระหนี้กันไว้ แต่ได้ตกลงกันว่าถ้า ข. ต้องการเงินคืน ต้องบอกกล่าวให้ทราบล่วงหน้าก่อน 10 วัน ต่อมา ข. ต้องการเงินคืนจึงบอกกล่าวแก่ ก. เมื่อวันที่ 1 เมษายน 2543 เมื่อครบกำหนด 10 วันแล้ว ก. ไม่ชำระหนี้ ก. ก็ได้ชื่อว่าเป็นผู้ผิดนัด ซึ่ง ข. สามารถฟ้องร้องต่อศาลให้ ก. ชำระหนี้พร้อมทั้งค่าเสียหายได้</a:t>
            </a:r>
          </a:p>
        </p:txBody>
      </p:sp>
    </p:spTree>
    <p:extLst>
      <p:ext uri="{BB962C8B-B14F-4D97-AF65-F5344CB8AC3E}">
        <p14:creationId xmlns:p14="http://schemas.microsoft.com/office/powerpoint/2010/main" val="286937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3. ผิดนัดในกรณีลูกหนี้ทำละเมิด </a:t>
            </a:r>
            <a:r>
              <a:rPr lang="th-TH" sz="2800" dirty="0"/>
              <a:t>ในกรณีหนี้อันเกิดจากมูลละเมิด ลูกหนี้ได้ชื่อว่า</a:t>
            </a:r>
            <a:r>
              <a:rPr lang="th-TH" sz="2800" u="sng" dirty="0">
                <a:solidFill>
                  <a:srgbClr val="FF0000"/>
                </a:solidFill>
              </a:rPr>
              <a:t>ผิดมาแต่เวลาที่ทำละเมิด </a:t>
            </a:r>
            <a:r>
              <a:rPr lang="th-TH" sz="2800" dirty="0"/>
              <a:t>(มาตรา 206) ความผิดทางละเมิดนั้น กฎหมายได้กำหนดไว้ว่าการทำละเมิดนั้น ถือว่าผิดนัดแล้ว</a:t>
            </a:r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ก. ทำของตกจากที่สูงถูกศีรษะของ ข. บาดเจ็บ เมื่อวันที่ 1 มีนาคม 2547 ข. ฟ้องร้องต่อศาลเรียกค่าเสียหายและดอกเบี้ยเมื่อวันที่ 1 สิงหาคม 2547 ค่าเสียหายและดอกเบี้ยนั้นเริ่มคิดตั้งแต่วันที่ 1 มีนาคม 2547 ซึ่งเป็นวันที่ ก. ทำละเมิดและผิดนัด</a:t>
            </a:r>
          </a:p>
          <a:p>
            <a:pPr marL="0" indent="0">
              <a:buNone/>
            </a:pPr>
            <a:r>
              <a:rPr lang="th-TH" sz="2800" b="1" dirty="0"/>
              <a:t>4. กรณีที่ไม่ถือว่าลูกหนี้ผิดนัด </a:t>
            </a:r>
            <a:r>
              <a:rPr lang="th-TH" sz="2800" dirty="0"/>
              <a:t>ถ้าการชำระหนี้ยังมิได้กระทำลงเพราะพฤติการณ์อันใดอันหนึ่งซึ่งลูกหนี้ไม่ต้องรับผิดชอบ ลูกหนี้ก็ยังไม่ได้ชื่อว่าผิดนัด (มาตรา 205)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ก. ทำสัญญาซื้อของจาก ข. ซึ่งต้องสั่งซื้อจากต่างประเทศ ของสูญหายระหว่างขนส่งมาประเทศไทย จึงเป็นเรื่องพ้นวิสัยที่ ข. จะป้องกันได้ ข. ยังไม่ได้ชื่อว่าผิดนัด ก. ต้องให้เวลาแก่ ข. ในการปฏิบัติตามสัญญาอีก (ฎีกาที่ 2189/2523)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04817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114800" cy="73536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ผลแห่งการที่ลูกหนี้ผิดนัด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เมื่อลูกหนี้ตกเป็นผู้ผิดนัดแล้ว ลูกหนี้จะต้องรับผิดต่อเจ้าหนี้ดังนี้</a:t>
            </a:r>
          </a:p>
          <a:p>
            <a:pPr marL="0" indent="0">
              <a:buNone/>
            </a:pPr>
            <a:r>
              <a:rPr lang="th-TH" dirty="0"/>
              <a:t>1. เมื่อลูกหนี้ไม่ชำระหนี้ให้ต้องตามความประสงค์อันแท้จริงแห่งมูลหนี้แล้ว เจ้าหนี้จะเรียกเอาค่าสินไหมทดแทนเพื่อความเสียหายอันเกิดแต่การนั้นก็ได้ (มาตรา 215)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ตัวอย่าง</a:t>
            </a:r>
            <a:r>
              <a:rPr lang="th-TH" b="1" dirty="0">
                <a:solidFill>
                  <a:srgbClr val="00B050"/>
                </a:solidFill>
              </a:rPr>
              <a:t> ก. ทำสัญญาซื้อข้าวสารจาก ข. 1,000 กระสอบ ครั้นถึงเวลาส่งมอบ ข. ส่งมอบข้าวสารให้เพียง 500 กระสอบโดยอ้างว่าข้าวสารหมดแล้ว ก. ได้รับความเสียหายจากการที่ ข. ส่งมอบข้าวสารไม่ตรงตามจำนวนในสัญญา ก. สามารถที่จะฟ้องร้องต่อศาลเรียกค่าเสียหายจาก ข. ได้ </a:t>
            </a:r>
          </a:p>
          <a:p>
            <a:pPr marL="0" indent="0">
              <a:buNone/>
            </a:pPr>
            <a:r>
              <a:rPr lang="th-TH" dirty="0"/>
              <a:t>2. ถ้าโดยเหตุผิดนัด การชำระหนี้กลายเป็นอันไร้ประโยชน์แก่เจ้าหนี้ เจ้าหนี้จะบอกปัดไม่รับชำระหนี้ และจะเรียกค่าสินไหมทดแทนเพื่อการไม่ชำระหนี้ก็ได้ (มาตรา 216)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ตัวอย่าง </a:t>
            </a:r>
            <a:r>
              <a:rPr lang="th-TH" b="1" dirty="0">
                <a:solidFill>
                  <a:srgbClr val="00B050"/>
                </a:solidFill>
              </a:rPr>
              <a:t>ก. และ ข.จัดงานสมรสขึ้น โดยให้มีการเลี้ยงอาหารแก่ผู้ที่มาร่วมงาน ก. และ ข. จึงไปจ้าง ค.ให้ทำอาหารและนำมาบริการแก่ผู้ที่มาร่วมงานในเวลา 18.00 น.แต่ ค. ทำอาหารเสร็จเมื่อเวลา 21.00 น.ซึ่งเป็นเวลาที่ผู้มาร่วมงานส่วนใหญ่กลับไปแล้ว เช่นนี้จะเห็นได้ว่า ค.ผิดนัดและการชำระหนี้กลายเป็นอันไร้ประโยชน์แก่ ก.และ ข. ก. และ ข. ย่อมบอกปัดไม่รับชำระหนี้และเรียกเอาค่าเสียหายได้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8319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/>
              <a:t>3. ลูกหนี้จะต้องรับผิดชอบในความเสียหายบรรดาที่เกิดแต่ความประมาทเลินเล่อในระหว่างเวลาที่ตนผิดนัด ทั้งจะต้องรับผิดชอบในการที่การชำระหนี้กลายเป็นพ้นวิสัยเพราะอุบัติเหตุอันเกิดขึ้นในระหว่างเวลาที่ตนผิดนัดนั้นด้วย เว้นแต่ความเสียหายนั้นถึงแม้ว่าตนจะได้ชำระหนี้ทันเวลากำหนดก็คงจะต้องเกิดมีอยู่นั่นเอง (มาตรา 217)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(1) ก. ยืมรถยนต์ของ ข.ไปใช้ กำหนดส่งรถยนต์คืนในวันที่ 1 สิงหาคม 2547 เมื่อถึงกำหนดแล้ว ก. ก็ไม่ส่งรถยนต์คืน กลับเอารถยนต์ไปจอดทิ้งไว้นอกบ้าน คนร้ายจึงลักรถยนต์ไป ดังนี้ ก. ย่อมต้องรับผิดใช้ค่ารถยนต์นั้นให้แก่ ข. เพราะความเสียหายอันเกิดจากความประมาทเลินเล่อในระหว่างเวลาที่ตนผิดนัด</a:t>
            </a:r>
          </a:p>
          <a:p>
            <a:pPr marL="0" indent="0">
              <a:buNone/>
            </a:pPr>
            <a:r>
              <a:rPr lang="th-TH" sz="2800" dirty="0"/>
              <a:t>4. หนี้เงินนั้น ให้คิดดอกเบี้ยในระหว่างเวลาผิดนัดร้อยละเจ็ดครึ่งต่อปี ถ้าเจ้าหนี้อาจจะเรียกดอกเบี้ยได้สูงกว่านั้นโดยอาศัยเหตุอย่างอื่นอันชอบด้วยกฎหมาย ก็ให้คงส่งดอกเบี้ยต่อไปตามนั้น (มาตรา 224) </a:t>
            </a:r>
          </a:p>
        </p:txBody>
      </p:sp>
    </p:spTree>
    <p:extLst>
      <p:ext uri="{BB962C8B-B14F-4D97-AF65-F5344CB8AC3E}">
        <p14:creationId xmlns:p14="http://schemas.microsoft.com/office/powerpoint/2010/main" val="306700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50704" cy="80736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5.ความระงับแห่งหนี้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ความระงับแห่งหนี้ คือการที่หนี้ได้สิ้นสุดลงหรือหนี้ได้ระงับลง หนี้ย่อมระงับลง</a:t>
            </a:r>
            <a:r>
              <a:rPr lang="th-TH" sz="3200" b="1" dirty="0">
                <a:solidFill>
                  <a:srgbClr val="0070C0"/>
                </a:solidFill>
              </a:rPr>
              <a:t>ด้วยเหตุ 5 ประการคือ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5.1 การชำระหนี้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5.2 การปลดหนี้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5.3 การหักกลบลบหนี้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5.4 การแปลงหนี้ใหม่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5.5 หนี้เกลื่อนกลืนกัน</a:t>
            </a:r>
          </a:p>
          <a:p>
            <a:pPr marL="0" indent="0">
              <a:buNone/>
            </a:pPr>
            <a:endParaRPr lang="th-TH" sz="32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51342"/>
            <a:ext cx="3624064" cy="24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2880320" cy="86409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h-TH" sz="4000" b="1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1.หนี้คืออะไร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effectLst/>
                <a:ea typeface="Times New Roman"/>
              </a:rPr>
              <a:t>ประมวลกฎหมายแพ่งและพาณิชย์มาตรา </a:t>
            </a:r>
            <a:r>
              <a:rPr lang="en-US" sz="2800" dirty="0">
                <a:effectLst/>
                <a:ea typeface="Times New Roman"/>
              </a:rPr>
              <a:t>194 </a:t>
            </a:r>
            <a:r>
              <a:rPr lang="th-TH" sz="2800" dirty="0">
                <a:effectLst/>
                <a:ea typeface="Times New Roman"/>
              </a:rPr>
              <a:t>บัญญัติว่า</a:t>
            </a:r>
            <a:r>
              <a:rPr lang="en-US" sz="2800" dirty="0">
                <a:effectLst/>
                <a:ea typeface="Times New Roman"/>
              </a:rPr>
              <a:t> </a:t>
            </a:r>
            <a:r>
              <a:rPr lang="en-US" sz="2800" b="1" dirty="0">
                <a:effectLst/>
                <a:ea typeface="Times New Roman"/>
              </a:rPr>
              <a:t>"</a:t>
            </a:r>
            <a:r>
              <a:rPr lang="th-TH" sz="2800" b="1" dirty="0">
                <a:effectLst/>
                <a:ea typeface="Times New Roman"/>
              </a:rPr>
              <a:t>ด้วยอำนาจแห่งมูลหนี้ เจ้าหนี้ย่อมมีสิทธิจะเรียกให้ลูกหนี้ชำระหนี้ได้ อนึ่ง การชำระหนี้ด้วยงดเว้นการอันใดอันหนึ่งก็ย่อมมีได้"</a:t>
            </a:r>
            <a:endParaRPr lang="en-US" sz="2800" b="1" dirty="0">
              <a:effectLst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effectLst/>
                <a:ea typeface="Times New Roman"/>
              </a:rPr>
              <a:t>จากมาตรานี้จะเห็นได้ว่าหนี้ </a:t>
            </a:r>
            <a:r>
              <a:rPr lang="th-TH" sz="2800" b="1" dirty="0">
                <a:solidFill>
                  <a:srgbClr val="00B050"/>
                </a:solidFill>
                <a:effectLst/>
                <a:ea typeface="Times New Roman"/>
              </a:rPr>
              <a:t>คือ</a:t>
            </a:r>
            <a:r>
              <a:rPr lang="th-TH" sz="2800" dirty="0">
                <a:effectLst/>
                <a:ea typeface="Times New Roman"/>
              </a:rPr>
              <a:t> นิติสัมพันธ์ระหว่างบุคคลสองฝ่าย ซึ่งฝ่ายหนึ่งต้อง กระทำการอย่างใดอย่างหนึ่งให้แก่อีกฝ่ายหนึ่ง ฝ่ายที่ต้องกระทำการนั้นเรียกว่า</a:t>
            </a:r>
            <a:r>
              <a:rPr lang="th-TH" sz="2800" b="1" dirty="0">
                <a:solidFill>
                  <a:srgbClr val="00B050"/>
                </a:solidFill>
                <a:effectLst/>
                <a:ea typeface="Times New Roman"/>
              </a:rPr>
              <a:t>ลูกหนี้</a:t>
            </a:r>
            <a:r>
              <a:rPr lang="th-TH" sz="2800" dirty="0">
                <a:solidFill>
                  <a:srgbClr val="00B050"/>
                </a:solidFill>
                <a:effectLst/>
                <a:ea typeface="Times New Roman"/>
              </a:rPr>
              <a:t> </a:t>
            </a:r>
            <a:r>
              <a:rPr lang="th-TH" sz="2800" dirty="0">
                <a:effectLst/>
                <a:ea typeface="Times New Roman"/>
              </a:rPr>
              <a:t>ส่วน</a:t>
            </a:r>
            <a:r>
              <a:rPr lang="th-TH" sz="2800" u="sng" dirty="0">
                <a:effectLst/>
                <a:ea typeface="Times New Roman"/>
              </a:rPr>
              <a:t>ฝ่ายที่ได้รับผลจากการกระทำนั้นเรียกว่า</a:t>
            </a:r>
            <a:r>
              <a:rPr lang="th-TH" sz="2800" b="1" u="sng" dirty="0">
                <a:solidFill>
                  <a:srgbClr val="00B050"/>
                </a:solidFill>
                <a:effectLst/>
                <a:ea typeface="Times New Roman"/>
              </a:rPr>
              <a:t>เจ้าหนี้</a:t>
            </a:r>
            <a:r>
              <a:rPr lang="th-TH" sz="2800" u="sng" dirty="0">
                <a:effectLst/>
                <a:ea typeface="Times New Roman"/>
              </a:rPr>
              <a:t> </a:t>
            </a:r>
            <a:r>
              <a:rPr lang="th-TH" sz="2800" dirty="0">
                <a:effectLst/>
                <a:ea typeface="Times New Roman"/>
              </a:rPr>
              <a:t>สิ่งที่ลูกหนี้ต้องกระทำการให้แก่เจ้าหนี้ ได้แก่ </a:t>
            </a:r>
            <a:r>
              <a:rPr lang="th-TH" sz="2800" u="sng" dirty="0">
                <a:solidFill>
                  <a:srgbClr val="FF0000"/>
                </a:solidFill>
                <a:effectLst/>
                <a:ea typeface="Times New Roman"/>
              </a:rPr>
              <a:t>การกระทำการ การงดเว้นกระทำการ </a:t>
            </a:r>
            <a:r>
              <a:rPr lang="th-TH" sz="2800" dirty="0">
                <a:effectLst/>
                <a:ea typeface="Times New Roman"/>
              </a:rPr>
              <a:t>และ</a:t>
            </a:r>
            <a:r>
              <a:rPr lang="th-TH" sz="2800" u="sng" dirty="0">
                <a:solidFill>
                  <a:srgbClr val="FF0000"/>
                </a:solidFill>
                <a:effectLst/>
                <a:ea typeface="Times New Roman"/>
              </a:rPr>
              <a:t>การโอนกรรมสิทธิ์ส่งมอบทรัพย์สินฝ่ายลูกหนี้</a:t>
            </a:r>
            <a:r>
              <a:rPr lang="th-TH" sz="2800" dirty="0">
                <a:effectLst/>
                <a:ea typeface="Times New Roman"/>
              </a:rPr>
              <a:t>และฝ่ายเจ้าหนี้อาจจะมีฝ่ายละคน หรือหลายคน และอาจจะเป็นบุคคลธรรมดาหรือนิติบุคคลก็ได้</a:t>
            </a:r>
            <a:endParaRPr lang="th-T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1324"/>
            <a:ext cx="1554484" cy="13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9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880320" cy="79208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5.1 การชำระหนี้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08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/>
              <a:t>ผู้ชำระหนี้ผู้ที่สามารถชำระหนี้ได้มีดังนี้</a:t>
            </a:r>
          </a:p>
          <a:p>
            <a:pPr marL="0" indent="0">
              <a:buNone/>
            </a:pPr>
            <a:r>
              <a:rPr lang="th-TH" sz="2800" dirty="0"/>
              <a:t>1. ลูกหนี้ ตามปกติแล้วลูกหนี้จะต้องชำระหนี้เองเสมอ เพราะเป็นผู้รับผิดชอบโดยตรงในหนี้ที่เกิดขึ้น</a:t>
            </a:r>
          </a:p>
          <a:p>
            <a:pPr marL="0" indent="0">
              <a:buNone/>
            </a:pPr>
            <a:r>
              <a:rPr lang="th-TH" sz="2800" dirty="0"/>
              <a:t>2. บุคคลภายนอก บุคคลภายนอกย่อมสามารถชำระหนี้แทนลูกหนี้ได้ เพราะเมื่อเจ้าหนี้ได้รับชำระหนี้ถูกต้องตามความประสงค์อันแท้จริงแห่งมูลหนี้ โดยไม่ต้องคำนึงว่าผู้ใดจะเป็นผู้ชำระหนี้ ย่อมทำให้หนี้นั้นระงับไป แต่มีบางกรณีที่บุคคลภายนอกจะชำระหนี้แทนลูกหนี้ไม่ได้</a:t>
            </a:r>
          </a:p>
          <a:p>
            <a:pPr marL="0" indent="0">
              <a:buNone/>
            </a:pPr>
            <a:r>
              <a:rPr lang="th-TH" sz="2800" dirty="0"/>
              <a:t>3. ลูกหนี้ร่วม ผู้ค้ำประกัน หรือผู้มีส่วนได้เสียในการชำระหนี้ ย่อมสามารถชำระหนี้โดย ขืนใจลูกหนี้ได้ ทั้งเจ้าหนี้และลูกหนี้ต้องยอมให้บุคคลเหล่านี้ชำระหนี้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ก. กู้เงิน ข. 100,000 บาท โดยมี ค. เป็นผู้ค้ำประกันการกู้ยืม เมื่อถึงกำหนดชำระหนี้แล้ว ก. ผิดนัดไม่ชำระหนี้ให้ ข. ค. ย่อมชำระหนี้ให้ ข.ได้</a:t>
            </a:r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58" y="548680"/>
            <a:ext cx="1944216" cy="12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4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26469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3600" b="1" u="sng" dirty="0">
                <a:latin typeface="TH SarabunPSK"/>
                <a:ea typeface="Times New Roman"/>
                <a:cs typeface="Angsana New"/>
              </a:rPr>
              <a:t>ผู้รับชำระหนี้</a:t>
            </a:r>
            <a:endParaRPr lang="en-US" sz="3600" b="1" u="sng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TH SarabunPSK"/>
                <a:ea typeface="Times New Roman"/>
                <a:cs typeface="Angsana New"/>
              </a:rPr>
              <a:t>ผู้ที่สามารถรับชำระหนี้ได้มีดังนี้</a:t>
            </a:r>
            <a:endParaRPr lang="en-US" sz="2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1. </a:t>
            </a:r>
            <a:r>
              <a:rPr lang="th-TH" sz="2800" b="1" dirty="0">
                <a:latin typeface="Angsana New"/>
                <a:ea typeface="Times New Roman"/>
              </a:rPr>
              <a:t>เจ้าหนี้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เจ้าหนี้เป็นผู้มีสิทธิเรียกร้องให้ลูกหนี้ชำระหนี้ได้โดยตรง ในการรับชำระหนี้นั้น เจ้าหนี้ผู้รับชำระหนี้จะต้องมีความสามารถตามกฎหมายด้วย</a:t>
            </a:r>
            <a:endParaRPr lang="en-US" sz="2800" dirty="0">
              <a:latin typeface="TH SarabunPSK"/>
              <a:ea typeface="Calibri"/>
            </a:endParaRPr>
          </a:p>
          <a:p>
            <a:pPr marL="0" indent="0">
              <a:buNone/>
            </a:pPr>
            <a:r>
              <a:rPr lang="en-US" sz="2800" b="1" dirty="0">
                <a:latin typeface="Angsana New"/>
                <a:ea typeface="Times New Roman"/>
              </a:rPr>
              <a:t>2. </a:t>
            </a:r>
            <a:r>
              <a:rPr lang="th-TH" sz="2800" b="1" dirty="0">
                <a:latin typeface="Angsana New"/>
                <a:ea typeface="Times New Roman"/>
              </a:rPr>
              <a:t>ผู้มีอำนาจรับชำระหนี้แทน</a:t>
            </a:r>
            <a:r>
              <a:rPr lang="th-TH" sz="2800" dirty="0">
                <a:ea typeface="Times New Roman"/>
                <a:cs typeface="Angsana New"/>
              </a:rPr>
              <a:t> </a:t>
            </a:r>
          </a:p>
          <a:p>
            <a:pPr marL="0" indent="0">
              <a:buNone/>
            </a:pPr>
            <a:r>
              <a:rPr lang="th-TH" sz="2800" b="1" dirty="0"/>
              <a:t>3. บุคคลซึ่งไม่มีอำนาจรับชำระหนี้ได้รับชำระหนี้ไว้และเจ้าหนี้ได้ให้สัตยาบัน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 </a:t>
            </a:r>
            <a:r>
              <a:rPr lang="th-TH" sz="2800" b="1" dirty="0">
                <a:solidFill>
                  <a:srgbClr val="00B050"/>
                </a:solidFill>
              </a:rPr>
              <a:t>การที่ลูกหนี้ได้ชำระหนี้ให้แก่พี่สาวของเจ้าหนี้ จะถือว่าเป็นการชำระหนี้ที่ชอบไม่ได้ เว้นแต่เจ้าหนี้จะได้ให้สัตยาบัน (ฎีกาที่ 531/2470)</a:t>
            </a:r>
          </a:p>
          <a:p>
            <a:pPr marL="0" indent="0">
              <a:buNone/>
            </a:pPr>
            <a:r>
              <a:rPr lang="th-TH" sz="2800" b="1" dirty="0"/>
              <a:t>4. ผู้ครองตามปรากฏแห่งสิทธิ</a:t>
            </a:r>
            <a:r>
              <a:rPr lang="th-TH" sz="2800" dirty="0"/>
              <a:t> (มาตรา 316) ถ้าได้ชำระหนี้ให้แก่ผู้ครอบครองตามที่ปรากฏแห่งสิทธิในมูลหนี้ หรือผู้ที่มีหลักฐานเบื้องต้นว่าเป็นเจ้าหนี้ และผู้ชำระหนี้กระทำโดยสุจริตแล้ว หนี้ย่อมระงับ</a:t>
            </a: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50296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908720"/>
            <a:ext cx="8435280" cy="5568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5. บุคคลผู้ถือใบเสร็จ </a:t>
            </a:r>
            <a:r>
              <a:rPr lang="th-TH" sz="2800" dirty="0"/>
              <a:t>(มาตรา 318) ใบเสร็จเป็นเอกสารที่แสดงว่าเจ้าหนี้ได้รับชำระหนี้แล้ว ผู้ถือใบเสร็จได้แก่บุคคลที่เจ้าหนี้ใช้ให้ถือใบเสร็จไปรับชำระหนี้จากลูกหนี้ </a:t>
            </a:r>
            <a:r>
              <a:rPr lang="th-TH" sz="2800" b="1" dirty="0">
                <a:solidFill>
                  <a:srgbClr val="FF0000"/>
                </a:solidFill>
              </a:rPr>
              <a:t>เช่น </a:t>
            </a:r>
            <a:r>
              <a:rPr lang="th-TH" sz="2800" b="1" dirty="0">
                <a:solidFill>
                  <a:srgbClr val="00B050"/>
                </a:solidFill>
              </a:rPr>
              <a:t>พนักงานเก็บเงินค่าไฟฟ้าได้รับมอบหมายจากการไฟฟ้าฯ ให้นำใบเสร็จไปเก็บเงินจากผู้ใช้ไฟฟ้า เป็นต้น</a:t>
            </a:r>
          </a:p>
          <a:p>
            <a:pPr marL="0" indent="0">
              <a:buNone/>
            </a:pPr>
            <a:r>
              <a:rPr lang="th-TH" sz="2800" b="1" dirty="0"/>
              <a:t>6. บุคคลผู้ไม่มีอำนาจรับชำระหนี้แต่ได้รับชำระหนี้ไว้ </a:t>
            </a:r>
            <a:r>
              <a:rPr lang="th-TH" sz="2800" dirty="0"/>
              <a:t>(มาตรา 317) หนี้ย่อมระงับไปเพียงเท่าที่ตัวเจ้าหนี้ได้ลาภงอกขึ้นจากการชำระหนี้นั้น </a:t>
            </a:r>
            <a:r>
              <a:rPr lang="th-TH" sz="2800" b="1" dirty="0">
                <a:solidFill>
                  <a:srgbClr val="FF0000"/>
                </a:solidFill>
              </a:rPr>
              <a:t>ตัวอย่าง </a:t>
            </a:r>
            <a:r>
              <a:rPr lang="th-TH" sz="2800" b="1" dirty="0">
                <a:solidFill>
                  <a:srgbClr val="00B050"/>
                </a:solidFill>
              </a:rPr>
              <a:t>ก. กู้เงินของ ข. 100,000 บาท ต่อมา ก.ได้นำเงิน 100,000 บาทมาชำระหนี้ให้กับ ค. ซึ่งเป็นพี่ของ ข. ซึ่งไม่มีอำนาจรับชำระหนี้ ค.ได้นำเงินไปให้ ข. 60,000 บาทโดยบอกว่า ก. ชำระหนี้เพียงบางส่วนเป็นเงิน 60,000 บาท เช่นนี้หนี้ย่อมระงับไปเพียง 60,000 บาท ก. ยังคงต้องชำระหนี้ให้ ข. อีก 40,000 บาท</a:t>
            </a: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0191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u="sng" dirty="0"/>
              <a:t>สถานที่ชำระหนี้</a:t>
            </a:r>
          </a:p>
          <a:p>
            <a:pPr marL="0" indent="0">
              <a:buNone/>
            </a:pPr>
            <a:r>
              <a:rPr lang="th-TH" sz="2800" dirty="0"/>
              <a:t>สถานที่ชำระหนี้นั้นแยกพิจารณาได้ดังนี้</a:t>
            </a:r>
          </a:p>
          <a:p>
            <a:pPr marL="0" indent="0">
              <a:buNone/>
            </a:pPr>
            <a:r>
              <a:rPr lang="th-TH" sz="2800" b="1" dirty="0"/>
              <a:t>1.ลูกหนี้และเจ้าหนี้อาจจะตกลงกันให้ชำระหนี้ ณ สถานที่ใดสถานที่หนึ่งก็ได้</a:t>
            </a:r>
          </a:p>
          <a:p>
            <a:pPr marL="0" indent="0">
              <a:buNone/>
            </a:pPr>
            <a:r>
              <a:rPr lang="th-TH" sz="2800" b="1" dirty="0"/>
              <a:t>2.ถ้าลูกหนี้และเจ้าหนี้มิได้ตกลงกันว่าให้ชำระหนี้ ณ สถานที่ใด </a:t>
            </a:r>
            <a:r>
              <a:rPr lang="th-TH" sz="2800" dirty="0"/>
              <a:t>ในกรณีที่เป็นทรัพย์เฉพาะสิ่งให้ลูกหนี้ชำระหนี้ให้แก่เจ้าหนี้ ณ สถานที่ซึ่งทรัพย์นั้นได้อยู่ในเวลาที่ก่อให้เกิดหนี้นั้น (มาตรา 324)</a:t>
            </a:r>
          </a:p>
          <a:p>
            <a:pPr marL="0" indent="0">
              <a:buNone/>
            </a:pPr>
            <a:r>
              <a:rPr lang="th-TH" sz="2800" b="1" dirty="0"/>
              <a:t>3.ถ้าลูกหนี้และเจ้าหนี้มิได้ตกลงกันว่าให้ชำระหนี้ ณ สถานที่ใด </a:t>
            </a:r>
            <a:r>
              <a:rPr lang="th-TH" sz="2800" dirty="0"/>
              <a:t>ในกรณีที่ไม่ใช่ทรัพย์เฉพาะสิ่ง ให้ลูกหนี้ชำระหนี้ให้แก่เจ้าหนี้ ณ สถานที่ซึ่งเป็นภูมิลำเนาปัจจุบันของเจ้าหนี้ (มาตรา 324) </a:t>
            </a: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ก. อยู่จังหวัดลพบุรี กู้เงิน 100,000 บาทจาก ข.ซึ่งอยู่ที่จังหวัดสระบุรีและไม่ได้กำหนดกันไว้ว่าให้ชำระหนี้กัน ณ สถานที่ใด เช่นนี้ ก. ต้องชำระหนี้ให้ ข. ณ ภูมิลำเนาปัจจุบันของ ข.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B050"/>
                </a:solidFill>
              </a:rPr>
              <a:t>ซึ่งเป็น เจ้าหนี้ เพราะเป็นกรณีที่ไม่ใช่ทรัพย์เฉพาะสิ่ง</a:t>
            </a:r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23015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9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u="sng" dirty="0"/>
              <a:t>วิธีชำระหนี้</a:t>
            </a:r>
          </a:p>
          <a:p>
            <a:pPr marL="0" indent="0">
              <a:buNone/>
            </a:pPr>
            <a:r>
              <a:rPr lang="th-TH" sz="2800" b="1" dirty="0"/>
              <a:t>วิธีชำระหนี้นั้นแยกพิจารณาได้ดังนี้</a:t>
            </a:r>
          </a:p>
          <a:p>
            <a:pPr marL="0" indent="0">
              <a:buNone/>
            </a:pPr>
            <a:r>
              <a:rPr lang="th-TH" sz="2800" dirty="0"/>
              <a:t>1. ในการชำระหนี้นั้น ลูกหนี้จะต้องชำระหนี้ให้ต้องตามความประสงค์อันแท้จริงแห่งมูลหนี้ ลูกหนี้จะบังคับให้เจ้าหนี้รับชำระหนี้แต่เพียงบางส่วน หรือให้รับชำระหนี้เป็นอย่างอื่นผิดไปจากที่จะต้องชำระหนี้ให้แก่เจ้าหนี้ไม่ได้ (มาตรา 320)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</a:t>
            </a:r>
            <a:r>
              <a:rPr lang="th-TH" sz="2800" b="1" dirty="0">
                <a:solidFill>
                  <a:srgbClr val="00B050"/>
                </a:solidFill>
              </a:rPr>
              <a:t> ก. กู้เงิน ข. 100,000 บาท เมื่อไม่มีข้อตกลงกันไว้เป็นอย่างอื่น ก. จะขอชำระหนี้บางส่วนเป็นเงิน 50,000 บาท หรือขอชำระหนี้เป็นงวด ๆ ละ 10,000 บาทไม่ได้</a:t>
            </a:r>
          </a:p>
          <a:p>
            <a:pPr marL="0" indent="0">
              <a:buNone/>
            </a:pPr>
            <a:r>
              <a:rPr lang="th-TH" sz="2800" dirty="0"/>
              <a:t>2. ถ้าวัตถุแห่งหนี้เป็นอันให้ส่งมอบทรัพย์เฉพาะสิ่ง บุคคลผู้ชำระหนี้จะต้องส่งมอบทรัพย์ตามสภาพที่เป็นอยู่ในเวลาที่จะพึงส่งมอบ (มาตรา 323)</a:t>
            </a:r>
          </a:p>
          <a:p>
            <a:pPr marL="0" indent="0">
              <a:buNone/>
            </a:pPr>
            <a:r>
              <a:rPr lang="th-TH" sz="2800" dirty="0"/>
              <a:t>3. ลูกหนี้จำต้องรักษาทรัพย์ไว้ด้วยความระมัดระวังอย่างเช่นวิญญูชนจะพึงสงวนทรัพย์สินของตน จนกว่าจะได้ส่งมอบทรัพย์นั้น (มาตรา 323)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93" y="152810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99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0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ค่าใช้จ่ายในการชำระหนี้</a:t>
            </a:r>
          </a:p>
          <a:p>
            <a:pPr marL="0" indent="0">
              <a:buNone/>
            </a:pPr>
            <a:r>
              <a:rPr lang="th-TH" sz="2800" dirty="0"/>
              <a:t>ค่าใช้จ่ายในการชำระหนี้นั้นแยกพิจารณาได้ดังนี้</a:t>
            </a:r>
          </a:p>
          <a:p>
            <a:pPr marL="0" indent="0">
              <a:buNone/>
            </a:pPr>
            <a:r>
              <a:rPr lang="th-TH" sz="2800" dirty="0"/>
              <a:t>1. ลูกหนี้และเจ้าหนี้อาจตกลงกันให้ลูกหนี้ หรือเจ้าหนี้เป็นผู้</a:t>
            </a:r>
          </a:p>
          <a:p>
            <a:pPr marL="0" indent="0">
              <a:buNone/>
            </a:pPr>
            <a:r>
              <a:rPr lang="th-TH" sz="2800" dirty="0"/>
              <a:t>ออกค่าใช้จ่ายในการชำระหนี้ก็ได้</a:t>
            </a:r>
          </a:p>
          <a:p>
            <a:pPr marL="0" indent="0">
              <a:buNone/>
            </a:pPr>
            <a:r>
              <a:rPr lang="th-TH" sz="2800" dirty="0"/>
              <a:t>2. ถ้าลูกหนี้และเจ้าหนี้มิได้ตกลงกันไว้ว่าให้ฝ่ายใดเป็นผู้ออกค่าใช้จ่ายในการชำระหนี้ กฎหมายกำหนดให้ฝ่ายลูกหนี้เป็นผู้ออกค่าใช้จ่าย (มาตรา 325)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 </a:t>
            </a:r>
            <a:r>
              <a:rPr lang="th-TH" sz="2800" b="1" dirty="0">
                <a:solidFill>
                  <a:srgbClr val="00B050"/>
                </a:solidFill>
              </a:rPr>
              <a:t>ก. ทำสัญญาซื้อข้าวสารจาก ข. 100 กระสอบ โดยไม่ได้กำหนดไว้ว่าให้ฝ่ายใดเป็นผู้ออกค่าใช้จ่ายในการขนส่ง เช่นนี้ ข. ลูกหนี้ต้องเป็นผู้ออกค่าใช้จ่ายในการขนส่งข้าวสารไปให้ ก.</a:t>
            </a:r>
          </a:p>
          <a:p>
            <a:pPr marL="0" indent="0">
              <a:buNone/>
            </a:pPr>
            <a:r>
              <a:rPr lang="th-TH" sz="2800" dirty="0"/>
              <a:t>3. ถ้าค่าใช้จ่ายนั้นมีจำนวนเพิ่มขึ้น เพราะเจ้าหนี้ย้ายภูมิลำเนา หรือเพราะการอื่นใดอันเจ้าหนี้ได้กระทำ ค่าใช้จ่ายเพิ่มขึ้นเท่าใดเจ้าหนี้ต้องเป็นผู้ออก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700" b="1" u="sng" dirty="0"/>
              <a:t>หลักฐานแห่งการชำระหนี้</a:t>
            </a:r>
          </a:p>
          <a:p>
            <a:pPr marL="0" indent="0">
              <a:buNone/>
            </a:pPr>
            <a:r>
              <a:rPr lang="th-TH" sz="2700" dirty="0"/>
              <a:t>หลักฐานแห่งการชำระหนี้ มีบัญญัติไว้ในมาตรา 326 ซึ่งแยกพิจารณาได้ดังนี้ </a:t>
            </a:r>
          </a:p>
          <a:p>
            <a:pPr marL="0" indent="0">
              <a:buNone/>
            </a:pPr>
            <a:r>
              <a:rPr lang="th-TH" sz="2700" dirty="0"/>
              <a:t>1.บุคคลผู้ชำระหนี้ชอบที่จะได้รับใบเสร็จเป็นสำคัญจากผู้รับชำระหนี้ โดยไม่จำกัดว่าหนี้นั้นจะเป็นหนี้ที่มีหลักฐานเป็นหนังสือหรือไม่ </a:t>
            </a:r>
            <a:r>
              <a:rPr lang="th-TH" sz="2700" b="1" dirty="0">
                <a:solidFill>
                  <a:srgbClr val="FF0000"/>
                </a:solidFill>
              </a:rPr>
              <a:t>เช่น</a:t>
            </a:r>
            <a:r>
              <a:rPr lang="th-TH" sz="2700" b="1" dirty="0">
                <a:solidFill>
                  <a:srgbClr val="00B050"/>
                </a:solidFill>
              </a:rPr>
              <a:t> หนี้อันเกิดจากมูลละเมิด ใบเสร็จแสดงการรับชำระหนี้ เป็นหลักฐานแห่งการชำระหนี้ที่นิยมใช้กันโดยทั่วไป</a:t>
            </a:r>
          </a:p>
          <a:p>
            <a:pPr marL="0" indent="0">
              <a:buNone/>
            </a:pPr>
            <a:r>
              <a:rPr lang="th-TH" sz="2700" dirty="0"/>
              <a:t>2.ถ้าหนี้นั้นได้ทำเอกสารกันไว้ และได้มีการชำระหนี้โดยสิ้นเชิงแล้ว ผู้ชำระหนี้ชอบที่จะได้รับเอกสารอันเป็นหลักฐานแห่งหนี้ หรือให้ขีดฆ่าเอกสารนั้นเสีย </a:t>
            </a:r>
          </a:p>
          <a:p>
            <a:pPr marL="0" indent="0">
              <a:buNone/>
            </a:pPr>
            <a:r>
              <a:rPr lang="th-TH" sz="2700" dirty="0"/>
              <a:t>3.ถ้าเอกสารอันเป็นหลักฐานแห่งหนี้นั้นสูญหาย บุคคลผู้ชำระหนี้ชอบที่จะให้จดแจ้งการชำระหนี้ลงไว้ในใบเสร็จหรือในเอกสารอีกฉบับหนึ่งต่างหากก็ได้ </a:t>
            </a:r>
            <a:r>
              <a:rPr lang="th-TH" sz="2700" b="1" dirty="0">
                <a:solidFill>
                  <a:srgbClr val="FF0000"/>
                </a:solidFill>
              </a:rPr>
              <a:t>ตัวอย่าง</a:t>
            </a:r>
            <a:r>
              <a:rPr lang="th-TH" sz="2700" b="1" dirty="0">
                <a:solidFill>
                  <a:srgbClr val="00B050"/>
                </a:solidFill>
              </a:rPr>
              <a:t> ก. กู้เงินจาก ข. 100,000 บาทโดยได้ทำสัญญากู้กันไว้เป็นหนังสือ แต่สัญญากู้ที่ ข. ยึดถือไว้ได้หายไปแล้ว เมื่อ ก. ชำระหนี้ให้ ข. ครบถ้วนแล้ว ข. ต้องทำเอกสารขึ้นอีกฉบับหนึ่งเพื่อแสดงว่า ได้รับชำระหนี้จาก ก. ครบถ้วนแล้ว แล้วมอบเอกสารดังกล่าวให้แก่ ก.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394720" cy="72008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5.2 การปลดหนี้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80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/>
              <a:t>การปลดหนี้ </a:t>
            </a:r>
            <a:r>
              <a:rPr lang="th-TH" sz="2800" u="sng" dirty="0">
                <a:solidFill>
                  <a:srgbClr val="FF0000"/>
                </a:solidFill>
              </a:rPr>
              <a:t>เป็นกรณีที่เจ้าหนี้ยินยอมให้หนี้ระงับลงโดยมิได้เรียกร้องประโยชน์ตอบแทนจากลูกหนี้แต่อย่างใด </a:t>
            </a:r>
            <a:r>
              <a:rPr lang="th-TH" sz="2800" dirty="0"/>
              <a:t>การปลดหนี้มีบัญญัติไว้ในมาตรา 340 ซึ่งแยกพิจารณาได้ ดังนี้</a:t>
            </a:r>
          </a:p>
          <a:p>
            <a:pPr marL="0" indent="0">
              <a:buNone/>
            </a:pPr>
            <a:r>
              <a:rPr lang="th-TH" sz="2800" b="1" dirty="0"/>
              <a:t>1.การปลดหนี้กระทำโดยเจ้าหนี้แสดงเจตนาต่อลูกหนี้ว่าจะปลดหนี้ให้ ซึ่งเป็นนิติกรรมฝ่ายเดียว</a:t>
            </a:r>
          </a:p>
          <a:p>
            <a:pPr marL="0" indent="0">
              <a:buNone/>
            </a:pPr>
            <a:r>
              <a:rPr lang="th-TH" sz="2800" b="1" dirty="0"/>
              <a:t>2.เจ้าหนี้อาจจะปลดหนี้ให้ทั้งหมดหรือบางส่วนก็ได้</a:t>
            </a:r>
          </a:p>
          <a:p>
            <a:pPr marL="0" indent="0">
              <a:buNone/>
            </a:pPr>
            <a:r>
              <a:rPr lang="th-TH" sz="2800" b="1" dirty="0"/>
              <a:t>3.การแสดงเจตนาปลดหนี้อาจจะกระทำด้วยวาจาก็ได้ เว้นแต่ ถ้าหนี้นั้นมีหนังสือเป็นหลักฐาน</a:t>
            </a:r>
            <a:r>
              <a:rPr lang="th-TH" sz="2800" dirty="0"/>
              <a:t> การปลดหนี้ก็ต้อง (1) ทำเป็นหนังสือ หรือ (2) เวนคืนเอกสารอันเป็นหลักฐานแห่งหนี้ หรือ (3) ขีดฆ่าเอกสารนั้นเสีย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</a:rPr>
              <a:t>ตัวอย่าง </a:t>
            </a:r>
            <a:r>
              <a:rPr lang="th-TH" sz="2800" b="1" dirty="0">
                <a:solidFill>
                  <a:srgbClr val="00B050"/>
                </a:solidFill>
              </a:rPr>
              <a:t>ก. กู้เงิน ข. 100,000 บาทโดยทำสัญญากู้กันไว้เป็นหนังสือ ต่อมา ข. ต้องการปลดหนี้ให้ ก. 40,000 บาท การปลดหนี้เช่นนี้ต้องทำเป็นหนังสือด้วย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44" y="5805264"/>
            <a:ext cx="781819" cy="7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32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826768" cy="80736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5.3 การหักกลบลบหนี้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3" y="1124744"/>
            <a:ext cx="878497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latin typeface="Angsana New" pitchFamily="18" charset="-34"/>
              </a:rPr>
              <a:t>หลักเกณฑ์ในการหักกลบลบหนี้มีดังนี้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1.บุคคลสองคนต้องมีความผูกพันซึ่งกันและกันในมูลหนี้ คือเป็นลูกหนี้และเจ้าหนี้ซึ่งกันและกัน 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2.หนี้ทั้งสองรายนี้ต้องมีวัตถุเป็นอย่างเดียวกัน (มาตรา 341)</a:t>
            </a:r>
            <a:r>
              <a:rPr lang="th-TH" sz="2600" b="1" dirty="0">
                <a:solidFill>
                  <a:srgbClr val="FF0000"/>
                </a:solidFill>
                <a:latin typeface="Angsana New" pitchFamily="18" charset="-34"/>
              </a:rPr>
              <a:t>ตัวอย่าง</a:t>
            </a:r>
            <a:r>
              <a:rPr lang="th-TH" sz="2600" b="1" dirty="0">
                <a:solidFill>
                  <a:srgbClr val="00B050"/>
                </a:solidFill>
                <a:latin typeface="Angsana New" pitchFamily="18" charset="-34"/>
              </a:rPr>
              <a:t> (1) ก. กู้เงิน ข. 100,000 บาท และขณะเดียวกัน ข. ก็ไปซื้อสินค้าเชื่อจาก ก. 100,000 บาท เช่นนี้ </a:t>
            </a:r>
            <a:r>
              <a:rPr lang="th-TH" sz="2600" b="1" u="sng" dirty="0">
                <a:solidFill>
                  <a:srgbClr val="FF0000"/>
                </a:solidFill>
                <a:latin typeface="Angsana New" pitchFamily="18" charset="-34"/>
              </a:rPr>
              <a:t>ก. และ ข. ย่อมหักกลบลบหนี้กันได้ เพราะมีวัตถุแห่งหนี้เป็นการชำระหนี้ด้วยเงินเหมือนกัน 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3.หนี้ทั้งสองรายนั้นถึงกำหนดชำระแล้ว 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4.</a:t>
            </a:r>
            <a:r>
              <a:rPr lang="th-TH" sz="2600" b="1" u="sng" dirty="0">
                <a:solidFill>
                  <a:srgbClr val="FF0000"/>
                </a:solidFill>
                <a:latin typeface="Angsana New" pitchFamily="18" charset="-34"/>
              </a:rPr>
              <a:t>การหักกลบลบหนี้</a:t>
            </a:r>
            <a:r>
              <a:rPr lang="th-TH" sz="2600" dirty="0">
                <a:latin typeface="Angsana New" pitchFamily="18" charset="-34"/>
              </a:rPr>
              <a:t>ทำได้ด้วยการที่คู่กรณีฝ่ายหนึ่งแสดงเจตนาแก่อีกฝ่ายหนึ่ง และ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การหักกลบลบหนี้นั้นมีผลย้อนหลังไปจนถึงเวลาที่หนี้ทั้งสองรายนั้น จะอาจหักกลบลบหนี้กันได้เป็นครั้งแรก (มาตรา 342) 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5.การแสดงเจตนาหักกลบลบหนี้นั้นจะมีเงื่อนไขหรือเงื่อนเวลาเริ่มต้น หรือเงื่อนเวลาสิ้นสุดไม่ได้ (มาตรา 342) เพราะจะทำให้การหักกลบลบหนี้ล่าช้าและไม่สะดวก</a:t>
            </a:r>
          </a:p>
          <a:p>
            <a:pPr marL="0" indent="0">
              <a:buNone/>
            </a:pPr>
            <a:r>
              <a:rPr lang="th-TH" sz="2600" dirty="0">
                <a:latin typeface="Angsana New" pitchFamily="18" charset="-34"/>
              </a:rPr>
              <a:t>6.แม้สถานที่ซึ่งจะต้องชำระหนี้ทั้งสองจะต่างกัน ก็สามารถหักกลบลบหนี้กันได้ (มาตรา 343)</a:t>
            </a:r>
          </a:p>
          <a:p>
            <a:pPr marL="0" indent="0">
              <a:buNone/>
            </a:pPr>
            <a:endParaRPr lang="th-TH" sz="2600" dirty="0">
              <a:latin typeface="Angsana New" pitchFamily="18" charset="-34"/>
            </a:endParaRPr>
          </a:p>
          <a:p>
            <a:pPr marL="0" indent="0">
              <a:buNone/>
            </a:pPr>
            <a:endParaRPr lang="th-TH" sz="2600" dirty="0">
              <a:latin typeface="Angsana New" pitchFamily="18" charset="-34"/>
            </a:endParaRPr>
          </a:p>
          <a:p>
            <a:pPr marL="0" indent="0">
              <a:buNone/>
            </a:pPr>
            <a:endParaRPr lang="th-TH" sz="2600" dirty="0">
              <a:latin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8332"/>
            <a:ext cx="1284734" cy="12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466728" cy="79208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5.4การแปลงหนี้ใหม่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dirty="0"/>
              <a:t>การแปลงหนี้ใหม่ ได้แก่ </a:t>
            </a:r>
            <a:r>
              <a:rPr lang="th-TH" sz="2800" b="1" u="sng" dirty="0">
                <a:solidFill>
                  <a:srgbClr val="FF0000"/>
                </a:solidFill>
              </a:rPr>
              <a:t>การระงับหนี้เดิมโดยมีหนี้ใหม่ขึ้นมาแทนด้วยการเปลี่ยนสิ่งซึ่งเป็นสาระสำคัญแห่งหนี้ (มาตรา 349) </a:t>
            </a:r>
            <a:r>
              <a:rPr lang="th-TH" sz="2800" dirty="0"/>
              <a:t>หลักเกณฑ์ในการแปลงหนี้ใหม่มีดังนี้</a:t>
            </a:r>
          </a:p>
          <a:p>
            <a:pPr marL="0" indent="0">
              <a:buNone/>
            </a:pPr>
            <a:r>
              <a:rPr lang="th-TH" sz="2800" b="1" dirty="0"/>
              <a:t>1. คู่กรณีที่เกี่ยวข้องทำสัญญาระงับหนี้เดิมโดยการก่อหนี้ใหม่ขึ้น จะต้องมีหนี้เดิมอยู่ก่อนแล้ว หากไม่มีหนี้เดิมอยู่เลยก็ไม่สามารถแปลงหนี้ใหม่ได้ ทั้งหนี้เดิมและหนี้ใหม่ต้องเป็นการอันชอบด้วยกฎหมาย</a:t>
            </a:r>
          </a:p>
          <a:p>
            <a:pPr marL="0" indent="0">
              <a:buNone/>
            </a:pPr>
            <a:r>
              <a:rPr lang="th-TH" sz="2800" b="1" dirty="0"/>
              <a:t>2.มีการเปลี่ยนสิ่งซึ่งเป็นสาระสำคัญแห่งหนี้ คือหนี้ใหม่นี้จะต้องแตกต่างจากหนี้เดิมการเปลี่ยนสิ่งที่เป็นสาระสำคัญแห่งหนี้มีดังนี้</a:t>
            </a:r>
          </a:p>
          <a:p>
            <a:pPr marL="0" indent="0">
              <a:buNone/>
            </a:pPr>
            <a:r>
              <a:rPr lang="th-TH" sz="2800" dirty="0"/>
              <a:t>    1) การแปลงหนี้ใหม่โดยการเปลี่ยนตัวเจ้าหนี้ </a:t>
            </a:r>
          </a:p>
          <a:p>
            <a:pPr marL="0" indent="0">
              <a:buNone/>
            </a:pPr>
            <a:r>
              <a:rPr lang="th-TH" sz="2800" dirty="0"/>
              <a:t>    2) การแปลงหนี้ใหม่โดยการเปลี่ยนตัวลูกหนี้ </a:t>
            </a:r>
          </a:p>
          <a:p>
            <a:pPr marL="0" indent="0">
              <a:buNone/>
            </a:pPr>
            <a:r>
              <a:rPr lang="th-TH" sz="2800" dirty="0"/>
              <a:t>    3) การแปลงหนี้ใหม่โดยการเปลี่ยนวัตถุแห่งหนี้</a:t>
            </a:r>
          </a:p>
          <a:p>
            <a:pPr marL="0" indent="0">
              <a:buNone/>
            </a:pPr>
            <a:r>
              <a:rPr lang="th-TH" sz="2800" dirty="0"/>
              <a:t>    4) การแปลงหนี้ใหม่โดยทำหนี้ที่มีเงื่อนไขให้กลายเป็นหนี้ที่ปราศจากเงื่อนไข</a:t>
            </a:r>
          </a:p>
          <a:p>
            <a:pPr marL="0" indent="0">
              <a:buNone/>
            </a:pPr>
            <a:r>
              <a:rPr lang="th-TH" sz="2800" dirty="0"/>
              <a:t>    5) การแปลงหนี้ใหม่โดยเพิ่มเติมเงื่อนไขเข้าไปในหนี้ที่ปราศจากเงื่อนไข</a:t>
            </a:r>
          </a:p>
          <a:p>
            <a:pPr marL="0" indent="0">
              <a:buNone/>
            </a:pPr>
            <a:r>
              <a:rPr lang="th-TH" sz="2800" dirty="0"/>
              <a:t>    6) การแปลงหนี้ใหม่โดยการเปลี่ยนเงื่อนไขเสียใหม่</a:t>
            </a:r>
          </a:p>
          <a:p>
            <a:pPr marL="0" indent="0">
              <a:buNone/>
            </a:pPr>
            <a:r>
              <a:rPr lang="th-TH" sz="2800" dirty="0"/>
              <a:t>    7) การแปลงหนี้ใหม่โดยการเปลี่ยนประเภทของสัญญาเสียใหม่</a:t>
            </a:r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4271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3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7A36A-4AB3-4FCB-9D8D-FAC882DD07E1}"/>
              </a:ext>
            </a:extLst>
          </p:cNvPr>
          <p:cNvSpPr txBox="1"/>
          <p:nvPr/>
        </p:nvSpPr>
        <p:spPr>
          <a:xfrm>
            <a:off x="395536" y="332656"/>
            <a:ext cx="849694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u="sng" dirty="0">
                <a:solidFill>
                  <a:srgbClr val="FF0000"/>
                </a:solidFill>
                <a:effectLst/>
                <a:ea typeface="Times New Roman"/>
                <a:cs typeface="+mj-cs"/>
              </a:rPr>
              <a:t>การกระทำการ </a:t>
            </a:r>
          </a:p>
          <a:p>
            <a:r>
              <a:rPr lang="th-TH" dirty="0">
                <a:cs typeface="+mj-cs"/>
              </a:rPr>
              <a:t>ตัวอย่าง สมชายรับจ้างตัดเย็บชุดสูททำงาน </a:t>
            </a:r>
          </a:p>
          <a:p>
            <a:r>
              <a:rPr lang="th-TH" dirty="0">
                <a:cs typeface="+mj-cs"/>
              </a:rPr>
              <a:t>วัตถุแห่งนี้ คือ ชุดสูท</a:t>
            </a:r>
          </a:p>
          <a:p>
            <a:r>
              <a:rPr lang="th-TH" sz="2800" u="sng" dirty="0">
                <a:solidFill>
                  <a:srgbClr val="FF0000"/>
                </a:solidFill>
                <a:effectLst/>
                <a:ea typeface="Times New Roman"/>
                <a:cs typeface="+mj-cs"/>
              </a:rPr>
              <a:t>การงดเว้นกระทำการ </a:t>
            </a:r>
          </a:p>
          <a:p>
            <a:r>
              <a:rPr lang="th-TH" dirty="0">
                <a:ea typeface="Times New Roman"/>
                <a:cs typeface="+mj-cs"/>
              </a:rPr>
              <a:t>ตัวอย่าง </a:t>
            </a:r>
            <a:r>
              <a:rPr lang="th-TH" sz="2800" b="0" i="0" dirty="0">
                <a:solidFill>
                  <a:srgbClr val="000000"/>
                </a:solidFill>
                <a:effectLst/>
                <a:cs typeface="+mj-cs"/>
              </a:rPr>
              <a:t>ข้อตกลงห้ามแข่งขันทางการค้าหรือกรณีห้ามนักร้องที่สังกัดค่ายเพลงคู่สัญญา ไปร้องเพลงกับค่ายอื่น เป็นต้น อย่างนี้เรียกว่า 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+mj-cs"/>
              </a:rPr>
              <a:t>“</a:t>
            </a:r>
            <a:r>
              <a:rPr lang="th-TH" sz="2800" b="0" i="0" dirty="0">
                <a:solidFill>
                  <a:srgbClr val="000000"/>
                </a:solidFill>
                <a:effectLst/>
                <a:cs typeface="+mj-cs"/>
              </a:rPr>
              <a:t>งดเว้นกระทำการ</a:t>
            </a:r>
            <a:r>
              <a:rPr lang="th-TH" sz="2800" b="0" i="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cs typeface="+mj-cs"/>
              </a:rPr>
              <a:t>” </a:t>
            </a:r>
            <a:r>
              <a:rPr lang="th-TH" sz="2800" b="0" i="0" dirty="0">
                <a:solidFill>
                  <a:srgbClr val="000000"/>
                </a:solidFill>
                <a:effectLst/>
                <a:cs typeface="+mj-cs"/>
              </a:rPr>
              <a:t>คือ การนิ่งเฉย ไม่ทำอะไรก็เป็นการชำระหนี้ได้</a:t>
            </a:r>
          </a:p>
          <a:p>
            <a:r>
              <a:rPr lang="th-TH" dirty="0">
                <a:solidFill>
                  <a:srgbClr val="000000"/>
                </a:solidFill>
                <a:cs typeface="+mj-cs"/>
              </a:rPr>
              <a:t>วัตถุแห่งหนี้ คือ การงดเว้นการกระทำร้องเพลงกับค่ายอื่น </a:t>
            </a:r>
            <a:endParaRPr lang="th-TH" sz="2800" b="0" i="0" dirty="0">
              <a:solidFill>
                <a:srgbClr val="000000"/>
              </a:solidFill>
              <a:effectLst/>
              <a:cs typeface="+mj-cs"/>
            </a:endParaRPr>
          </a:p>
          <a:p>
            <a:r>
              <a:rPr lang="th-TH" sz="2800" u="sng" dirty="0">
                <a:solidFill>
                  <a:srgbClr val="FF0000"/>
                </a:solidFill>
                <a:effectLst/>
                <a:ea typeface="Times New Roman"/>
              </a:rPr>
              <a:t>การโอนกรรมสิทธิ์ส่งมอบทรัพย์สินฝ่ายลูกหนี้</a:t>
            </a:r>
            <a:endParaRPr lang="th-TH" u="sng" dirty="0">
              <a:solidFill>
                <a:srgbClr val="000000"/>
              </a:solidFill>
              <a:ea typeface="Times New Roman"/>
              <a:cs typeface="+mj-cs"/>
            </a:endParaRPr>
          </a:p>
          <a:p>
            <a:r>
              <a:rPr lang="th-TH" dirty="0">
                <a:solidFill>
                  <a:srgbClr val="000000"/>
                </a:solidFill>
                <a:cs typeface="+mj-cs"/>
              </a:rPr>
              <a:t>ตัวอย่าง </a:t>
            </a:r>
            <a:r>
              <a:rPr lang="th-TH" dirty="0"/>
              <a:t>องอาจทำสัญญาขายเครื่องตัดหญ้าให้ นายนักรบ องอาจเป็นลูกหนี้จะต้องส่ง มอบเครื่องตัดหญ้าให้แก่นายนักรบ  </a:t>
            </a:r>
          </a:p>
          <a:p>
            <a:r>
              <a:rPr lang="th-TH" dirty="0"/>
              <a:t>วัตถุแห่งหนี้ คือ การส่งมอบเครื่องตัดหญ้า</a:t>
            </a:r>
            <a:endParaRPr lang="th-TH" dirty="0">
              <a:solidFill>
                <a:srgbClr val="000000"/>
              </a:solidFill>
              <a:cs typeface="+mj-cs"/>
            </a:endParaRPr>
          </a:p>
          <a:p>
            <a:endParaRPr lang="th-TH" sz="2800" b="0" i="0" dirty="0">
              <a:solidFill>
                <a:srgbClr val="000000"/>
              </a:solidFill>
              <a:effectLst/>
              <a:cs typeface="+mj-cs"/>
            </a:endParaRPr>
          </a:p>
          <a:p>
            <a:endParaRPr lang="th-TH" sz="2800" dirty="0">
              <a:cs typeface="+mj-cs"/>
            </a:endParaRPr>
          </a:p>
          <a:p>
            <a:r>
              <a:rPr lang="th-TH" dirty="0">
                <a:ea typeface="Times New Roman"/>
              </a:rPr>
              <a:t> 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44C77-462F-47CF-B5D0-682C5AD2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45224"/>
            <a:ext cx="3923928" cy="12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6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610744" cy="73536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5.5 หนี้เกลื่อนกลืนกัน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40024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ถ้าสิทธิและความรับผิดในหนี้รายใดตกอยู่กับบุคคลคนเดียวกัน หนี้รายนั้นย่อมเป็นอันระงับสิ้นไปด้วยการเกลื่อนกลืนกัน (มาตรา 353)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ก. กู้เงินจาก ข. 100,000 บาท แต่ ก. เป็นทายาทของ ข. ต่อมา ข. ตาย ก. ย่อมได้รับมรดกของ ข. จะเห็นได้ว่าสิทธิที่จะได้รับชำระหนี้และหน้าที่ที่จะต้องใช้หนี้รายนี้ได้ตกอยู่แก่ ก. แต่ผู้เดียว หนี้เงินกู้รายนี้จึงเป็นอันระงับไปด้วยการเกลื่อนกลืนกัน</a:t>
            </a:r>
          </a:p>
          <a:p>
            <a:pPr marL="0" indent="0">
              <a:buNone/>
            </a:pPr>
            <a:endParaRPr lang="th-TH" sz="32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u="sng" dirty="0"/>
              <a:t>มีข้อยกเว้นที่ไม่ถือว่าหนี้เกลื่อนกลืนกัน หนี้จึงไม่ระงับไปดังนี้</a:t>
            </a:r>
          </a:p>
          <a:p>
            <a:pPr marL="0" indent="0">
              <a:buNone/>
            </a:pPr>
            <a:r>
              <a:rPr lang="th-TH" sz="3200" b="1" dirty="0"/>
              <a:t>เมื่อหนี้นั้นตกอยู่ในบังคับแห่งสิทธิของบุคคลภายนอกแล้ว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</a:rPr>
              <a:t>ตัวอย่าง</a:t>
            </a:r>
            <a:r>
              <a:rPr lang="th-TH" sz="3200" b="1" dirty="0">
                <a:solidFill>
                  <a:srgbClr val="00B050"/>
                </a:solidFill>
              </a:rPr>
              <a:t> ก. กู้เงินจาก ข. 100,000 บาท และ ก. เป็นทายาทของ ข. แต่ ข. ได้โอนสิทธิการเป็นเจ้าหนี้ในหนี้รายนี้ให้กับ ค. เสียแล้ว ค. จึงเป็นเจ้าหนี้ ก. แทน ข. ต่อมา ข. ตาย หนี้รายนี้จึงไม่ระงับไปด้วยการเกลื่อนกลืนกัน เพราะหนี้รายนี้ไปตกอยู่ในบังคับแห่งสิทธิของบุคคลภายนอกแล้ว</a:t>
            </a:r>
          </a:p>
          <a:p>
            <a:pPr marL="0" indent="0">
              <a:buNone/>
            </a:pPr>
            <a:endParaRPr lang="th-TH" sz="32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84041"/>
            <a:ext cx="1501548" cy="14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5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Clr>
                <a:srgbClr val="0BD0D9"/>
              </a:buClr>
              <a:buNone/>
            </a:pPr>
            <a:r>
              <a:rPr lang="th-TH" sz="3200" b="1" u="sng" dirty="0">
                <a:solidFill>
                  <a:srgbClr val="FF0000"/>
                </a:solidFill>
                <a:latin typeface="TH SarabunPSK"/>
                <a:ea typeface="Times New Roman"/>
              </a:rPr>
              <a:t>ตัวอย่าง</a:t>
            </a:r>
            <a:r>
              <a:rPr lang="th-TH" sz="3200" b="1" dirty="0">
                <a:latin typeface="TH SarabunPSK"/>
                <a:ea typeface="Times New Roman"/>
              </a:rPr>
              <a:t> ก. ข. และ ค. ร่วมกันไปกู้เงิน ง. </a:t>
            </a:r>
            <a:r>
              <a:rPr lang="en-US" sz="3200" b="1" dirty="0">
                <a:latin typeface="Angsana New"/>
                <a:ea typeface="Times New Roman"/>
              </a:rPr>
              <a:t>10,000 </a:t>
            </a:r>
            <a:r>
              <a:rPr lang="th-TH" sz="3200" b="1" dirty="0">
                <a:latin typeface="Angsana New"/>
                <a:ea typeface="Times New Roman"/>
              </a:rPr>
              <a:t>บาท ก. ข. และ ค.ย่อม</a:t>
            </a:r>
            <a:r>
              <a:rPr lang="th-TH" sz="3200" b="1" u="sng" dirty="0">
                <a:solidFill>
                  <a:srgbClr val="FF0000"/>
                </a:solidFill>
                <a:latin typeface="Angsana New"/>
                <a:ea typeface="Times New Roman"/>
              </a:rPr>
              <a:t>เป็นลูกหนี้ร่วม ง. ย่อมเรียกร้องให้ ก. ข. หรือ ค. คนใดคนหนึ่งชำระหนี้ได้ </a:t>
            </a:r>
            <a:r>
              <a:rPr lang="th-TH" sz="3200" b="1" dirty="0">
                <a:latin typeface="Angsana New"/>
                <a:ea typeface="Times New Roman"/>
              </a:rPr>
              <a:t>ความผูกพันระหว่างลูกหนี้และเจ้าหนี้นั้นบางกรณีก็เป็นสัญญาต่างตอบแทน เช่น สัญญาซื้อขาย แลกเปลี่ยน เช่าทรัพย์ เช่าซื้อ จ้างแรงงาน จ้างทำของ เป็นต้น และบางกรณีก็เป็นลักษณะของสัญญาไม่ต่างตอบแทน เช่น สัญญายืม เป็นต้น</a:t>
            </a:r>
            <a:endParaRPr lang="en-US" sz="3200" b="1" dirty="0">
              <a:latin typeface="TH SarabunPSK"/>
              <a:ea typeface="Calibri"/>
            </a:endParaRPr>
          </a:p>
          <a:p>
            <a:endParaRPr lang="th-TH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5541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8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962672" cy="70868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274320" lvl="0" indent="-274320" algn="ctr">
              <a:lnSpc>
                <a:spcPct val="115000"/>
              </a:lnSpc>
              <a:spcBef>
                <a:spcPct val="20000"/>
              </a:spcBef>
            </a:pPr>
            <a:r>
              <a:rPr lang="th-TH" b="1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2.บ่อเกิดแห่งหนี้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TH SarabunPSK"/>
                <a:ea typeface="Times New Roman"/>
                <a:cs typeface="Angsana New"/>
              </a:rPr>
              <a:t>หนี้มีบ่อเกิดหรือที่มาดังนี้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1. </a:t>
            </a:r>
            <a:r>
              <a:rPr lang="th-TH" sz="2800" b="1" dirty="0">
                <a:latin typeface="Angsana New"/>
                <a:ea typeface="Times New Roman"/>
              </a:rPr>
              <a:t>สัญญา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คือ ความตกลงระหว่างบุคคลตั้งแต่สองฝ่ายขึ้นไป โดยมีวัตถุประสงค์จะก่อให้เกิดหนี้ขึ้นตามกฎหมาย สัญญานั้นอาจจะเป็นสัญญาต่างตอบแทน เช่น </a:t>
            </a:r>
            <a:r>
              <a:rPr lang="th-TH" sz="2800" u="sng" dirty="0">
                <a:solidFill>
                  <a:srgbClr val="FF0000"/>
                </a:solidFill>
                <a:latin typeface="TH SarabunPSK"/>
                <a:ea typeface="Times New Roman"/>
                <a:cs typeface="Angsana New"/>
              </a:rPr>
              <a:t>สัญญาซื้อขาย แลกเปลี่ยน เช่าทรัพย์ เช่าซื้อ จ้างแรงงาน จ้างทำของ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เป็นต้น </a:t>
            </a:r>
            <a:endParaRPr lang="en-US" sz="2800" dirty="0">
              <a:latin typeface="TH SarabunPSK"/>
              <a:ea typeface="Times New Roman"/>
              <a:cs typeface="Angsan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2. </a:t>
            </a:r>
            <a:r>
              <a:rPr lang="th-TH" sz="2800" b="1" dirty="0">
                <a:latin typeface="Angsana New"/>
                <a:ea typeface="Times New Roman"/>
              </a:rPr>
              <a:t>จัดการงานนอกสั่ง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คือ การที่บุคคลใดเข้าจัดกิจการแทนผู้อื่นโดยเขามิได้ว่าวานใช้ให้ทำ ถ้าการที่ทำนั้นเป็นการสมประโยชน์แก่เจ้าของกิจการ ผู้เข้าทำกิจการแทนผู้อื่นนั้นย่อมมีสิทธิที่จะเรียกร้องค่าใช้จ่ายที่ตนได้เสียไปจากเจ้าของกิจการนั้นคืนได้ (มาตรา </a:t>
            </a:r>
            <a:r>
              <a:rPr lang="en-US" sz="2800" dirty="0">
                <a:latin typeface="Angsana New"/>
                <a:ea typeface="Times New Roman"/>
              </a:rPr>
              <a:t>395 </a:t>
            </a:r>
            <a:r>
              <a:rPr lang="th-TH" sz="2800" dirty="0">
                <a:latin typeface="Angsana New"/>
                <a:ea typeface="Times New Roman"/>
              </a:rPr>
              <a:t>และ </a:t>
            </a:r>
            <a:r>
              <a:rPr lang="en-US" sz="2800" dirty="0">
                <a:latin typeface="Angsana New"/>
                <a:ea typeface="Times New Roman"/>
              </a:rPr>
              <a:t>401)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5541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6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ตัวอย่างการตีความ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th-TH" b="1" dirty="0"/>
              <a:t>คำพิพากษาศาลฎีกาที่ 3804/2558</a:t>
            </a:r>
            <a:r>
              <a:rPr lang="th-TH" dirty="0"/>
              <a:t> จัดการงานนอกสั่งนั้น ป.</a:t>
            </a:r>
            <a:r>
              <a:rPr lang="th-TH" dirty="0" err="1"/>
              <a:t>พ.พ</a:t>
            </a:r>
            <a:r>
              <a:rPr lang="th-TH" dirty="0"/>
              <a:t>. มาตรา 395 บัญญัติว่า "บุคคลใดเข้าทำกิจการแทนผู้อื่นโดยเขามิได้ว่าขานวานใช้ให้ทำก็ดี หรือโดยมิได้มีสิทธิที่จะทำการงานนั้นแทนผู้อื่นด้วยประการใดก็ดี..." </a:t>
            </a:r>
          </a:p>
          <a:p>
            <a:pPr fontAlgn="base"/>
            <a:r>
              <a:rPr lang="th-TH" dirty="0"/>
              <a:t>ดังนั้น บุคคลใดที่จะเข้าทำกิจการแทนผู้อื่น เช่น โจทก์เข้าไปชำระค่าใช้จ่าย ค่าไฟฟ้าและค่าน้ำประปา แทนจำเลยนั้น เข้าทำกิจการแทนได้เลยโดยไม่ต้องคำนึงถึงว่าตัวการจะขอให้ทำหรือมีสิทธิทำแทนหรือไม่ ยิ่งในกรณีคดีนี้เข้าทำกิจการอันเป็นหน้าที่ตามกฎหมายของจำเลย คือเป็นการจัดการดูแลรักษาทรัพย์ส่วนกลางของอาคารชุดตาม พ.ร.บ.อาคารชุด พ.ศ.2522 มาตรา 33 และตามข้อบังคับของจำเลยและตาม ป.พ.พ. มาตรา 397 ถ้าโจทก์ไม่เข้าชำระค่าน้ำประปา ค่าไฟฟ้าส่วนกลาง แทนจำเลยแล้ว อาจไม่ทันท่วงทีเป็นเหตุให้ทางการไฟฟ้านครหลวงและการประปานครหลวงตัดน้ำตัดไฟของอาคารชุด การที่เข้าทำนี้ยังเข้าข้อยกเว้นไม่ต้องคำนึงว่าจะขัดกับความประสงค์ของตัวการคือจำเลย โจทก์เข้าทำได้โดยไม่ต้องคำนึงว่าจำเลยจะต้องการหรือไม่ และเมื่อโจทก์ทำการตามมาตรา 397 นี้แล้ว โจทก์ย่อมมีสิทธิเรียกให้จำเลยชดใช้เงินอันตนได้ออกไปคืนแก่โจทก์อย่างเช่นโจทก์เป็นตัวแทนจำเลยได้ตามมาตรา 401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842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3. </a:t>
            </a:r>
            <a:r>
              <a:rPr lang="th-TH" sz="2800" b="1" dirty="0">
                <a:latin typeface="Angsana New"/>
                <a:ea typeface="Times New Roman"/>
              </a:rPr>
              <a:t>ลาภมิควรได้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คือ การที่บุคคลใดได้มาซึ่งทรัพย์สิ่งใด โดยปราศจากมูลอันจะอ้างกฎหมายได้ และทำให้บุคคลอีกคนหนึ่งเสียเปรียบ บุคคลที่ได้รับทรัพย์นั้นไว้ต้องคืนทรัพย์นั้นให้แก่เขา (มาตรา </a:t>
            </a:r>
            <a:r>
              <a:rPr lang="en-US" sz="2800" dirty="0">
                <a:latin typeface="Angsana New"/>
                <a:ea typeface="Times New Roman"/>
              </a:rPr>
              <a:t>406)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  <a:cs typeface="Angsana New"/>
              </a:rPr>
              <a:t>ตัวอย่าง ก. ต้องการชำระหนี้ให้ ข. แต่ชำระผิดตัวไปชำระหนี้ให้ ค.โดยสำคัญผิดคิดว่า ค. คือ ข.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 </a:t>
            </a:r>
            <a:b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</a:b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ดังนี้ ค.ไม่มีสิทธิรับเงินนั้นไว้ ก. เรียกเงินคืนจาก ค. ได้</a:t>
            </a:r>
            <a:endParaRPr lang="en-US" sz="1800" b="1" dirty="0">
              <a:solidFill>
                <a:srgbClr val="00B050"/>
              </a:solidFill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4. </a:t>
            </a:r>
            <a:r>
              <a:rPr lang="th-TH" sz="2800" b="1" dirty="0">
                <a:latin typeface="Angsana New"/>
                <a:ea typeface="Times New Roman"/>
              </a:rPr>
              <a:t>ละเมิด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คือ การที่บุคคลใดจงใจหรือประมาทเลินเล่อ ทำต่อบุคคลอื่นโดยผิดกฎหมายให้เขาเสียหายแก่ชีวิต ร่างกาย อนามัย เสรีภาพ ทรัพย์สิน หรือสิทธิอย่างหนึ่งอย่างใดผู้กระทำละเมิดจะต้องใช้ค่าสินไหมทดแทนให้แก่ผู้เสียหาย (มาตรา </a:t>
            </a:r>
            <a:r>
              <a:rPr lang="en-US" sz="2800" dirty="0">
                <a:latin typeface="Angsana New"/>
                <a:ea typeface="Times New Roman"/>
              </a:rPr>
              <a:t>420)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b="1" dirty="0">
                <a:solidFill>
                  <a:srgbClr val="00B050"/>
                </a:solidFill>
                <a:latin typeface="TH SarabunPSK"/>
                <a:ea typeface="Times New Roman"/>
                <a:cs typeface="Angsana New"/>
              </a:rPr>
              <a:t>ตัวอย่าง ก. ขับรถยนต์โดยประมาทไปชน ข. ข. ได้รับบาดเจ็บเสียค่ารักษาพยาบาลเป็นเงิน</a:t>
            </a:r>
            <a:r>
              <a:rPr lang="en-US" sz="2800" b="1" dirty="0">
                <a:solidFill>
                  <a:srgbClr val="00B050"/>
                </a:solidFill>
                <a:latin typeface="Angsana New"/>
                <a:ea typeface="Times New Roman"/>
              </a:rPr>
              <a:t> 10,000 </a:t>
            </a:r>
            <a:r>
              <a:rPr lang="th-TH" sz="2800" b="1" dirty="0">
                <a:solidFill>
                  <a:srgbClr val="00B050"/>
                </a:solidFill>
                <a:latin typeface="Angsana New"/>
                <a:ea typeface="Times New Roman"/>
              </a:rPr>
              <a:t>บาท เช่นนี้เรียกว่า ก. ทำละเมิด ข. มีสิทธิเรียกค่าเสียหายจาก ก. ได้</a:t>
            </a:r>
            <a:endParaRPr lang="en-US" sz="1800" b="1" dirty="0">
              <a:solidFill>
                <a:srgbClr val="00B050"/>
              </a:solidFill>
              <a:latin typeface="TH SarabunPSK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Angsana New"/>
                <a:ea typeface="Times New Roman"/>
              </a:rPr>
              <a:t>5. </a:t>
            </a:r>
            <a:r>
              <a:rPr lang="th-TH" sz="2800" b="1" dirty="0">
                <a:latin typeface="Angsana New"/>
                <a:ea typeface="Times New Roman"/>
              </a:rPr>
              <a:t>บทบัญญัติแห่งกฎหมาย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เช่น ประมวลรัษฎากรกำหนดให้บุคคลมีหน้าที่เสียภาษีให้รัฐ 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ประมวลกฎหมายแพ่งและพาณิชย์บัญญัติให้บุตรมีหน้าที่ต้องอุปการะเลี้ยงดูบิดามารดา (มาตรา </a:t>
            </a:r>
            <a:r>
              <a:rPr lang="en-US" sz="2800" dirty="0">
                <a:latin typeface="Angsana New"/>
                <a:ea typeface="Times New Roman"/>
              </a:rPr>
              <a:t>1563) </a:t>
            </a:r>
            <a:r>
              <a:rPr lang="th-TH" sz="2800" dirty="0">
                <a:latin typeface="Angsana New" panose="02020603050405020304" pitchFamily="18" charset="-34"/>
                <a:ea typeface="Times New Roman"/>
                <a:cs typeface="Angsana New" panose="02020603050405020304" pitchFamily="18" charset="-34"/>
              </a:rPr>
              <a:t>และบิดามารดามีหน้าที่ต้องอุปการะเลี้ยงดูและให้การศึกษา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Angsana New" panose="02020603050405020304" pitchFamily="18" charset="-34"/>
                <a:ea typeface="Times New Roman"/>
                <a:cs typeface="Angsana New" panose="02020603050405020304" pitchFamily="18" charset="-34"/>
              </a:rPr>
              <a:t>ตามสมควรแก่บุตรในระหว่างที่เป็นผู้เยาว์ (มาตรา </a:t>
            </a:r>
            <a:r>
              <a:rPr lang="en-US" sz="2800" dirty="0">
                <a:latin typeface="Angsana New" panose="02020603050405020304" pitchFamily="18" charset="-34"/>
                <a:ea typeface="Times New Roman"/>
                <a:cs typeface="Angsana New" panose="02020603050405020304" pitchFamily="18" charset="-34"/>
              </a:rPr>
              <a:t>1564) </a:t>
            </a:r>
            <a:r>
              <a:rPr lang="th-TH" sz="2800" dirty="0">
                <a:latin typeface="Angsana New" panose="02020603050405020304" pitchFamily="18" charset="-34"/>
                <a:ea typeface="Times New Roman"/>
                <a:cs typeface="Angsana New" panose="02020603050405020304" pitchFamily="18" charset="-34"/>
              </a:rPr>
              <a:t>เป็นต้น</a:t>
            </a:r>
            <a:endParaRPr lang="en-US" sz="1800" dirty="0">
              <a:latin typeface="Angsana New" panose="02020603050405020304" pitchFamily="18" charset="-34"/>
              <a:ea typeface="Calibri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84" y="5404508"/>
            <a:ext cx="15541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1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106688" cy="73536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5400" b="1" dirty="0">
                <a:solidFill>
                  <a:schemeClr val="tx1"/>
                </a:solidFill>
                <a:latin typeface="TH SarabunPSK"/>
                <a:ea typeface="Times New Roman"/>
                <a:cs typeface="Angsana New"/>
              </a:rPr>
              <a:t>3.วัตถุแห่งหนี้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13623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TH SarabunPSK"/>
                <a:ea typeface="Times New Roman"/>
              </a:rPr>
              <a:t>วัตถุแห่งหนี้ </a:t>
            </a:r>
            <a:r>
              <a:rPr lang="th-TH" sz="2800" u="sng" dirty="0">
                <a:latin typeface="TH SarabunPSK"/>
                <a:ea typeface="Times New Roman"/>
              </a:rPr>
              <a:t>คือ ข้อกำหนดถึงวิธีที่ลูกหนี้จะต้องปฏิบัติการชำระหนี้ให้แก่เจ้าหนี้ หรือเป็นสิ่งที่เจ้าหนี้เรียกให้ลูกหนี้ชำระหนี้ หนี้จะขาดซึ่งวัตถุแห่งหนี้ไม่ได้ เพราะเป็นส่วนประกอบอันสำคัญของหนี้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TH SarabunPSK"/>
                <a:ea typeface="Times New Roman"/>
              </a:rPr>
              <a:t>วัตถุแห่งหนี้แบ่งออกเป็น </a:t>
            </a:r>
            <a:r>
              <a:rPr lang="en-US" sz="2800" dirty="0">
                <a:latin typeface="Angsana New"/>
                <a:ea typeface="Times New Roman"/>
              </a:rPr>
              <a:t>3 </a:t>
            </a:r>
            <a:r>
              <a:rPr lang="th-TH" sz="2800" dirty="0">
                <a:latin typeface="Angsana New"/>
                <a:ea typeface="Times New Roman"/>
              </a:rPr>
              <a:t>ประเภท คือ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solidFill>
                  <a:srgbClr val="FF0000"/>
                </a:solidFill>
                <a:latin typeface="Angsana New"/>
                <a:ea typeface="Times New Roman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Angsana New"/>
                <a:ea typeface="Times New Roman"/>
              </a:rPr>
              <a:t>1) </a:t>
            </a:r>
            <a:r>
              <a:rPr lang="th-TH" sz="2800" dirty="0">
                <a:solidFill>
                  <a:srgbClr val="FF0000"/>
                </a:solidFill>
                <a:latin typeface="Angsana New"/>
                <a:ea typeface="Times New Roman"/>
              </a:rPr>
              <a:t>การกระทำการ</a:t>
            </a:r>
            <a:r>
              <a:rPr lang="en-US" sz="2800" dirty="0">
                <a:solidFill>
                  <a:srgbClr val="FF0000"/>
                </a:solidFill>
                <a:latin typeface="Angsana New"/>
                <a:ea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ngsana New"/>
                <a:ea typeface="Times New Roman"/>
              </a:rPr>
              <a:t>(2) </a:t>
            </a:r>
            <a:r>
              <a:rPr lang="th-TH" sz="2800" dirty="0">
                <a:solidFill>
                  <a:srgbClr val="FF0000"/>
                </a:solidFill>
                <a:latin typeface="Angsana New"/>
                <a:ea typeface="Times New Roman"/>
              </a:rPr>
              <a:t>การงดเว้นกระทำการ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solidFill>
                  <a:srgbClr val="FF0000"/>
                </a:solidFill>
                <a:latin typeface="Angsana New"/>
                <a:ea typeface="Times New Roman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Angsana New"/>
                <a:ea typeface="Times New Roman"/>
              </a:rPr>
              <a:t>3) </a:t>
            </a:r>
            <a:r>
              <a:rPr lang="th-TH" sz="2800" dirty="0">
                <a:solidFill>
                  <a:srgbClr val="FF0000"/>
                </a:solidFill>
                <a:latin typeface="Angsana New"/>
                <a:ea typeface="Times New Roman"/>
              </a:rPr>
              <a:t>การโอนกรรมสิทธิ์ส่งมอบทรัพย์สิน</a:t>
            </a:r>
            <a:endParaRPr lang="en-US" sz="1800" dirty="0">
              <a:solidFill>
                <a:srgbClr val="FF0000"/>
              </a:solidFill>
              <a:latin typeface="TH SarabunPSK"/>
              <a:ea typeface="Calibr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9240"/>
            <a:ext cx="1151789" cy="103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4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458616" cy="87937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5400" b="1" dirty="0">
                <a:solidFill>
                  <a:schemeClr val="tx1"/>
                </a:solidFill>
                <a:latin typeface="TH SarabunPSK"/>
                <a:ea typeface="Times New Roman"/>
                <a:cs typeface="Angsana New"/>
              </a:rPr>
              <a:t>4.ผลแห่งหนี้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sz="2800" dirty="0">
                <a:latin typeface="TH SarabunPSK"/>
                <a:ea typeface="Times New Roman"/>
              </a:rPr>
              <a:t>เมื่อเกิดหนี้ขึ้นแล้ว กฎหมายให้สิทธิแก่เจ้าหนี้ที่จะเรียกให้ลูกหนี้ชำระหนี้ได้ หากลูกหนี้ไม่ชำระหนี้เลย หรือชำระหนี้ล่าช้า หรือชำระหนี้ผิดความประสงค์แห่งหนี้แล้ว เจ้าหนี้ก็มีสิทธิที่จะฟ้องร้องต่อศาลให้ลูกหนี้ชำระหนี้ หรือให้ชำระหนี้โดยถูกต้องได้ แต่การที่เจ้าหนี้จะฟ้องร้องต่อศาลให้ลูกหนี้ชำระหนี้ได้นั้น </a:t>
            </a:r>
            <a:r>
              <a:rPr lang="th-TH" sz="2800" u="sng" dirty="0">
                <a:latin typeface="TH SarabunPSK"/>
                <a:ea typeface="Times New Roman"/>
              </a:rPr>
              <a:t>หนี้จะต้องถึงกำหนดเวลาชำระเสียก่อน </a:t>
            </a:r>
            <a:r>
              <a:rPr lang="th-TH" sz="2800" dirty="0">
                <a:latin typeface="TH SarabunPSK"/>
                <a:ea typeface="Times New Roman"/>
              </a:rPr>
              <a:t>ถ้าหนี้ยังไม่ถึงกำหนดเวลาชำระ ลูกหนี้ย่อมจะได้รับประโยชน์จากเงื่อนเวลาอยู่</a:t>
            </a:r>
            <a:endParaRPr lang="en-US" sz="1800" dirty="0">
              <a:latin typeface="TH SarabunPSK"/>
              <a:ea typeface="Calibri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39386"/>
            <a:ext cx="1943734" cy="19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</TotalTime>
  <Words>4802</Words>
  <Application>Microsoft Office PowerPoint</Application>
  <PresentationFormat>On-screen Show (4:3)</PresentationFormat>
  <Paragraphs>166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Angsana New</vt:lpstr>
      <vt:lpstr>Arial</vt:lpstr>
      <vt:lpstr>Helvetica</vt:lpstr>
      <vt:lpstr>TH SarabunPSK</vt:lpstr>
      <vt:lpstr>ความชัดเจน</vt:lpstr>
      <vt:lpstr>บทที่ 5 กฎหมายลักษณะหนี้</vt:lpstr>
      <vt:lpstr>1.หนี้คืออะไร</vt:lpstr>
      <vt:lpstr>PowerPoint Presentation</vt:lpstr>
      <vt:lpstr>PowerPoint Presentation</vt:lpstr>
      <vt:lpstr>2.บ่อเกิดแห่งหนี้</vt:lpstr>
      <vt:lpstr>ตัวอย่างการตีความ</vt:lpstr>
      <vt:lpstr>PowerPoint Presentation</vt:lpstr>
      <vt:lpstr>3.วัตถุแห่งหนี้</vt:lpstr>
      <vt:lpstr>4.ผลแห่งหนี้</vt:lpstr>
      <vt:lpstr>PowerPoint Presentation</vt:lpstr>
      <vt:lpstr>4.1 หนี้ถึงกำหนดชำระเมื่อใด</vt:lpstr>
      <vt:lpstr>PowerPoint Presentation</vt:lpstr>
      <vt:lpstr>4.2 การผิดนัดของลูกหนี้</vt:lpstr>
      <vt:lpstr>PowerPoint Presentation</vt:lpstr>
      <vt:lpstr>PowerPoint Presentation</vt:lpstr>
      <vt:lpstr>PowerPoint Presentation</vt:lpstr>
      <vt:lpstr>4.3 ผลแห่งการที่ลูกหนี้ผิดนัด</vt:lpstr>
      <vt:lpstr>PowerPoint Presentation</vt:lpstr>
      <vt:lpstr>5.ความระงับแห่งหนี้</vt:lpstr>
      <vt:lpstr>5.1 การชำระหนี้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5.2 การปลดหนี้</vt:lpstr>
      <vt:lpstr>5.3 การหักกลบลบหนี้</vt:lpstr>
      <vt:lpstr>5.4การแปลงหนี้ใหม่</vt:lpstr>
      <vt:lpstr>5.5 หนี้เกลื่อนกลืนกัน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5 กฎหมายลักษณะหนี้</dc:title>
  <dc:creator>Acer</dc:creator>
  <cp:lastModifiedBy>Lily Lawan</cp:lastModifiedBy>
  <cp:revision>41</cp:revision>
  <dcterms:created xsi:type="dcterms:W3CDTF">2016-09-07T10:47:11Z</dcterms:created>
  <dcterms:modified xsi:type="dcterms:W3CDTF">2021-06-21T14:25:15Z</dcterms:modified>
</cp:coreProperties>
</file>