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83" r:id="rId17"/>
    <p:sldId id="271" r:id="rId18"/>
    <p:sldId id="284" r:id="rId19"/>
    <p:sldId id="272" r:id="rId20"/>
    <p:sldId id="285" r:id="rId21"/>
    <p:sldId id="273" r:id="rId22"/>
    <p:sldId id="286" r:id="rId23"/>
    <p:sldId id="274" r:id="rId24"/>
    <p:sldId id="287" r:id="rId25"/>
    <p:sldId id="275" r:id="rId26"/>
    <p:sldId id="276" r:id="rId27"/>
    <p:sldId id="277" r:id="rId28"/>
    <p:sldId id="288" r:id="rId29"/>
    <p:sldId id="278" r:id="rId30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4D507A1-F453-4727-A3C2-E2CD655BA5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55266C67-0F09-4AD3-9CF0-8753E8134A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7775C83F-800F-4707-8A31-17904D7B3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B806-8D0F-488A-AA79-4CB10426DF17}" type="datetimeFigureOut">
              <a:rPr lang="th-TH" smtClean="0"/>
              <a:t>18/02/64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85C9FFF3-69F6-4FB1-AFFC-7F63769BD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91AF05A2-3ED4-4D66-8073-6825A8FA4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506C9-DE63-4A0D-A9B8-AAFB848932D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78641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DA64B3C-CAB0-462F-AFBB-DCD13B037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C0978135-2AAB-4659-9615-0B5B0C5083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C84EA45C-8F32-47E3-8EE0-EEEBCE9D4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B806-8D0F-488A-AA79-4CB10426DF17}" type="datetimeFigureOut">
              <a:rPr lang="th-TH" smtClean="0"/>
              <a:t>18/02/64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88A41E39-FBAD-4825-8509-EE2958127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CA05E40A-356E-4C7C-8231-EA7A8F54B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506C9-DE63-4A0D-A9B8-AAFB848932D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61479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A28F6CF1-FE42-425D-B9E5-AF8A443F25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332EFBF3-6C2D-425D-BCE9-76C9619AD4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4168C732-8B57-4B4C-9104-6B3ABD136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B806-8D0F-488A-AA79-4CB10426DF17}" type="datetimeFigureOut">
              <a:rPr lang="th-TH" smtClean="0"/>
              <a:t>18/02/64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700CB45D-EEB0-4FF1-9E13-E8346732D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02E6C04B-E571-4972-87C1-C5792A9EF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506C9-DE63-4A0D-A9B8-AAFB848932D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75443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27733B5-48C5-4642-8A86-38375107F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FC3A3D87-22D9-4F48-93BC-40066E02DA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EC1BCA12-5F18-40C0-B652-4AAD6CDD7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B806-8D0F-488A-AA79-4CB10426DF17}" type="datetimeFigureOut">
              <a:rPr lang="th-TH" smtClean="0"/>
              <a:t>18/02/64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1BB989AB-ECA6-4BC5-B720-9A2C9707F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C2C8BA2E-59AB-430A-8833-8B4F20A9B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506C9-DE63-4A0D-A9B8-AAFB848932D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42467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3092EBC-AC47-4CCA-B854-D21930EDC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75C6E188-1744-47BD-9D8C-77E37FB6C2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F9AF3FA7-65A5-498A-AC03-259056E7F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B806-8D0F-488A-AA79-4CB10426DF17}" type="datetimeFigureOut">
              <a:rPr lang="th-TH" smtClean="0"/>
              <a:t>18/02/64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D3698914-D96F-4554-AFA5-7F03A2107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6D43BC83-FF87-44D8-AFB5-F8CD80038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506C9-DE63-4A0D-A9B8-AAFB848932D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00963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6323D1E-5E19-4AD8-A429-AE44128D7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4BD0253A-4BD9-4721-A743-CED008C9B1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A477546B-8C26-44E3-A0EF-C581838EA6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C2724B1A-7D93-4A82-B897-787636D00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B806-8D0F-488A-AA79-4CB10426DF17}" type="datetimeFigureOut">
              <a:rPr lang="th-TH" smtClean="0"/>
              <a:t>18/02/64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ED3174C6-E508-4E2B-86E0-6D73354B7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37FBA9F3-0C90-49D7-ADB5-65B08D125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506C9-DE63-4A0D-A9B8-AAFB848932D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04315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C7137C6-2F31-4BCD-AA72-5188D7666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8A2B58AF-BD01-47D7-BB49-C48FC023D2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B4FACED3-D552-4B1C-9BEB-1A4B1500BC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A317EA9B-62B7-467C-A890-20363F2D0E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6660B85F-5BD2-47BE-BB1C-B101655FD2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376B2D90-875A-4FB1-B80E-0BD8B99F4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B806-8D0F-488A-AA79-4CB10426DF17}" type="datetimeFigureOut">
              <a:rPr lang="th-TH" smtClean="0"/>
              <a:t>18/02/64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7D202959-06D9-4C02-8D84-8BF3A5546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58BE1F4E-6185-4C56-8855-D18184B21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506C9-DE63-4A0D-A9B8-AAFB848932D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1536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990658F-0BF4-48CA-A025-01E3D5D57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3AC6B686-821D-4B8E-AC5A-EAFE797F6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B806-8D0F-488A-AA79-4CB10426DF17}" type="datetimeFigureOut">
              <a:rPr lang="th-TH" smtClean="0"/>
              <a:t>18/02/64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17316AD6-8CEC-43C5-BDCF-0C8C1F58B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99FBE0CF-603A-49E8-ADB0-F9E788971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506C9-DE63-4A0D-A9B8-AAFB848932D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63417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F1816ECA-D002-48BF-B01F-89D2842CE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B806-8D0F-488A-AA79-4CB10426DF17}" type="datetimeFigureOut">
              <a:rPr lang="th-TH" smtClean="0"/>
              <a:t>18/02/64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1D7528DB-102E-4FED-8A0D-D105CCAD5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8164910E-720E-4142-B655-08421E47B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506C9-DE63-4A0D-A9B8-AAFB848932D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35731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832607E-4124-4C20-8B82-79D3BA05E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A47A0167-2CB9-43B5-9C8B-83A1C2D10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D6F3FCFF-6BB4-41BD-A856-4FA99C5801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90F47277-EDC3-4B47-BEF7-F50B1D9FA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B806-8D0F-488A-AA79-4CB10426DF17}" type="datetimeFigureOut">
              <a:rPr lang="th-TH" smtClean="0"/>
              <a:t>18/02/64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F4B75A7D-48B5-465B-9D87-825553F28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E07C6E75-4876-4F53-AE6A-DF0D02B6F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506C9-DE63-4A0D-A9B8-AAFB848932D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76136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5AF1872-1CF5-45CA-B15D-C73802AEF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41EFD085-2DEA-4FFA-821B-0E49BCB544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85BF5852-A01F-4F64-B519-1EC3BFE210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10247F46-BE1F-41C7-89CC-F37B1B709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B806-8D0F-488A-AA79-4CB10426DF17}" type="datetimeFigureOut">
              <a:rPr lang="th-TH" smtClean="0"/>
              <a:t>18/02/64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932CB721-8893-466C-B823-C7E837953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C7194A66-BA79-4402-AEA3-DCDFE44C9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506C9-DE63-4A0D-A9B8-AAFB848932D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1835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604E15FE-E5B6-4A57-B85A-147FEC336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300E35D5-70E1-493D-9A54-525CFA6334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CB8C6379-C7A1-4FAE-8AF1-7F2BF6611E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4B806-8D0F-488A-AA79-4CB10426DF17}" type="datetimeFigureOut">
              <a:rPr lang="th-TH" smtClean="0"/>
              <a:t>18/02/64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1B25E668-09BF-4F92-B5C9-81527B4CCD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3599D8C4-64BC-4A6A-B501-69F61FE89F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506C9-DE63-4A0D-A9B8-AAFB848932D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22092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ms.kku.ac.th/aalearn/resource/edoc/tech/56web/4learn_edu56.pdf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ites.google.com/site/wjhdede/bth-thi2-4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8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4">
            <a:extLst>
              <a:ext uri="{FF2B5EF4-FFF2-40B4-BE49-F238E27FC236}">
                <a16:creationId xmlns:a16="http://schemas.microsoft.com/office/drawing/2014/main" id="{108EE567-3C5E-4F79-9EF0-C9D9BE428B1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170" b="5282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5" name="Rectangle 10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0E408BF-5C93-4D3B-B022-DFC8D28C0E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325550"/>
            <a:ext cx="10058400" cy="357477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th-TH" sz="7200" dirty="0"/>
              <a:t>การออกแบบบทเรียนและกิจกรรมการเรียนรู้ภาษามลายู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8D0FA00E-017B-4D90-A314-A0C65B2E8B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072043"/>
            <a:ext cx="10058400" cy="12827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endParaRPr lang="th-TH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8429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99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06E62A1-E7B6-4D4D-87D3-60E8B9EE4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27D1B9E7-BF63-4921-8C90-5D8A7AD7B6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6. </a:t>
            </a:r>
            <a:r>
              <a:rPr lang="th-TH" sz="2400" dirty="0">
                <a:solidFill>
                  <a:srgbClr val="C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มีการประเมินผลครอบคลุมทั้งกระบวนการเรียนการสอนและการประเมินผลผู้เรียน </a:t>
            </a:r>
            <a:r>
              <a:rPr lang="th-TH" sz="24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ทั้งนี้ เพื่อน </a:t>
            </a:r>
            <a:r>
              <a:rPr lang="th-TH" sz="2400" dirty="0" err="1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าผ</a:t>
            </a:r>
            <a:r>
              <a:rPr lang="th-TH" sz="24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ลการประเมินไปใช้ในการพัฒนาการเรียนการสอนให้มีประสิทธิภาพ ประสิทธิผล และน่าสนใจ มากขึ้น การประเมินผลผู้เรียน ไม่ควรมีจุดมุ่งหมายเพียงเพื่อทราบผลการเรียนรู้ของผู้เรียนเท่านั้น แต่ ควรให้ได้ข้อมูลที่น าไปพัฒนาผู้เรียนให้บรรลุจุดประสงค์การเรียนรู้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7. </a:t>
            </a:r>
            <a:r>
              <a:rPr lang="th-TH" sz="2400" dirty="0">
                <a:solidFill>
                  <a:srgbClr val="C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องค์ประกอบการเรียนการสอนมีความสัมพันธ์กัน </a:t>
            </a:r>
            <a:r>
              <a:rPr lang="th-TH" sz="24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องค์ประกอบการเรียนการสอน เช่น จุดประสงค์การเรียนรู้ กิจกรรมการเรียนการสอน และการวัดประเมินผล ควรมีความสัมพันธ์สอดคล้อง กัน และเหมาะสมกับผู้เรียนและบริบทการเรียนรู้ท าให้ผู้เรียนบรรลุจุดประสงค์การเรียนรู้ที่ต้องการ หลักการพื้นฐานในการออกแบบการเรียนการสอนที่น ามากล่าวข้างต้นนี้เป็นแนวทางทั่วไป ส </a:t>
            </a:r>
            <a:r>
              <a:rPr lang="th-TH" sz="2400" dirty="0" err="1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าห</a:t>
            </a:r>
            <a:r>
              <a:rPr lang="th-TH" sz="24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รับนักออกแบบการเรียนการสอนที่เริ่มต้นการท างานในด้านนี้ได้น าไปประยุกต์ใช้ให้เหมาะสมกับ สภาพและบริบทการเรียนการสอน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990856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99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9C934E7-F98A-4E41-9383-4615B9903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h-TH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รูปแบบการออกแบบการเรียนการสอน</a:t>
            </a:r>
            <a:br>
              <a:rPr lang="th-TH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</a:br>
            <a:r>
              <a:rPr lang="th-TH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 (</a:t>
            </a:r>
            <a:r>
              <a:rPr lang="en-US" b="1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instructional design model) </a:t>
            </a:r>
            <a:b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</a:b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421AA883-0ADF-4F88-99C6-A1C723E950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th-TH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รูปแบบการออกแบบการเรียนการสอน (</a:t>
            </a:r>
            <a:r>
              <a:rPr lang="en-US" b="1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instructional design model) 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th-TH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นักออกแบบการเรียนการสอนจะใช้รูปแบบการออกแบบการเรียนการสอน (</a:t>
            </a:r>
            <a:r>
              <a:rPr lang="en-US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instructional design model) </a:t>
            </a:r>
            <a:endParaRPr lang="th-TH" dirty="0">
              <a:effectLst/>
              <a:latin typeface="Angsana New" panose="02020603050405020304" pitchFamily="18" charset="-34"/>
              <a:ea typeface="Times New Roman" panose="02020603050405020304" pitchFamily="18" charset="0"/>
              <a:cs typeface="Cordia New" panose="020B0304020202020204" pitchFamily="34" charset="-34"/>
            </a:endParaRPr>
          </a:p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th-TH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เชิงระบบที่มีผู้นิยมใช้มาก ได้แก่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732195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99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1D2862D-30AE-41F0-A835-4DD95776B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h-TH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1. รูปแบบการออกแบบการเรียนการสอนแบบสามัญ</a:t>
            </a:r>
            <a:br>
              <a:rPr lang="th-TH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</a:br>
            <a:r>
              <a:rPr lang="th-TH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 (</a:t>
            </a:r>
            <a:r>
              <a:rPr lang="en-US" b="1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a common model of instructional design) </a:t>
            </a:r>
            <a:b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</a:b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9317DBFB-8181-442E-AE94-76D8A9881C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th-TH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รูปแบบการออกแบบการเรียนการสอนแบบสามัญ (</a:t>
            </a:r>
            <a:r>
              <a:rPr lang="en-US" b="1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a common model of instructional design) 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thaiDist"/>
            <a:r>
              <a:rPr lang="th-TH" dirty="0"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รูปแบบนี้พัฒนาจากแนวคิดของเมเกอร์ (</a:t>
            </a:r>
            <a:r>
              <a:rPr lang="en-US" dirty="0" err="1"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Mager</a:t>
            </a:r>
            <a:r>
              <a:rPr lang="en-US" dirty="0"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, 1975, p.2) </a:t>
            </a:r>
            <a:r>
              <a:rPr lang="th-TH" dirty="0"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ที่ได้ตั้งค าถามพื้นฐานส </a:t>
            </a:r>
            <a:r>
              <a:rPr lang="th-TH" dirty="0" err="1"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าห</a:t>
            </a:r>
            <a:r>
              <a:rPr lang="th-TH" dirty="0"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รับ นักออกแบบการเรียนการสอนที่จะต้องหาค </a:t>
            </a:r>
            <a:r>
              <a:rPr lang="th-TH" dirty="0" err="1"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าต</a:t>
            </a:r>
            <a:r>
              <a:rPr lang="th-TH" dirty="0"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อบ ดังนี้</a:t>
            </a:r>
          </a:p>
          <a:p>
            <a:pPr algn="thaiDist"/>
            <a:r>
              <a:rPr lang="th-TH" dirty="0"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 </a:t>
            </a:r>
            <a:r>
              <a:rPr lang="en-US" dirty="0"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1) </a:t>
            </a:r>
            <a:r>
              <a:rPr lang="th-TH" dirty="0"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เราก าลังจะไปไหน (อะไรคือเป้าหมายของการเรียนการสอน)</a:t>
            </a:r>
          </a:p>
          <a:p>
            <a:pPr algn="thaiDist"/>
            <a:r>
              <a:rPr lang="th-TH" dirty="0"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 </a:t>
            </a:r>
            <a:r>
              <a:rPr lang="en-US" dirty="0"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2) </a:t>
            </a:r>
            <a:r>
              <a:rPr lang="th-TH" dirty="0"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เราจะบรรลุเป้าหมายได้อย่างไร (อะไรคือกลยุทธ์และสื่อกลาง)</a:t>
            </a:r>
          </a:p>
          <a:p>
            <a:pPr algn="thaiDist"/>
            <a:r>
              <a:rPr lang="th-TH" dirty="0"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 </a:t>
            </a:r>
            <a:r>
              <a:rPr lang="en-US" dirty="0"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3) </a:t>
            </a:r>
            <a:r>
              <a:rPr lang="th-TH" dirty="0"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เราจะรู้ได้อย่างไรว่าบรรลุเป้าหมายแล้ว (เครื่องมือการประเมินเป็นอย่างไร เราจะ ประเมินและปรับปรุงวัสดุอุปกรณ์การสอนอย่างไร)</a:t>
            </a:r>
          </a:p>
          <a:p>
            <a:pPr algn="thaiDist"/>
            <a:r>
              <a:rPr lang="th-TH" dirty="0"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 จากค าถามข้างต้นน ามาก าหนดเป็นกิจกรรมที่จะต้องปฏิบัติในกระบวนการออกแบบการเรียน การสอน เป็น </a:t>
            </a:r>
            <a:r>
              <a:rPr lang="en-US" dirty="0"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3 </a:t>
            </a:r>
            <a:r>
              <a:rPr lang="th-TH" dirty="0"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ขั้นตอน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138552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99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CD1FF6E-ED64-4310-90FF-96436C261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261401DC-AA1B-43F0-B142-3FED870052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th-TH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ขั้นที่ </a:t>
            </a:r>
            <a:r>
              <a:rPr lang="en-US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1 </a:t>
            </a:r>
            <a:r>
              <a:rPr lang="th-TH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การวิเคราะห์การเรียนการสอน เพื่อก าหนดเป้าหมายที่จะไป สิ่งที่ผู้ประเมินควร วิเคราะห์ได้แก่สภาพแวดล้อมหรือบริบทในการเรียนรู้ (</a:t>
            </a:r>
            <a:r>
              <a:rPr lang="en-US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learning contexts) </a:t>
            </a:r>
            <a:r>
              <a:rPr lang="th-TH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ตัวผู้เรียน (</a:t>
            </a:r>
            <a:r>
              <a:rPr lang="en-US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learner) </a:t>
            </a:r>
            <a:r>
              <a:rPr lang="th-TH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และ ภาระงาน (</a:t>
            </a:r>
            <a:r>
              <a:rPr lang="en-US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learning task) </a:t>
            </a:r>
            <a:r>
              <a:rPr lang="th-TH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หรือสิ่งที่ผู้เรียนควรรู้และควรท าได้</a:t>
            </a:r>
            <a:r>
              <a:rPr lang="en-US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 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th-TH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ขั้นที่ </a:t>
            </a:r>
            <a:r>
              <a:rPr lang="en-US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2 </a:t>
            </a:r>
            <a:r>
              <a:rPr lang="th-TH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การออกแบบการเรียนการสอน เพื่อตอบค าถามว่าเราจะไปถึงเป้าหมายได้อย่างไร ขั้นนี้เป็นขั้นที่ผู้ออกแบบการเรียนการสอนจะต้องพิจารณาถึงสื่อและกิจกรรมการเรียนรู้ต่าง ๆ ที่ใช้สร้าง ประสบการณ์ให้กับผู้เรียน นอกจากนั้นยังต้องค านึงถึงการจัดล าดับก่อนหลังของการน าเสนอกิจกรรม และการบริหารชั้นเรียน เช่น จะจัดให้ผู้เรียนเรียนรู้อย่างไร เช่น การเรียนเป็นกลุ่มใหญ่ กลุ่มย่อย หรือ การเรียนเป็นรายบุคคล เป็นต้น ขั้นนี้จึงเป็นขั้นที่ผู้ออกแบบต้องพิจารณาว่าจะด าเนินการเรียนการสอน อย่างไร</a:t>
            </a:r>
            <a:r>
              <a:rPr lang="en-US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 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552286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99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81CEC21-0F7C-447C-9807-740B4160D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D1DD882F-2704-4F8A-AB7C-D985005B0C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th-TH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ขั้นที่ </a:t>
            </a:r>
            <a:r>
              <a:rPr lang="en-US" sz="24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3 </a:t>
            </a:r>
            <a:r>
              <a:rPr lang="th-TH" sz="24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การประเมินผลการเรียนการสอน เพื่อตอบค าถามว่าจะรู้ได้อย่างไรว่าไปถึงเป้าหมายแล้ว ขั้นนี้เป็นการประเมินทั้งการเรียนการสอนและผลการเรียนรู้ที่เกิดขึ้น การประเมินผลสามารถแบ่งได้เป็น </a:t>
            </a:r>
            <a:r>
              <a:rPr lang="en-US" sz="24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2 </a:t>
            </a:r>
            <a:r>
              <a:rPr lang="th-TH" sz="24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ระยะ คือการประเมินระหว่างด าเนินการหรือการประเมินความก้าวหน้า (</a:t>
            </a:r>
            <a:r>
              <a:rPr lang="en-US" sz="24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formative evaluation) </a:t>
            </a:r>
            <a:r>
              <a:rPr lang="th-TH" sz="24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และ การประเมินผลสรุป (</a:t>
            </a:r>
            <a:r>
              <a:rPr lang="en-US" sz="24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summative evaluation) </a:t>
            </a:r>
            <a:r>
              <a:rPr lang="th-TH" sz="24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คือ การประเมินหลังเสร็จสิ้นการด าเนินการ การประเมิน ความก้าวหน้ามีจุดมุ่งหมายเพื่อน าข้อมูลมาใช้ในการพัฒนาปรับปรุงการเรียนการสอน ส่วนการประเมินผล สรุปมีจุดมุ่งหมายเพื่อตัดสินผลการด าเนินการและตัดสินผลการเรียนรู้ว่าได้บรรลุเป้าหมายอย่างไร</a:t>
            </a:r>
            <a:r>
              <a:rPr lang="en-US" sz="24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th-TH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รูปแบบการออกแบบการเรียนการสอนแบบสามัญนี้ สามาร</a:t>
            </a:r>
            <a:r>
              <a:rPr lang="th-TH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ถน</a:t>
            </a:r>
            <a:r>
              <a:rPr lang="th-TH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 าไปประยุกต์ใช้ในการออกแบบ การเรียนการสอนเพื่อพัฒนาผลการเรียนรู้ในด้านต่าง ๆ ในระดับการศึกษาต่าง ๆ ทั้งในระดับโรงเรียน และระดับท้องถิ่น และการออกแบบการฝึกอบรมในภาคธุรกิจ จึงเป็นที่นิยมอย่างกว้างขวาง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203035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99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DCC4BB3-A3EF-4705-90BB-B883C7FD7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2. รูปแบบแอดดี (</a:t>
            </a:r>
            <a:r>
              <a:rPr lang="en-US" b="1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ADDIE model) </a:t>
            </a:r>
            <a:b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</a:b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D890E207-ACE3-40E5-B13D-0B30E1D10B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th-TH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รูปแบบแอดดี (</a:t>
            </a:r>
            <a:r>
              <a:rPr lang="en-US" b="1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ADDIE model) 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th-TH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การออกแบบการเรียนการสอนตามรูปแบบแอดดี(</a:t>
            </a:r>
            <a:r>
              <a:rPr lang="en-US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ADDIE model) </a:t>
            </a:r>
            <a:r>
              <a:rPr lang="th-TH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ประกอบด้วยกิจกรรมใน การด าเนินงาน </a:t>
            </a:r>
            <a:r>
              <a:rPr lang="en-US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5 </a:t>
            </a:r>
            <a:r>
              <a:rPr lang="th-TH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กิจกรรม ได้แก่ </a:t>
            </a:r>
          </a:p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th-TH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1.การวิเคราะห์ (</a:t>
            </a:r>
            <a:r>
              <a:rPr lang="en-US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analyze) </a:t>
            </a:r>
            <a:endParaRPr lang="th-TH" dirty="0">
              <a:effectLst/>
              <a:latin typeface="Angsana New" panose="02020603050405020304" pitchFamily="18" charset="-34"/>
              <a:ea typeface="Times New Roman" panose="02020603050405020304" pitchFamily="18" charset="0"/>
              <a:cs typeface="Cordia New" panose="020B0304020202020204" pitchFamily="34" charset="-34"/>
            </a:endParaRPr>
          </a:p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th-TH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2.การออกแบบ (</a:t>
            </a:r>
            <a:r>
              <a:rPr lang="en-US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design) </a:t>
            </a:r>
            <a:endParaRPr lang="th-TH" dirty="0">
              <a:effectLst/>
              <a:latin typeface="Angsana New" panose="02020603050405020304" pitchFamily="18" charset="-34"/>
              <a:ea typeface="Times New Roman" panose="02020603050405020304" pitchFamily="18" charset="0"/>
              <a:cs typeface="Cordia New" panose="020B0304020202020204" pitchFamily="34" charset="-34"/>
            </a:endParaRPr>
          </a:p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th-TH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3.การพัฒนา (</a:t>
            </a:r>
            <a:r>
              <a:rPr lang="en-US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develop) </a:t>
            </a:r>
            <a:endParaRPr lang="th-TH" dirty="0">
              <a:effectLst/>
              <a:latin typeface="Angsana New" panose="02020603050405020304" pitchFamily="18" charset="-34"/>
              <a:ea typeface="Times New Roman" panose="02020603050405020304" pitchFamily="18" charset="0"/>
              <a:cs typeface="Cordia New" panose="020B0304020202020204" pitchFamily="34" charset="-34"/>
            </a:endParaRPr>
          </a:p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th-TH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4.การน าไปใช้ (</a:t>
            </a:r>
            <a:r>
              <a:rPr lang="en-US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implement) </a:t>
            </a:r>
            <a:endParaRPr lang="th-TH" dirty="0">
              <a:effectLst/>
              <a:latin typeface="Angsana New" panose="02020603050405020304" pitchFamily="18" charset="-34"/>
              <a:ea typeface="Times New Roman" panose="02020603050405020304" pitchFamily="18" charset="0"/>
              <a:cs typeface="Cordia New" panose="020B0304020202020204" pitchFamily="34" charset="-34"/>
            </a:endParaRPr>
          </a:p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th-TH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5. และการประเมินผล (</a:t>
            </a:r>
            <a:r>
              <a:rPr lang="en-US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evaluate)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3737885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99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E672D1A-6630-434A-9F07-E2F959D5A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24A090D3-2E3E-42A4-B96A-7BC06CFFA8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thaiDist"/>
            <a:r>
              <a:rPr lang="en-US" sz="32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th-TH" sz="32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ซึ่งเมื่อพิจารณาให้ดีแล้วมี ลักษณะคล้ายกระบวนการแก้ปัญหาอย่างเป็นระบบ เริ่มจากการวิเคราะห์ปัญหา (</a:t>
            </a:r>
            <a:r>
              <a:rPr lang="en-US" sz="32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analyze) </a:t>
            </a:r>
            <a:r>
              <a:rPr lang="th-TH" sz="32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การน าเสนอ แนวทางการแก้ปัญหา (</a:t>
            </a:r>
            <a:r>
              <a:rPr lang="en-US" sz="32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design) </a:t>
            </a:r>
            <a:r>
              <a:rPr lang="th-TH" sz="32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การเตรียมการแก้ปัญหา (</a:t>
            </a:r>
            <a:r>
              <a:rPr lang="en-US" sz="32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develop) </a:t>
            </a:r>
            <a:r>
              <a:rPr lang="th-TH" sz="32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การทดลองการแก้ปัญหา (</a:t>
            </a:r>
            <a:r>
              <a:rPr lang="en-US" sz="32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implement) </a:t>
            </a:r>
            <a:r>
              <a:rPr lang="th-TH" sz="32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และสุดท้ายประเมินแนวทางการแก้ปัญหาว่าประสบความส </a:t>
            </a:r>
            <a:r>
              <a:rPr lang="th-TH" sz="3200" dirty="0" err="1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าเร็จ</a:t>
            </a:r>
            <a:r>
              <a:rPr lang="th-TH" sz="32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หรือไม่</a:t>
            </a:r>
          </a:p>
          <a:p>
            <a:pPr algn="thaiDist"/>
            <a:endParaRPr lang="th-TH" sz="3200" dirty="0">
              <a:effectLst/>
              <a:latin typeface="Angsana New" panose="02020603050405020304" pitchFamily="18" charset="-34"/>
              <a:ea typeface="Times New Roman" panose="02020603050405020304" pitchFamily="18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848235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99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0EC786A-39C7-4F06-9280-2260BA4FD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h-TH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3. รูปแบบการออกแบบการเรียนการสอนของด</a:t>
            </a:r>
            <a:r>
              <a:rPr lang="th-TH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ิคแ</a:t>
            </a:r>
            <a:r>
              <a:rPr lang="th-TH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ละแครี</a:t>
            </a:r>
            <a:br>
              <a:rPr lang="th-TH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</a:br>
            <a:r>
              <a:rPr lang="th-TH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 (</a:t>
            </a:r>
            <a:r>
              <a:rPr lang="en-US" b="1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Dick and Carey’s instructional design model) </a:t>
            </a:r>
            <a:b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</a:b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907476E9-C91A-44C3-9A0E-12F0FF3707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th-TH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รูปแบบการออกแบบการเรียนการสอนของด</a:t>
            </a:r>
            <a:r>
              <a:rPr lang="th-TH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ิคแ</a:t>
            </a:r>
            <a:r>
              <a:rPr lang="th-TH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ละแครี (</a:t>
            </a:r>
            <a:r>
              <a:rPr lang="en-US" b="1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Dick and Carey’s instructional design model) 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th-TH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คิค</a:t>
            </a:r>
            <a:r>
              <a:rPr lang="th-TH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 แครีและแครี(</a:t>
            </a:r>
            <a:r>
              <a:rPr lang="en-US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Dick, Carey, &amp; Carey, 2001, pp. 6-9) </a:t>
            </a:r>
            <a:r>
              <a:rPr lang="th-TH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ได้เสนอขั้นตอนการออกแบบ การเรียนการสอนอย่างเป็นระบบ ซึ่งเหมาะส </a:t>
            </a:r>
            <a:r>
              <a:rPr lang="th-TH" dirty="0" err="1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าห</a:t>
            </a:r>
            <a:r>
              <a:rPr lang="th-TH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รับใช้ในการปฏิบัติงานและเป็นที่นิยมอย่างกว้างขวาง เพราะมีขั้นตอนที่แน่นอน ชัดเจน ในการออกแบบการเรียนการสอนตามรูปแบบของด</a:t>
            </a:r>
            <a:r>
              <a:rPr lang="th-TH" dirty="0" err="1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ิคแ</a:t>
            </a:r>
            <a:r>
              <a:rPr lang="th-TH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ละแครี มี </a:t>
            </a:r>
            <a:r>
              <a:rPr lang="en-US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10 </a:t>
            </a:r>
            <a:r>
              <a:rPr lang="th-TH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ขั้นตอน ดังนี้</a:t>
            </a:r>
            <a:r>
              <a:rPr lang="en-US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 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1) </a:t>
            </a:r>
            <a:r>
              <a:rPr lang="th-TH" dirty="0">
                <a:solidFill>
                  <a:srgbClr val="C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ประเมินความต้องการเพื่อใช้ในการก าหนดเป้าหมาย </a:t>
            </a:r>
            <a:r>
              <a:rPr lang="th-TH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ขั้นตอนแรกของการออกแบบการเรียน การสอนคือการพิจารณาเป้าหมายของการเรียนรู้ว่าต้องการให้ผู้เรียนท าอะไรได้ภายหลังจากที่ผู้เรียน ได้รับการจัดการเรียนการสอนเสร็จสิ้นแล้ว การก าหนดเป้าหมายการเรียนรู้สามาร</a:t>
            </a:r>
            <a:r>
              <a:rPr lang="th-TH" dirty="0" err="1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ถน</a:t>
            </a:r>
            <a:r>
              <a:rPr lang="th-TH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 าข้อมูลจากการ ประเมินความต้องการของผู้เรียน ปัญหาในการเรียนรู้ของผู้เรียน ข้อมูลจากผู้ท างานในด้านที่เรียนมา และการวิเคราะห์บทเรียนใหม่ว่าต้องการให้ผู้เรียนมีความรู้และทักษะในด้านใด</a:t>
            </a:r>
            <a:r>
              <a:rPr lang="en-US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 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8607841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99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B287887-718C-4B80-9E62-9F8EF344D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9997B89-5EAC-4CF8-AB88-E990B899AC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C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2) </a:t>
            </a:r>
            <a:r>
              <a:rPr lang="th-TH" sz="2800" dirty="0">
                <a:solidFill>
                  <a:srgbClr val="C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วิเคราะห์การเรียนการสอน </a:t>
            </a:r>
            <a:r>
              <a:rPr lang="th-TH" sz="28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ในขั้นตอนนี้ครูต้องพิจารณาถึงล าดับขั้นตอนการเรียนการสอน ที่ท าให้ผู้เรียนบรรลุเป้าหมายการเรียนรู้ที่ก าหนดไว้ จากนั้นจึงพิจารณาว่าทักษะ ความรู้</a:t>
            </a:r>
            <a:r>
              <a:rPr lang="th-TH" dirty="0"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th-TH" sz="28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ซึ่ง เป็นพฤติกรรมพื้นฐานที่จ าเป็นส </a:t>
            </a:r>
            <a:r>
              <a:rPr lang="th-TH" sz="2800" dirty="0" err="1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าห</a:t>
            </a:r>
            <a:r>
              <a:rPr lang="th-TH" sz="28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รับผู้เรียนในการเรียนคืออะไร</a:t>
            </a:r>
            <a:r>
              <a:rPr lang="en-US" sz="28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 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6039442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99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235AD6C-6592-4D91-A50D-9D11FB8E8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C2148CF-E30C-494A-AA1F-CC82192FBC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3) </a:t>
            </a:r>
            <a:r>
              <a:rPr lang="th-TH" sz="2400" dirty="0">
                <a:solidFill>
                  <a:srgbClr val="C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วิเคราะห์ผู้เรียนและบริบทการเรียนรู้ </a:t>
            </a:r>
            <a:r>
              <a:rPr lang="th-TH" sz="24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นอกจากการวิเคราะห์เป้าหมายในการเรียนรู้แล้ว สิ่งที่จะต้องวิเคราะห์คือผู้เรียน ได้แก่ ทักษะ ความชอบ และเจตคติของผู้เรียน และสภาพของ สิ่งแวดล้อมในการเรียนการสอน และการน าทักษะที่เรียนไปใช้ ข้อมูลเหล่านี้มีประโยชน์ต่อการสร้าง ยุทธศาสตร์การสอน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4) </a:t>
            </a:r>
            <a:r>
              <a:rPr lang="th-TH" sz="2400" dirty="0">
                <a:solidFill>
                  <a:srgbClr val="C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เขียนจุดประสงค์การเรียนรู้เชิงปฏิบัติ</a:t>
            </a:r>
            <a:r>
              <a:rPr lang="th-TH" sz="24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 ข้อมูลที่ได้จากการวิเคราะห์การเรียนการสอน การ วิเคราะห์ผู้เรียน และบริบทการเรียนรู้ จะน ามาใช้ในการก าหนดจุดประสงค์การเรียนรู้เชิงปฏิบัติ ซึ่งเป็น ข้อความที่ต้องเขียนอย่างชัดเจนว่าภายหลังที่ผู้เรียนได้รับการจัดการเรียนการสอนแล้ว ผู้เรียนต้องมี ทักษะใด เงื่อนไขในการแสดงทักษะเป็นอย่างไรและระบุเกณฑ์ของการปฏิบัติที่วัดความส </a:t>
            </a:r>
            <a:r>
              <a:rPr lang="th-TH" sz="2400" dirty="0" err="1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าเร็จข</a:t>
            </a:r>
            <a:r>
              <a:rPr lang="th-TH" sz="24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อง ผู้เรียนเป็นอย่างไร</a:t>
            </a:r>
            <a:r>
              <a:rPr lang="en-US" sz="24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886832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3F0D217-EE58-4AD4-A47C-5DD8E4587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sz="4400" dirty="0"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“การออกแบบ” และ “การเรียนการสอน”</a:t>
            </a:r>
            <a:br>
              <a:rPr lang="th-TH" sz="4400" dirty="0"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</a:br>
            <a:r>
              <a:rPr lang="th-TH" sz="4400" dirty="0"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(</a:t>
            </a:r>
            <a:r>
              <a:rPr lang="en-US" sz="44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instructional design)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A3C0AE7-7BCC-4059-AF42-FB802B7948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นักการศึกษาด้านการออกแบบการเรียนการสอนได้ให้ ความหมายไว้ดังนี้ </a:t>
            </a:r>
          </a:p>
          <a:p>
            <a:pPr marL="0" indent="0">
              <a:buNone/>
            </a:pPr>
            <a:endParaRPr lang="th-TH" sz="3600" dirty="0">
              <a:effectLst/>
              <a:latin typeface="Angsana New" panose="02020603050405020304" pitchFamily="18" charset="-34"/>
              <a:ea typeface="Times New Roman" panose="02020603050405020304" pitchFamily="18" charset="0"/>
            </a:endParaRPr>
          </a:p>
          <a:p>
            <a:pPr algn="thaiDist"/>
            <a:r>
              <a:rPr lang="th-TH" sz="3600" dirty="0">
                <a:latin typeface="Angsana New" panose="02020603050405020304" pitchFamily="18" charset="-34"/>
                <a:ea typeface="Times New Roman" panose="02020603050405020304" pitchFamily="18" charset="0"/>
              </a:rPr>
              <a:t>-</a:t>
            </a:r>
            <a:r>
              <a:rPr lang="th-TH" sz="3600" dirty="0" err="1"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ดิคแ</a:t>
            </a:r>
            <a:r>
              <a:rPr lang="th-TH" sz="36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ละแครี (</a:t>
            </a:r>
            <a:r>
              <a:rPr lang="en-US" sz="36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Dick &amp; Carey, 1985, p. 5)</a:t>
            </a:r>
            <a:r>
              <a:rPr lang="th-TH" sz="36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 การออกแบบการเรียนการสอน คือ กระบวนการวางแผนการเรียนการสอนอย่างเป็นระบบเพื่อให้บรรลุเป้าหมายการเรียนการสอนที่ต้องการ โดยตอบค าถามให้ได้ว่าจะสอนอะไรและสอนอย่างไรจึงจะบรรลุเป้าหมาย และจะทราบได้ อย่างไรว่าบรรลุเป้าหมายแล้ว </a:t>
            </a:r>
            <a:endParaRPr lang="th-TH" sz="3600" dirty="0"/>
          </a:p>
        </p:txBody>
      </p:sp>
    </p:spTree>
    <p:extLst>
      <p:ext uri="{BB962C8B-B14F-4D97-AF65-F5344CB8AC3E}">
        <p14:creationId xmlns:p14="http://schemas.microsoft.com/office/powerpoint/2010/main" val="28794904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99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C5CE092-B9C0-4241-8D3A-E72031D90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A1D27722-50A1-474B-8723-8E58C4042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thaiDist"/>
            <a:r>
              <a:rPr lang="en-US" sz="32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5) </a:t>
            </a:r>
            <a:r>
              <a:rPr lang="th-TH" sz="3200" dirty="0">
                <a:solidFill>
                  <a:srgbClr val="C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พัฒนาเครื่องมือในการประเมินผล </a:t>
            </a:r>
            <a:r>
              <a:rPr lang="th-TH" sz="32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การประเมินความสามารถในการปฏิบัติของผู้เรียน หลังจากได้รับการจัดการเรียนการสอนในบทเรียนแล้ว จะต้องเป็นการประเมินตามจุดประสงค์ การเรียนรู้ที่ได้ก าหนดไว้ เครื่องมือที่ใช้ในการวัดผลต้องวัดการปฏิบัติของผู้เรียนได้</a:t>
            </a:r>
            <a:r>
              <a:rPr lang="en-US" sz="32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 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7364195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99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6C8372C-69E7-47CD-A195-4CC52D71E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32F05D0-7649-4629-BA03-9917C046F5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6) </a:t>
            </a:r>
            <a:r>
              <a:rPr lang="th-TH" sz="2800" dirty="0">
                <a:solidFill>
                  <a:srgbClr val="C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พัฒนากลยุทธ์การเรียนการสอน </a:t>
            </a:r>
            <a:r>
              <a:rPr lang="th-TH" sz="28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จากข้อมูลทั้ง </a:t>
            </a:r>
            <a:r>
              <a:rPr lang="en-US" sz="28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5 </a:t>
            </a:r>
            <a:r>
              <a:rPr lang="th-TH" sz="28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ขั้นตอนดังกล่าวข้างต้น น าไปใช้ใน การก าหนดขั้นตอนในการเรียนการสอนเพื่อพัฒนาผู้เรียนให้บรรลุจุดประสงค์ปลายทางที่ตั้งไว้ ขั้นตอน การเรียนการสอนโดยทั่วไปประกอบด้วย กิจกรรมก่อนการเรียน การน าเสนอข้อมูล การฝึกฝนและให้ ข้อมูลย้อนกลับ การท าแบบทดสอบและกิจกรรมหลังการเรียน การสร้างกลยุทธ์การเรียนการสอนอยู่บน พื้นฐานของทฤษฎีการเรียนรู้ งานวิจัยด้านการเรียนการสอน สื่อการเรียนการสอน เนื้อหาที่เรียน และ ลักษณะของผู้เรียน ข้อมูลเหล่านี้น ามาใช้ในการพัฒนาสื่อการเรียนการสอน และการสร้างปฏิสัมพันธ์ ของผู้เรียนในการเรียนรู้</a:t>
            </a:r>
            <a:r>
              <a:rPr lang="en-US" sz="28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1466497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99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EC20D0B-67FB-4889-9E83-7186607AB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9DBBE69B-6234-4B40-AF81-4B0CA45108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7</a:t>
            </a:r>
            <a:r>
              <a:rPr lang="en-US" sz="2800" dirty="0">
                <a:solidFill>
                  <a:srgbClr val="C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) </a:t>
            </a:r>
            <a:r>
              <a:rPr lang="th-TH" sz="2800" dirty="0">
                <a:solidFill>
                  <a:srgbClr val="C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พัฒนาและเลือกสื่อ วัสดุ อุปกรณ์การเรียนการสอน </a:t>
            </a:r>
            <a:r>
              <a:rPr lang="th-TH" sz="28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ในขั้นนี้ครูจะใช้กลยุทธ์การเรียนการสอน เป็นแนวทางในการจัดการเรียนการสอน และสื่อการเรียนการสอนที่รวมถึง สื่อการเรียนรู้ของผู้เรียน และสื่อที่ครูใช้ในการสอน เช่น ใบงาน ชุดการเรียน เครื่องฉายสไลด์ วีดีโอเทปและสื่อที่ใช้ผ่าน คอมพิวเตอร์ การที่ครูจะตัดสินใจว่าควรพัฒนาสื่อการเรียนการสอนใหม่หรือไม่ ขึ้นอยู่กับประเภทของ บทเรียน สื่อการเรียนการสอนที่มีอยู่แล้ว และทรัพยากรที่หาได้ในโรงเรียน</a:t>
            </a:r>
            <a:r>
              <a:rPr lang="en-US" sz="28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018276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99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10A99A4-474F-4120-B365-8EA59E9DE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2B783F8A-97C7-43E4-8672-847560ECD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8) </a:t>
            </a:r>
            <a:r>
              <a:rPr lang="th-TH" sz="2400" dirty="0">
                <a:solidFill>
                  <a:srgbClr val="C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ออกแบบและประเมินความก้าวหน้า </a:t>
            </a:r>
            <a:r>
              <a:rPr lang="th-TH" sz="24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หมายถึงการประเมินในระหว่างการเรียนการสอน มี จุดประสงค์เพื่อรวบรวมข้อมูลไปใช้ในการปรับปรุงการเรียนการสอน การประเมินความก้าวหน้า แบ่งได้ เป็น </a:t>
            </a:r>
            <a:r>
              <a:rPr lang="en-US" sz="24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3 </a:t>
            </a:r>
            <a:r>
              <a:rPr lang="th-TH" sz="24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ลักษณะ คือ การประเมินผู้เรียนเป็นรายบุคคลแบบตัวต่อตัว การประเมินผู้เรียนเป็นกลุ่มย่อย และการประเมินภาคสนาม แต่ละวิธีท าให้ได้ข้อมูลที่น าไปใช้ในการพัฒนาการเรียนการสอนเป็นล าดับ</a:t>
            </a:r>
            <a:r>
              <a:rPr lang="en-US" sz="24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259116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99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3BA4B4B-8519-447C-B9A1-5DD48AC34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B7F52A08-8534-48C1-A527-92B6EBF0DB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9</a:t>
            </a:r>
            <a:r>
              <a:rPr lang="en-US" sz="2800" dirty="0">
                <a:solidFill>
                  <a:srgbClr val="C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) </a:t>
            </a:r>
            <a:r>
              <a:rPr lang="th-TH" sz="2800" dirty="0">
                <a:solidFill>
                  <a:srgbClr val="C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การปรับปรุงการสอน </a:t>
            </a:r>
            <a:r>
              <a:rPr lang="th-TH" sz="28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ข้อมูลจากการประเมินความก้าวหน้าน ามาใช้ประโยชน์ ในการ ปรับปรุงการเรียนการสอน ข้อมูลเหล่านี้ ท าให้ทราบอุปสรรคของผู้เรียนที่ประสบในระหว่างการเรียนซึ่ง ท าให้ผู้เรียนไม่สามารถบรรลุจุดประสงค์การเรียนที่ก าหนดไว้ได้ นอกจากน าข้อมูลจากการประเมินมาปรับปรุงการเรียนการสอนแล้ว ข้อมูลดังกล่าวยังช่วยในการตรวจสอบความถูกต้องของการวิเคราะห์ พฤติกรรมและคุณลักษณะของผู้เรียนที่จ าเป็นต้องมีก่อนเริ่มการเรียนอีกด้วย ซึ่งน าไปสู่การปรับปรุง จุดประสงค์การเรียนรู้เชิงปฏิบัติให้มีความเหมาะสมมากขึ้น ท าให้การเรียนการสอนมีประสิทธิภาพ</a:t>
            </a:r>
            <a:r>
              <a:rPr lang="en-US" sz="28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 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8953880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99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3F4FA87-6921-4847-A6FA-F06D019BF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D8004DDF-AD44-4282-AE97-FA4CF533CF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10) </a:t>
            </a:r>
            <a:r>
              <a:rPr lang="th-TH" dirty="0">
                <a:solidFill>
                  <a:srgbClr val="C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การประเมินผลสรุป </a:t>
            </a:r>
            <a:r>
              <a:rPr lang="th-TH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หมายถึงการประเมินภายหลังสิ้นสุดการเรียนการสอนซึ่งเป็นการ ประเมินประสิทธิภาพและคุณภาพโดยรวมของการเรียนการสอนทั้งหมด การประเมินผลสรุปไม่ได้เป็น ส่วนหนึ่งของขั้นตอนการออกแบบการสอน ขั้นตอนการออกแบบการเรียนการสอนจะสิ้นสุดเมื่อได้มีการ พัฒนาปรับปรุงจากผลการประเมินความก้าวหน้า โดยทั่วไปการประเมินผลสรุปนี้มักเป็นการประเมิน จากผู้ประเมินอิสระจากภายนอก ไม่เกี่ยวข้องกับผู้ออกแบบการเรียนการสอน องค์ประกอบของกิจกรรมทั้ง </a:t>
            </a:r>
            <a:r>
              <a:rPr lang="en-US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10 </a:t>
            </a:r>
            <a:r>
              <a:rPr lang="th-TH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ประการ มีความสัมพันธ์อย่างเป็นระบบในเชิงเส้นตรง ดังแสดงในภาพที่ </a:t>
            </a:r>
            <a:r>
              <a:rPr lang="en-US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1.4 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901212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99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0585CDA-73D0-4D28-90D4-889DE5266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2B6CB6FD-961B-4F79-AD61-81CE2C7F7D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th-TH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ความสัมพันธ์ของหลักสูตรและการออกแบบการเรียนการสอน</a:t>
            </a:r>
            <a:r>
              <a:rPr lang="en-US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 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thaiDist"/>
            <a:r>
              <a:rPr lang="th-TH" dirty="0"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สิ่งที่ต้องด าเนินการก่อนการออกแบบการเรียนการสอน คือการวิเคราะห์หลักสูตร เพราะ หลักสูตรเป็นแหล่งข้อมูลที่ส </a:t>
            </a:r>
            <a:r>
              <a:rPr lang="th-TH" dirty="0" err="1"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าคัญ</a:t>
            </a:r>
            <a:r>
              <a:rPr lang="th-TH" dirty="0"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ซึ่งจะบอกให้เราทราบว่า ผู้เรียนควรรู้อะไรและท าอะไรได้ หรือ บอก ผลการเรียนรู้ที่ต้องการให้เกิดขึ้นกับผู้เรียน ซึ่งเป็นเป้าหมายที่ต้องยึดถือในการออกแบบการเรียน การสอน ส </a:t>
            </a:r>
            <a:r>
              <a:rPr lang="th-TH" dirty="0" err="1"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าห</a:t>
            </a:r>
            <a:r>
              <a:rPr lang="th-TH" dirty="0"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รับหลักสูตรแกนกลางการศึกษาขั้นพื้นฐาน พุทธศักราช </a:t>
            </a:r>
            <a:r>
              <a:rPr lang="en-US" dirty="0"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2551 </a:t>
            </a:r>
            <a:r>
              <a:rPr lang="th-TH" dirty="0"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ซึ่งโรงเรียนยึดถือเป็น กรอบแนวทางในการจัดการเรียนการสอนให้กับนักเรียนในปัจจุบันนั้น ได้ก าหนดมาตรฐานการเรียนรู้ และตัวชี้วัดในกลุ่มสาระการเรียนรู้ต่าง ๆ การวิเคราะห์ตัวชี้วัดเหล่านี้จะท าให้ทราบว่า ผู้เรียนควรจะมีความรู้อะไรและสามารถปฏิบัติสิ่งใดได้</a:t>
            </a:r>
          </a:p>
          <a:p>
            <a:pPr algn="thaiDist"/>
            <a:r>
              <a:rPr lang="th-TH" dirty="0"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 ซึ่งน ามาใช้ในการก าหนดผลการเรียนรู้และ เนื้อหาการเรียนรู้</a:t>
            </a:r>
          </a:p>
          <a:p>
            <a:pPr algn="thaiDist"/>
            <a:r>
              <a:rPr lang="th-TH" dirty="0"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 ซึ่งน ามาจัดท าเป็นหน่วยการเรียนรู้ที่ประกอบด้วยโครงสร้างของเนื้อหา</a:t>
            </a:r>
          </a:p>
          <a:p>
            <a:pPr algn="thaiDist"/>
            <a:r>
              <a:rPr lang="th-TH" dirty="0"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 และเวลาที่ ก าหนดไว้ส </a:t>
            </a:r>
            <a:r>
              <a:rPr lang="th-TH" dirty="0" err="1"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าห</a:t>
            </a:r>
            <a:r>
              <a:rPr lang="th-TH" dirty="0"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รับการจัดการเรียนการสอน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876856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99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B9566E1-158C-4890-B379-012F61AF8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3FDADF03-04E3-4B83-8E75-40510B6F13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thaiDist"/>
            <a:r>
              <a:rPr lang="th-TH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จากหน่วยการเรียนรู้พัฒนาต่อไปเป็นบทเรียนและแผนการเรียน </a:t>
            </a:r>
          </a:p>
          <a:p>
            <a:pPr algn="thaiDist"/>
            <a:r>
              <a:rPr lang="th-TH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การสอนประจ าบทเรียน ที่มีจุดประสงค์การเรียนรู้แตกรายละเอียดย่อยออกมาจากผลการเรียนรู้เป็น เป้าหมายในการจัดการเรียนการสอน</a:t>
            </a:r>
          </a:p>
          <a:p>
            <a:pPr algn="thaiDist"/>
            <a:r>
              <a:rPr lang="th-TH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 จะเห็นว่าการพัฒนาหลักสูตรเป็นกิจกรรมที่มีความสัมพันธ์กับ การออกแบบการเรียนการสอน </a:t>
            </a:r>
          </a:p>
          <a:p>
            <a:pPr algn="thaiDist"/>
            <a:r>
              <a:rPr lang="th-TH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การออกแบบการเรียนการสอนมีขอบเขตของการด าเนินการแตกต่างกัน </a:t>
            </a:r>
          </a:p>
          <a:p>
            <a:pPr algn="thaiDist"/>
            <a:r>
              <a:rPr lang="th-TH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ตั้งแต่การออกแบบ การเรียนการสอนเป็นรายแผน ไปจนถึงการออกแบบการเรียนการสอนทั้งหน่วยการเรียนรู้และทั้งรายวิชา </a:t>
            </a:r>
          </a:p>
          <a:p>
            <a:pPr algn="thaiDist"/>
            <a:r>
              <a:rPr lang="th-TH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ขอบเขตในการด าเนินงานที่แตกต่างกันอย่างชัดเจนนี้ ท าให้มีความซับซ้อน และยุ่งยากในการด าเนินงาน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156410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99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CBE3D01-9B48-4FE2-9C36-145F0683C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3123644D-B1D5-48DC-8975-74FA68C407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thaiDist"/>
            <a:r>
              <a:rPr lang="th-TH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อย่างไรก็ตามรูปแบบในการออกแบบการเรียนการสอนทั่วไปยังคงน ามา ประยุกต์ใช้ได้กับการด าเนินงาน </a:t>
            </a:r>
          </a:p>
          <a:p>
            <a:pPr algn="thaiDist"/>
            <a:r>
              <a:rPr lang="th-TH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สิ่งส </a:t>
            </a:r>
            <a:r>
              <a:rPr lang="th-TH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าคัญ</a:t>
            </a:r>
            <a:r>
              <a:rPr lang="th-TH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ที่ต้องยึดเป็นหลักในการด าเนินการออกแบบการเรียนการสอน คือการยึดผลการเรียนรู้/จุดประสงค์การเรียนรู้ เป็นเป้าหมายในการด าเนินงาน </a:t>
            </a:r>
          </a:p>
          <a:p>
            <a:pPr algn="thaiDist"/>
            <a:r>
              <a:rPr lang="th-TH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ขั้นตอนในการน าหลักสูตรไปสู่การออกแบบการเรียนการสอน มีดังนี้</a:t>
            </a:r>
            <a:r>
              <a:rPr lang="en-US" sz="32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 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522920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99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D909D9F-2B5D-4638-94E9-B12F0E498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8D82D5A8-DAD9-4DED-BDB7-E66D8A3B9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1) </a:t>
            </a:r>
            <a:r>
              <a:rPr lang="th-TH" sz="24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การวิเคราะห์มาตรฐานการเรียนรู้และตัวชี้วัดเป็นผลการเรียนรู้ที่คาดหวัง</a:t>
            </a:r>
            <a:r>
              <a:rPr lang="en-US" sz="24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2) </a:t>
            </a:r>
            <a:r>
              <a:rPr lang="th-TH" sz="24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การก าหนดหน่วยการเรียนรู้หรือหัวข้อการเรียนรู้ และก าหนดผลการเรียนรู้ของแต่ละ หน่วยการเรียนรู้และเวลาที่จะต้องใช้</a:t>
            </a:r>
            <a:r>
              <a:rPr lang="en-US" sz="24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3) </a:t>
            </a:r>
            <a:r>
              <a:rPr lang="th-TH" sz="24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การก าหนดจุดประสงค์การเรียนรู้ของหน่วยการเรียนรู้แต่ละหน่วย</a:t>
            </a:r>
            <a:r>
              <a:rPr lang="en-US" sz="24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4) </a:t>
            </a:r>
            <a:r>
              <a:rPr lang="th-TH" sz="24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การแตกหน่วยการเรียนรู้เป็นบทเรียนย่อยและก าหนดจุดประสงค์การเรียนรู้ของบทเรียน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5) </a:t>
            </a:r>
            <a:r>
              <a:rPr lang="th-TH" sz="24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วางแผนการเรียนการสอนโดยใช้กระบวนการออกแบบการเรียนการสอนตามรูปแบบ การออกแบบการเรียนการสอนที่ยึดถือ นับจากขั้นนี้ไป หลักสูตรก็พร้อมที่จะน าไปใช้ส </a:t>
            </a:r>
            <a:r>
              <a:rPr lang="th-TH" sz="2400" dirty="0" err="1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าห</a:t>
            </a:r>
            <a:r>
              <a:rPr lang="th-TH" sz="24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รับการเรียนการสอนในห้องเรียน โดยครูใช้ กระบวนการออกแบบการเรียนการสอนในการพัฒนาแผนการเรียนการสอน กิจกรรมการเรียนการสอน สื่อการเรียนการสอน และการประเมินผลผู้เรียน ซึ่งเป็นองค์ประกอบการเรียนการสอนที่น าไปใช้ใน การพัฒนาการเรียนรู้ของผู้เรียน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385856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9664DD3-EC77-47DF-8F08-7063B0929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sz="4400" dirty="0"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“การออกแบบ” และ “การเรียนการสอน”</a:t>
            </a:r>
            <a:br>
              <a:rPr lang="th-TH" sz="4400" dirty="0"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</a:br>
            <a:r>
              <a:rPr lang="th-TH" sz="4400" dirty="0"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(</a:t>
            </a:r>
            <a:r>
              <a:rPr lang="en-US" sz="44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instructional design)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FC3C73DE-5AB0-403E-AD1D-58418A0134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thaiDist"/>
            <a:r>
              <a:rPr lang="th-TH" sz="4800" dirty="0"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ซีล</a:t>
            </a:r>
            <a:r>
              <a:rPr lang="th-TH" sz="4800" dirty="0" err="1"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ส์</a:t>
            </a:r>
            <a:r>
              <a:rPr lang="th-TH" sz="4800" dirty="0"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 และกลาสโก</a:t>
            </a:r>
            <a:r>
              <a:rPr lang="th-TH" sz="4800" dirty="0" err="1"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ว์</a:t>
            </a:r>
            <a:r>
              <a:rPr lang="th-TH" sz="4800" dirty="0"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 (</a:t>
            </a:r>
            <a:r>
              <a:rPr lang="en-US" sz="4800" dirty="0" err="1"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Seels</a:t>
            </a:r>
            <a:r>
              <a:rPr lang="en-US" sz="48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 &amp; Glasgow, 1990, p.4) </a:t>
            </a:r>
            <a:endParaRPr lang="th-TH" sz="4800" dirty="0">
              <a:latin typeface="Angsana New" panose="02020603050405020304" pitchFamily="18" charset="-34"/>
              <a:ea typeface="Times New Roman" panose="02020603050405020304" pitchFamily="18" charset="0"/>
            </a:endParaRPr>
          </a:p>
          <a:p>
            <a:pPr algn="thaiDist"/>
            <a:r>
              <a:rPr lang="th-TH" sz="48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 การออกแบบการเรียนการสอน คือกระบวนการพัฒนาอย่างเป็นระบบที่น </a:t>
            </a:r>
            <a:r>
              <a:rPr lang="th-TH" sz="4800" dirty="0" err="1"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าเ</a:t>
            </a:r>
            <a:r>
              <a:rPr lang="th-TH" sz="48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อาทฤษฎีการเรียนรู้และทฤษฎีการสอนมาท าให้ การเรียนการสอนมีคุณภาพ </a:t>
            </a:r>
          </a:p>
          <a:p>
            <a:pPr algn="thaiDist"/>
            <a:endParaRPr lang="th-TH" sz="4800" dirty="0">
              <a:effectLst/>
              <a:latin typeface="Angsana New" panose="02020603050405020304" pitchFamily="18" charset="-34"/>
              <a:ea typeface="Times New Roman" panose="02020603050405020304" pitchFamily="18" charset="0"/>
            </a:endParaRPr>
          </a:p>
          <a:p>
            <a:pPr algn="thaiDist"/>
            <a:r>
              <a:rPr lang="en-US" sz="26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  <a:hlinkClick r:id="rId3"/>
              </a:rPr>
              <a:t>https://ams.kku.ac.th/aalearn/resource/edoc/tech/</a:t>
            </a:r>
            <a:r>
              <a:rPr lang="th-TH" sz="26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  <a:hlinkClick r:id="rId3"/>
              </a:rPr>
              <a:t>56</a:t>
            </a:r>
            <a:r>
              <a:rPr lang="en-US" sz="26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  <a:hlinkClick r:id="rId3"/>
              </a:rPr>
              <a:t>web/</a:t>
            </a:r>
            <a:r>
              <a:rPr lang="th-TH" sz="26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  <a:hlinkClick r:id="rId3"/>
              </a:rPr>
              <a:t>4</a:t>
            </a:r>
            <a:r>
              <a:rPr lang="en-US" sz="2600" u="sng" dirty="0" err="1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  <a:hlinkClick r:id="rId3"/>
              </a:rPr>
              <a:t>learn_edu</a:t>
            </a:r>
            <a:r>
              <a:rPr lang="th-TH" sz="26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  <a:hlinkClick r:id="rId3"/>
              </a:rPr>
              <a:t>56.</a:t>
            </a:r>
            <a:r>
              <a:rPr lang="en-US" sz="26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  <a:hlinkClick r:id="rId3"/>
              </a:rPr>
              <a:t>pdf</a:t>
            </a:r>
            <a:r>
              <a:rPr lang="th-TH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ทฤษฎีการเรียนรู้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indent="0" algn="thaiDist">
              <a:buNone/>
            </a:pPr>
            <a:endParaRPr lang="th-TH" sz="4800" dirty="0">
              <a:effectLst/>
              <a:latin typeface="Angsana New" panose="02020603050405020304" pitchFamily="18" charset="-34"/>
              <a:ea typeface="Times New Roman" panose="02020603050405020304" pitchFamily="18" charset="0"/>
            </a:endParaRPr>
          </a:p>
          <a:p>
            <a:pPr algn="thaiDist"/>
            <a:r>
              <a:rPr lang="ms-MY" dirty="0">
                <a:hlinkClick r:id="rId4"/>
              </a:rPr>
              <a:t>https://sites.google.com/site/wjhdede/bth-thi2-4</a:t>
            </a:r>
            <a:r>
              <a:rPr lang="th-TH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62524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99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69B54C3-4613-45E9-BF72-3EA26A91F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sz="4400" dirty="0"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“การออกแบบ” และ “การเรียนการสอน”</a:t>
            </a:r>
            <a:br>
              <a:rPr lang="th-TH" sz="4400" dirty="0"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</a:br>
            <a:r>
              <a:rPr lang="th-TH" sz="4400" dirty="0"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(</a:t>
            </a:r>
            <a:r>
              <a:rPr lang="en-US" sz="44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instructional design)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C5CAD7B-47EF-4F15-A9D1-DD32859813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thaiDist"/>
            <a:r>
              <a:rPr lang="th-TH" sz="1800" dirty="0"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(</a:t>
            </a:r>
            <a:r>
              <a:rPr lang="en-US" sz="4800" dirty="0" err="1"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Shambaugh</a:t>
            </a:r>
            <a:r>
              <a:rPr lang="en-US" sz="48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 &amp; </a:t>
            </a:r>
            <a:r>
              <a:rPr lang="en-US" sz="4800" dirty="0" err="1"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Magliaro</a:t>
            </a:r>
            <a:r>
              <a:rPr lang="en-US" sz="48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, 1997, p. 24) </a:t>
            </a:r>
            <a:r>
              <a:rPr lang="th-TH" sz="48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คือ กระบวนการเชิงระบบที่ใช้ในการวิเคราะห์ความต้องการของผู้เรียน เพื่อจัดหาสิ่งที่จะช่วยให้นักออกแบบการเรียนการสอนสร้างสิ่งที่เป็นไปได้เพื่อตอบสนองความต้องการ ของผู้เรียน </a:t>
            </a:r>
            <a:endParaRPr lang="th-TH" sz="4800" dirty="0"/>
          </a:p>
        </p:txBody>
      </p:sp>
    </p:spTree>
    <p:extLst>
      <p:ext uri="{BB962C8B-B14F-4D97-AF65-F5344CB8AC3E}">
        <p14:creationId xmlns:p14="http://schemas.microsoft.com/office/powerpoint/2010/main" val="3696182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99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D4EC204-9467-42B9-B852-6BFE2D572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sz="4400" dirty="0"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“การออกแบบ” และ “การเรียนการสอน”</a:t>
            </a:r>
            <a:br>
              <a:rPr lang="th-TH" sz="4400" dirty="0"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</a:br>
            <a:r>
              <a:rPr lang="th-TH" sz="4400" dirty="0"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(</a:t>
            </a:r>
            <a:r>
              <a:rPr lang="en-US" sz="44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instructional design)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3FA9F4BB-A811-4B90-9BDC-3A1A82129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thaiDist"/>
            <a:r>
              <a:rPr lang="th-TH" sz="4400" dirty="0"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สม</a:t>
            </a:r>
            <a:r>
              <a:rPr lang="th-TH" sz="4400" dirty="0" err="1"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ิทแ</a:t>
            </a:r>
            <a:r>
              <a:rPr lang="th-TH" sz="4400" dirty="0"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ละราแกน (</a:t>
            </a:r>
            <a:r>
              <a:rPr lang="en-US" sz="44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Smith &amp; Ragan, 1999, p. 2) </a:t>
            </a:r>
            <a:endParaRPr lang="th-TH" sz="4400" dirty="0">
              <a:effectLst/>
              <a:latin typeface="Angsana New" panose="02020603050405020304" pitchFamily="18" charset="-34"/>
              <a:ea typeface="Times New Roman" panose="02020603050405020304" pitchFamily="18" charset="0"/>
            </a:endParaRPr>
          </a:p>
          <a:p>
            <a:pPr algn="thaiDist"/>
            <a:r>
              <a:rPr lang="th-TH" sz="44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คือ กระบวนการที่เป็นระบบในการน าหลักการเรียนรู้และหลักการสอนไปวางแผนสื่อ วัสดุ อุปกรณ์ การเรียนการสอนและกิจกรรมการเรียนการสอน </a:t>
            </a:r>
            <a:endParaRPr lang="th-TH" sz="4400" dirty="0"/>
          </a:p>
        </p:txBody>
      </p:sp>
    </p:spTree>
    <p:extLst>
      <p:ext uri="{BB962C8B-B14F-4D97-AF65-F5344CB8AC3E}">
        <p14:creationId xmlns:p14="http://schemas.microsoft.com/office/powerpoint/2010/main" val="1898946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99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4F32A38-9977-4008-BE3B-A008217AE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sz="4400" dirty="0"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“การออกแบบ” และ “การเรียนการสอน”</a:t>
            </a:r>
            <a:br>
              <a:rPr lang="th-TH" sz="4400" dirty="0"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</a:br>
            <a:r>
              <a:rPr lang="th-TH" sz="4400" dirty="0"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(</a:t>
            </a:r>
            <a:r>
              <a:rPr lang="en-US" sz="44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instructional design)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0EE8572-D2FC-4ACF-BFC0-BA0177C1DB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thaiDist"/>
            <a:r>
              <a:rPr lang="th-TH" sz="4800" dirty="0"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กาน</a:t>
            </a:r>
            <a:r>
              <a:rPr lang="th-TH" sz="4800" dirty="0" err="1"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เย</a:t>
            </a:r>
            <a:r>
              <a:rPr lang="th-TH" sz="4800" dirty="0"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 </a:t>
            </a:r>
            <a:r>
              <a:rPr lang="th-TH" sz="4800" dirty="0" err="1"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เว</a:t>
            </a:r>
            <a:r>
              <a:rPr lang="th-TH" sz="4800" dirty="0"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เกอร์ โกลาส และเคล</a:t>
            </a:r>
            <a:r>
              <a:rPr lang="th-TH" sz="4800" dirty="0" err="1"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เล</a:t>
            </a:r>
            <a:r>
              <a:rPr lang="th-TH" sz="4800" dirty="0"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อร์ (</a:t>
            </a:r>
            <a:r>
              <a:rPr lang="en-US" sz="4800" dirty="0" err="1"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Gagné</a:t>
            </a:r>
            <a:r>
              <a:rPr lang="en-US" sz="48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, Wager, </a:t>
            </a:r>
            <a:r>
              <a:rPr lang="en-US" sz="4800" dirty="0" err="1"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Golas</a:t>
            </a:r>
            <a:r>
              <a:rPr lang="en-US" sz="48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, &amp; Keller, 2005, p. 1</a:t>
            </a:r>
          </a:p>
          <a:p>
            <a:pPr algn="thaiDist"/>
            <a:r>
              <a:rPr lang="th-TH" sz="4800" dirty="0">
                <a:latin typeface="Angsana New" panose="02020603050405020304" pitchFamily="18" charset="-34"/>
                <a:ea typeface="Times New Roman" panose="02020603050405020304" pitchFamily="18" charset="0"/>
              </a:rPr>
              <a:t>คือ</a:t>
            </a:r>
            <a:r>
              <a:rPr lang="th-TH" sz="48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 เป็นการน าหลักการเรียนรู้ไปออกแบบเหตุการณ์ ที่ประกอบด้วย กิจกรรมต่าง ๆ ที่ก าหน</a:t>
            </a:r>
            <a:r>
              <a:rPr lang="th-TH" sz="4800" dirty="0" err="1"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ดขึ้</a:t>
            </a:r>
            <a:r>
              <a:rPr lang="th-TH" sz="48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นอย่างมีเป้าประสงค์ชัดเจน หรือที่เรียกว่า การเรียนการสอนให้มี ประสิทธิภาพเพื่อให้ผู้เรียนเกิดการเรียนรู้ตามที่คาดหวัง </a:t>
            </a:r>
            <a:endParaRPr lang="th-TH" sz="4800" dirty="0"/>
          </a:p>
        </p:txBody>
      </p:sp>
    </p:spTree>
    <p:extLst>
      <p:ext uri="{BB962C8B-B14F-4D97-AF65-F5344CB8AC3E}">
        <p14:creationId xmlns:p14="http://schemas.microsoft.com/office/powerpoint/2010/main" val="1492433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99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A57C2E6-965E-46FF-8659-DFAF31C07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จากแนวคิดของนักการศึกษาดังกล่าว สรุปได้ว่า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4BB9420D-01DE-41B2-A745-BADF933F8B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thaiDist"/>
            <a:r>
              <a:rPr lang="th-TH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การออกแบบการเรียนการสอนมีลักษณะที่ ส </a:t>
            </a:r>
            <a:r>
              <a:rPr lang="th-TH" sz="36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าคัญ</a:t>
            </a:r>
            <a:r>
              <a:rPr lang="th-TH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 คือ เป็นกระบวนการที่เป็นระบบที่น ามาใช้ในการศึกษาความต้องการของผู้เรียนและปัญหาการเรียน การสอนเพื่อแสวงหาแนวทางที่จะช่วยแก้ปัญหาการเรียนการสอน ซึ่งอาจเป็นการปรับปรุงสิ่งที่มีอยู่หรือ สร้างสิ่งใหม่โดยน าหลักการเรียนรู้และหลักการสอนมาใช้ในการด าเนินการ</a:t>
            </a:r>
            <a:endParaRPr lang="th-TH" sz="3600" dirty="0"/>
          </a:p>
        </p:txBody>
      </p:sp>
    </p:spTree>
    <p:extLst>
      <p:ext uri="{BB962C8B-B14F-4D97-AF65-F5344CB8AC3E}">
        <p14:creationId xmlns:p14="http://schemas.microsoft.com/office/powerpoint/2010/main" val="2548140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99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47832FD-881D-467D-A547-4857A9592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หลักการพื้นฐานในการออกแบบการเรียนการสอน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</a:b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9E1CA1C6-87E0-4F9B-B3DF-7E18C9AF55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th-TH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หลักการพื้นฐานที่ผู้ออกแบบการเรียนการสอนควร ค านึงถึงเพื่อช่วยให้การออกแบบการเรียนการสอนมีคุณภาพ ดังนี้ (</a:t>
            </a:r>
            <a:r>
              <a:rPr lang="en-US" sz="2400" dirty="0" err="1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Gagné</a:t>
            </a:r>
            <a:r>
              <a:rPr lang="en-US" sz="24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, Wager, </a:t>
            </a:r>
            <a:r>
              <a:rPr lang="en-US" sz="2400" dirty="0" err="1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Golas</a:t>
            </a:r>
            <a:r>
              <a:rPr lang="en-US" sz="24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, &amp; Keller, 2005, pp. 2-3; Smith &amp; Ragan, 1999, p.18) 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1.</a:t>
            </a:r>
            <a:r>
              <a:rPr lang="th-TH" sz="24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th-TH" sz="2400" dirty="0">
                <a:solidFill>
                  <a:srgbClr val="C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ค านึงถึงผลการเรียนรู้ของผู้เรียนเป็นเป้าหมายส </a:t>
            </a:r>
            <a:r>
              <a:rPr lang="th-TH" sz="2400" dirty="0" err="1">
                <a:solidFill>
                  <a:srgbClr val="C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าคัญ</a:t>
            </a:r>
            <a:r>
              <a:rPr lang="th-TH" sz="2400" dirty="0">
                <a:solidFill>
                  <a:srgbClr val="C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th-TH" sz="24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การออกแบบการเรียนการสอนมี จุดมุ่งหมายเพื่อส่งเสริมกระบวนการเรียนรู้ มากกว่ากระบวนการสอน ผู้ออกแบบการเรียนการสอน จะต้องพิจารณาผลการเรียนรู้อย่างชัดเจน เพื่อน าไปใช้เป็นแนวทางส </a:t>
            </a:r>
            <a:r>
              <a:rPr lang="th-TH" sz="2400" dirty="0" err="1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าห</a:t>
            </a:r>
            <a:r>
              <a:rPr lang="th-TH" sz="24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รับการเลือกกระบวนการเรียน การสอน กิจกรรมการเรียนการสอนที่ช่วยให้ผู้เรียนบรรลุผลการเรียนรู้ที่ก าหนดไว้อย่างมีประสิทธิภาพ</a:t>
            </a:r>
            <a:r>
              <a:rPr lang="en-US" sz="24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2. </a:t>
            </a:r>
            <a:r>
              <a:rPr lang="th-TH" sz="2400" dirty="0">
                <a:solidFill>
                  <a:srgbClr val="C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ค านึงถึงปัจจัยที่ส่งผลต่อการเรียนรู้ </a:t>
            </a:r>
            <a:r>
              <a:rPr lang="th-TH" sz="24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ได้แก่ การอ านวยความสะดวกในการเรียนรู้ให้กับ ผู้เรียน เวลาที่ใช้ คุณภาพการสอน เจตคติและความสามารถในการเรียนรู้ของผู้เรียน ปัจจัยเหล่านี้ควร น ามาพิจารณาในการออกแบบการเรียนการสอน</a:t>
            </a:r>
            <a:r>
              <a:rPr lang="en-US" sz="24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778636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99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A7A5632-20DD-4B7E-9981-8ADFF481F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4CE94715-2F4D-4D72-A419-A491DA3AC0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3. </a:t>
            </a:r>
            <a:r>
              <a:rPr lang="th-TH" sz="2400" dirty="0">
                <a:solidFill>
                  <a:srgbClr val="C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รู้จักประยุกต์ใช้หลักการเรียนการสอน วิธีสอน รูปแบบการเรียนการสอน ให้เหมาะสมกับ ระดับวัยของผู้เรียนและเนื้อหาสาระ </a:t>
            </a:r>
            <a:r>
              <a:rPr lang="th-TH" sz="24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เพื่อให้ผู้เรียนมีความกระตือรือร้นในการเรียนรู้และมีส่วนร่วมทั้ง ทางด้านร่างกาย สติปัญญาและจิตใจในกิจกรรมการเรียนการสอน</a:t>
            </a:r>
            <a:r>
              <a:rPr lang="en-US" sz="24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4. </a:t>
            </a:r>
            <a:r>
              <a:rPr lang="th-TH" sz="2400" dirty="0">
                <a:solidFill>
                  <a:srgbClr val="C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ใช้วิธีการและสื่อที่หลากหลาย </a:t>
            </a:r>
            <a:r>
              <a:rPr lang="th-TH" sz="24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ผู้ออกแบบการเรียนการสอนควรเลือกใช้สื่อที่ช่วยให้การ เรียนรู้มีประสิทธิภาพ สอดคล้องกับจุดประสงค์การเรียนรู้ และความแตกต่างในการเรียนรู้ของผู้เรียน ซึ่งจะช่วยให้ผู้เรียนมีความสนใจและกระตือรือร้นในการเรียนมากขึ้น</a:t>
            </a:r>
            <a:r>
              <a:rPr lang="en-US" sz="24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5. </a:t>
            </a:r>
            <a:r>
              <a:rPr lang="th-TH" sz="2400" dirty="0">
                <a:solidFill>
                  <a:srgbClr val="C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มีการพัฒนาอย่างต่อเนื่อง </a:t>
            </a:r>
            <a:r>
              <a:rPr lang="th-TH" sz="24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การเรียนการสอนที่มีคุณภาพควรได้รับการพัฒนาอย่างต่อเนื่อง เริ่มจากการวางแผน การน าไปทดลองใช้จริง และน </a:t>
            </a:r>
            <a:r>
              <a:rPr lang="th-TH" sz="2400" dirty="0" err="1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าผ</a:t>
            </a:r>
            <a:r>
              <a:rPr lang="th-TH" sz="24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ลการทดลองและข้อเสนอแนะจากผู้เรียนมา ปรับปรุงการเรียนการสอนให้มีคุณภาพมากขึ้น การพัฒนาอย่างต่อเนื่องเช่นนี้จะท าให้การเรียนการสอน มีคุณภาพ</a:t>
            </a:r>
            <a:r>
              <a:rPr lang="en-US" sz="24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65659488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3151</Words>
  <Application>Microsoft Office PowerPoint</Application>
  <PresentationFormat>แบบจอกว้าง</PresentationFormat>
  <Paragraphs>87</Paragraphs>
  <Slides>29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29</vt:i4>
      </vt:variant>
    </vt:vector>
  </HeadingPairs>
  <TitlesOfParts>
    <vt:vector size="34" baseType="lpstr">
      <vt:lpstr>Angsana New</vt:lpstr>
      <vt:lpstr>Arial</vt:lpstr>
      <vt:lpstr>Calibri</vt:lpstr>
      <vt:lpstr>Calibri Light</vt:lpstr>
      <vt:lpstr>ธีมของ Office</vt:lpstr>
      <vt:lpstr>การออกแบบบทเรียนและกิจกรรมการเรียนรู้ภาษามลายู</vt:lpstr>
      <vt:lpstr>“การออกแบบ” และ “การเรียนการสอน” (instructional design)</vt:lpstr>
      <vt:lpstr>“การออกแบบ” และ “การเรียนการสอน” (instructional design)</vt:lpstr>
      <vt:lpstr>“การออกแบบ” และ “การเรียนการสอน” (instructional design)</vt:lpstr>
      <vt:lpstr>“การออกแบบ” และ “การเรียนการสอน” (instructional design)</vt:lpstr>
      <vt:lpstr>“การออกแบบ” และ “การเรียนการสอน” (instructional design)</vt:lpstr>
      <vt:lpstr>จากแนวคิดของนักการศึกษาดังกล่าว สรุปได้ว่า</vt:lpstr>
      <vt:lpstr>หลักการพื้นฐานในการออกแบบการเรียนการสอน </vt:lpstr>
      <vt:lpstr>งานนำเสนอ PowerPoint</vt:lpstr>
      <vt:lpstr>งานนำเสนอ PowerPoint</vt:lpstr>
      <vt:lpstr>รูปแบบการออกแบบการเรียนการสอน  (instructional design model)  </vt:lpstr>
      <vt:lpstr>1. รูปแบบการออกแบบการเรียนการสอนแบบสามัญ  (a common model of instructional design)  </vt:lpstr>
      <vt:lpstr>งานนำเสนอ PowerPoint</vt:lpstr>
      <vt:lpstr>งานนำเสนอ PowerPoint</vt:lpstr>
      <vt:lpstr>2. รูปแบบแอดดี (ADDIE model)  </vt:lpstr>
      <vt:lpstr>งานนำเสนอ PowerPoint</vt:lpstr>
      <vt:lpstr>3. รูปแบบการออกแบบการเรียนการสอนของดิคและแครี  (Dick and Carey’s instructional design model)  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LENOVO</dc:creator>
  <cp:lastModifiedBy>LENOVO</cp:lastModifiedBy>
  <cp:revision>21</cp:revision>
  <dcterms:created xsi:type="dcterms:W3CDTF">2021-02-11T01:57:23Z</dcterms:created>
  <dcterms:modified xsi:type="dcterms:W3CDTF">2021-02-18T05:03:05Z</dcterms:modified>
</cp:coreProperties>
</file>