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52" r:id="rId3"/>
    <p:sldId id="257" r:id="rId4"/>
    <p:sldId id="336" r:id="rId5"/>
    <p:sldId id="338" r:id="rId6"/>
    <p:sldId id="339" r:id="rId7"/>
    <p:sldId id="340" r:id="rId8"/>
    <p:sldId id="345" r:id="rId9"/>
    <p:sldId id="351" r:id="rId10"/>
    <p:sldId id="349" r:id="rId11"/>
    <p:sldId id="346" r:id="rId12"/>
    <p:sldId id="344" r:id="rId13"/>
    <p:sldId id="347" r:id="rId14"/>
    <p:sldId id="348" r:id="rId15"/>
    <p:sldId id="353" r:id="rId16"/>
    <p:sldId id="327" r:id="rId17"/>
    <p:sldId id="355" r:id="rId18"/>
    <p:sldId id="356" r:id="rId19"/>
    <p:sldId id="357" r:id="rId20"/>
    <p:sldId id="358" r:id="rId21"/>
    <p:sldId id="3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998F2-38CF-4E65-B9CC-4457F50BB9FA}" type="datetimeFigureOut">
              <a:rPr lang="th-TH" smtClean="0"/>
              <a:t>14/08/63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9B166-EB3C-4125-81BB-E6CC775E0F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992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89654-A734-4B65-9917-64BDA3A1643B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241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/>
          </a:p>
        </p:txBody>
      </p:sp>
      <p:sp>
        <p:nvSpPr>
          <p:cNvPr id="18436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6516" indent="-287122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8486" indent="-22969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7881" indent="-22969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7276" indent="-22969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6670" indent="-2296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6065" indent="-2296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5459" indent="-2296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4854" indent="-2296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7B845-0746-4372-AAE2-D00B8CAAB2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9B166-EB3C-4125-81BB-E6CC775E0FE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2939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9B166-EB3C-4125-81BB-E6CC775E0FE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293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8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7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2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1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2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6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6C9F-86A5-475C-B64B-DD0B7858DA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1408-C943-463E-95E7-B62295293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&#3649;&#3610;&#3610;&#3615;&#3629;&#3619;&#3660;&#3617;&#3626;&#3629;&#3610;&#3650;&#3588;&#3619;&#3591;&#3619;&#3656;&#3634;&#3591;/&#3648;&#3629;&#3585;&#3626;&#3634;&#3619;&#3626;&#3633;&#3617;&#3617;&#3609;&#3634;/&#3585;&#3635;&#3627;&#3609;&#3604;&#3585;&#3634;&#3619;&#3626;&#3629;&#3610;&#3649;&#3621;&#3632;&#3621;&#3635;&#3604;&#3633;&#3610;&#3609;&#3635;&#3648;&#3626;&#3609;&#3629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03648" y="2319015"/>
            <a:ext cx="7344816" cy="1109985"/>
          </a:xfrm>
        </p:spPr>
        <p:txBody>
          <a:bodyPr>
            <a:noAutofit/>
          </a:bodyPr>
          <a:lstStyle/>
          <a:p>
            <a:pPr algn="r"/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ขั้นตอนและการเตรียมความพร้อม</a:t>
            </a:r>
            <a:b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การสอบโครงร่างวิจัย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403648" y="3789040"/>
            <a:ext cx="7344816" cy="1109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ผู้สอน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อาจารย์บุปผา  ไชยแสง</a:t>
            </a:r>
          </a:p>
          <a:p>
            <a:pPr algn="r"/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สาขาวิชาสารสนเทศศาสตร์  </a:t>
            </a:r>
          </a:p>
          <a:p>
            <a:pPr algn="r"/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คณะมนุษยศาสตร์และสังคมศาสตร์</a:t>
            </a:r>
          </a:p>
          <a:p>
            <a:pPr algn="r"/>
            <a:endParaRPr lang="en-US" sz="16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03648" y="5172360"/>
            <a:ext cx="7344816" cy="1064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โทร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087-2853659</a:t>
            </a:r>
          </a:p>
          <a:p>
            <a:pPr algn="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Email : buppha.c@yru.ac.th </a:t>
            </a:r>
            <a:endParaRPr lang="th-TH" sz="12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endParaRPr lang="en-US" sz="12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2699792" y="5013176"/>
            <a:ext cx="6048672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88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2" descr="ผลการค้นหารูปภาพสำหรับ คำพูด"/>
          <p:cNvSpPr>
            <a:spLocks noChangeAspect="1" noChangeArrowheads="1"/>
          </p:cNvSpPr>
          <p:nvPr/>
        </p:nvSpPr>
        <p:spPr bwMode="auto">
          <a:xfrm>
            <a:off x="190500" y="-2430463"/>
            <a:ext cx="3743325" cy="374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7578"/>
            <a:ext cx="7992888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การเตรียมตัวสอบ</a:t>
            </a:r>
          </a:p>
        </p:txBody>
      </p:sp>
      <p:sp>
        <p:nvSpPr>
          <p:cNvPr id="36869" name="AutoShape 5" descr="ผลการค้นหารูปภาพสำหรับ การตัดสินใจ"/>
          <p:cNvSpPr>
            <a:spLocks noChangeAspect="1" noChangeArrowheads="1"/>
          </p:cNvSpPr>
          <p:nvPr/>
        </p:nvSpPr>
        <p:spPr bwMode="auto">
          <a:xfrm>
            <a:off x="190500" y="-2857500"/>
            <a:ext cx="6629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25644" y="1484784"/>
            <a:ext cx="2797107" cy="71913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การเตรียมร่างกาย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1079" y="1528226"/>
            <a:ext cx="4608512" cy="1446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อย่าทานอาหารผิดสำแดง</a:t>
            </a:r>
          </a:p>
          <a:p>
            <a:pPr marL="342900" indent="-342900">
              <a:buFontTx/>
              <a:buChar char="-"/>
            </a:pP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นอนให้เพียงพอ</a:t>
            </a:r>
          </a:p>
          <a:p>
            <a:pPr marL="342900" indent="-342900">
              <a:buFontTx/>
              <a:buChar char="-"/>
            </a:pP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เก็บตัวเหมือนนักมวย</a:t>
            </a:r>
          </a:p>
          <a:p>
            <a:pPr marL="342900" indent="-342900">
              <a:buFontTx/>
              <a:buChar char="-"/>
            </a:pP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อย่าอยู่เงียบจนเกินไป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25644" y="3717032"/>
            <a:ext cx="2825574" cy="719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การแต่งกาย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1079" y="4436169"/>
            <a:ext cx="4608512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สุภาพ เรียบร้อย เคารพสถานที่</a:t>
            </a:r>
          </a:p>
        </p:txBody>
      </p:sp>
    </p:spTree>
    <p:extLst>
      <p:ext uri="{BB962C8B-B14F-4D97-AF65-F5344CB8AC3E}">
        <p14:creationId xmlns:p14="http://schemas.microsoft.com/office/powerpoint/2010/main" val="277130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11296" y="1556544"/>
            <a:ext cx="4564760" cy="719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  <a:r>
              <a:rPr lang="th-TH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สิ่งที่ต้องเตรียมเข้าไปในห้องสอบ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420888"/>
            <a:ext cx="828092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น้ำ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สมองที่ทำงานมากๆ ต้องการน้ำ และคอที่พูดมากๆ จะคอแห้งพูดไม่ออก</a:t>
            </a:r>
          </a:p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เล่มโครงร่างวิจัย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บท   ซึ่งจะใช้อ้างอิงว่าเรื่องที่ถามตอบกันอยู่หน้าไหน</a:t>
            </a:r>
          </a:p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สไลด์  ทำไว้หลายๆ แบบ เก็บไฟล์หลายๆ ที่</a:t>
            </a:r>
          </a:p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ปากกาและสมุด กรรมการอาจจะให้ปรับปรุงอะไรบางอย่าง ก็ต้องเตรียมจดด้วย</a:t>
            </a:r>
          </a:p>
        </p:txBody>
      </p:sp>
    </p:spTree>
    <p:extLst>
      <p:ext uri="{BB962C8B-B14F-4D97-AF65-F5344CB8AC3E}">
        <p14:creationId xmlns:p14="http://schemas.microsoft.com/office/powerpoint/2010/main" val="273993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8462" y="1124744"/>
            <a:ext cx="8280920" cy="2862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ซ้อมมาอย่างเต็มที่ พูดด้วยความมั่นใจ ดึงความสนใจของผู้ฟังให้คล้อยตาม</a:t>
            </a:r>
          </a:p>
          <a:p>
            <a:pPr lvl="1">
              <a:buFont typeface="Wingdings" pitchFamily="2" charset="2"/>
              <a:buChar char="Ø"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  ควรมีสติ มั่นใจว่าเราทำได้ หากรู้สึกตื่นเต้น การหายใจเข้าออกยาวๆ </a:t>
            </a:r>
          </a:p>
          <a:p>
            <a:pPr lvl="1">
              <a:buFont typeface="Wingdings" pitchFamily="2" charset="2"/>
              <a:buChar char="Ø"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  ไม่เครียดและสร้างความกดดันให้ตัวเอง</a:t>
            </a:r>
          </a:p>
          <a:p>
            <a:pPr lvl="1">
              <a:buFont typeface="Wingdings" pitchFamily="2" charset="2"/>
              <a:buChar char="Ø"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   พูดช้าๆ ชัดเจน อย่าพูดเร็วมากเกินไป อย่าอ่านจากข้อความ อาจเหลือบดูบันทึกได้บ้าง </a:t>
            </a:r>
          </a:p>
          <a:p>
            <a:pPr lvl="1">
              <a:buFont typeface="Wingdings" pitchFamily="2" charset="2"/>
              <a:buChar char="Ø"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  สบสายตามองหน้าผู้ฟังด้วยสายตาที่อ่อนโยนและเป็นมิตร</a:t>
            </a:r>
          </a:p>
          <a:p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95536" y="188640"/>
            <a:ext cx="3767431" cy="7191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</a:t>
            </a:r>
            <a:r>
              <a:rPr lang="th-TH" sz="22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การจัดการกับความตื่นเต้น</a:t>
            </a:r>
          </a:p>
        </p:txBody>
      </p:sp>
      <p:pic>
        <p:nvPicPr>
          <p:cNvPr id="7170" name="Picture 2" descr="ในภาพอาจจะมี 1 ค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5125"/>
            <a:ext cx="6097035" cy="405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ในภาพอาจจะมี 1 ค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7056784" cy="468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ในภาพอาจจะมี 1 ค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93853"/>
            <a:ext cx="6449935" cy="428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46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196752"/>
            <a:ext cx="3089781" cy="719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 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การตอบคำถาม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420888"/>
            <a:ext cx="8280920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ตั้งใจฟังคำถาม แล้วค่อยๆ ตอบไปตามความเข้าใจ</a:t>
            </a:r>
            <a:b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หากเราเข้าใจคำถามไม่ถูกต้องมักจะมีกรรมการเตือนขึ้นมาโดยอัตโนมัติ</a:t>
            </a:r>
            <a:b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ไม่ต้องกังวล ทำความเข้าใจให้ถูกต้องแล้วตอบไป</a:t>
            </a:r>
            <a:b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กรณีตอบไม่ได้ก็บอกว่าตอนนี้ตอบเรื่องนี้ไม่ได้ แต่มีข้อมูลอยู่ สามารถค้นให้ได้ในภายหลัง</a:t>
            </a:r>
          </a:p>
        </p:txBody>
      </p:sp>
    </p:spTree>
    <p:extLst>
      <p:ext uri="{BB962C8B-B14F-4D97-AF65-F5344CB8AC3E}">
        <p14:creationId xmlns:p14="http://schemas.microsoft.com/office/powerpoint/2010/main" val="7969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560" y="2420888"/>
            <a:ext cx="828092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เมื่อสอบเสร็จไม่ว่าผลจะออกมาอย่างไร ก็ต้องขอบคุณกรรมการอย่างสุภาพ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1582" y="1412776"/>
            <a:ext cx="2592288" cy="719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10. 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การขอบคุณ</a:t>
            </a:r>
          </a:p>
        </p:txBody>
      </p:sp>
      <p:pic>
        <p:nvPicPr>
          <p:cNvPr id="15362" name="Picture 2" descr="ผลการค้นหารูปภาพสำหรับ ขอบคุ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12976"/>
            <a:ext cx="48101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61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คำบรรยายภาพแบบลูกศรลง 25"/>
          <p:cNvSpPr/>
          <p:nvPr/>
        </p:nvSpPr>
        <p:spPr>
          <a:xfrm>
            <a:off x="6096000" y="2397125"/>
            <a:ext cx="1800225" cy="936625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/>
          </a:p>
        </p:txBody>
      </p:sp>
      <p:sp>
        <p:nvSpPr>
          <p:cNvPr id="25" name="คำบรรยายภาพแบบลูกศรลง 24"/>
          <p:cNvSpPr/>
          <p:nvPr/>
        </p:nvSpPr>
        <p:spPr>
          <a:xfrm>
            <a:off x="1771650" y="2865438"/>
            <a:ext cx="1800225" cy="936625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47583" y="548680"/>
            <a:ext cx="8896350" cy="70104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เกณฑ์การประเมินผลการเรียน</a:t>
            </a:r>
          </a:p>
        </p:txBody>
      </p:sp>
      <p:sp>
        <p:nvSpPr>
          <p:cNvPr id="4103" name="ชื่อเรื่อง 1"/>
          <p:cNvSpPr txBox="1">
            <a:spLocks/>
          </p:cNvSpPr>
          <p:nvPr/>
        </p:nvSpPr>
        <p:spPr bwMode="auto">
          <a:xfrm>
            <a:off x="2439988" y="1123950"/>
            <a:ext cx="6048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b="1">
                <a:latin typeface="Tahoma" pitchFamily="34" charset="0"/>
                <a:cs typeface="Tahoma" pitchFamily="34" charset="0"/>
              </a:rPr>
              <a:t>30 : 70</a:t>
            </a:r>
            <a:endParaRPr lang="th-TH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4" name="ชื่อเรื่อง 1"/>
          <p:cNvSpPr txBox="1">
            <a:spLocks/>
          </p:cNvSpPr>
          <p:nvPr/>
        </p:nvSpPr>
        <p:spPr bwMode="auto">
          <a:xfrm>
            <a:off x="1411288" y="2719388"/>
            <a:ext cx="25209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b="1">
                <a:latin typeface="Tahoma" pitchFamily="34" charset="0"/>
                <a:cs typeface="Tahoma" pitchFamily="34" charset="0"/>
              </a:rPr>
              <a:t>30</a:t>
            </a:r>
            <a:endParaRPr lang="th-TH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5" name="ชื่อเรื่อง 1"/>
          <p:cNvSpPr txBox="1">
            <a:spLocks/>
          </p:cNvSpPr>
          <p:nvPr/>
        </p:nvSpPr>
        <p:spPr bwMode="auto">
          <a:xfrm>
            <a:off x="5737225" y="2276475"/>
            <a:ext cx="25193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b="1">
                <a:latin typeface="Tahoma" pitchFamily="34" charset="0"/>
                <a:cs typeface="Tahoma" pitchFamily="34" charset="0"/>
              </a:rPr>
              <a:t>70</a:t>
            </a:r>
            <a:endParaRPr lang="th-TH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6" name="ชื่อเรื่อง 1"/>
          <p:cNvSpPr txBox="1">
            <a:spLocks/>
          </p:cNvSpPr>
          <p:nvPr/>
        </p:nvSpPr>
        <p:spPr bwMode="auto">
          <a:xfrm>
            <a:off x="1435100" y="3311525"/>
            <a:ext cx="365125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b="1">
                <a:latin typeface="Tahoma" pitchFamily="34" charset="0"/>
                <a:cs typeface="Tahoma" pitchFamily="34" charset="0"/>
              </a:rPr>
              <a:t>Paper work</a:t>
            </a:r>
            <a:r>
              <a:rPr lang="th-TH" sz="2000" b="1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= 15</a:t>
            </a:r>
          </a:p>
          <a:p>
            <a:pPr eaLnBrk="1" hangingPunct="1"/>
            <a:r>
              <a:rPr lang="th-TH" sz="2000" b="1">
                <a:latin typeface="Tahoma" pitchFamily="34" charset="0"/>
                <a:cs typeface="Tahoma" pitchFamily="34" charset="0"/>
              </a:rPr>
              <a:t>จิตพิสัย 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=</a:t>
            </a:r>
            <a:r>
              <a:rPr lang="th-TH" sz="2000" b="1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4107" name="ชื่อเรื่อง 1"/>
          <p:cNvSpPr txBox="1">
            <a:spLocks/>
          </p:cNvSpPr>
          <p:nvPr/>
        </p:nvSpPr>
        <p:spPr bwMode="auto">
          <a:xfrm>
            <a:off x="5940425" y="2998788"/>
            <a:ext cx="2519363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sz="2000" b="1">
                <a:latin typeface="Tahoma" pitchFamily="34" charset="0"/>
                <a:cs typeface="Tahoma" pitchFamily="34" charset="0"/>
              </a:rPr>
              <a:t>วิจัยฉบับสมบูรณ์</a:t>
            </a:r>
          </a:p>
        </p:txBody>
      </p:sp>
      <p:pic>
        <p:nvPicPr>
          <p:cNvPr id="41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3835400"/>
            <a:ext cx="2695575" cy="27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44173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คำบรรยายภาพแบบลูกศรลง 1"/>
          <p:cNvSpPr/>
          <p:nvPr/>
        </p:nvSpPr>
        <p:spPr>
          <a:xfrm>
            <a:off x="350519" y="1454459"/>
            <a:ext cx="1277415" cy="584675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76987" y="182574"/>
            <a:ext cx="14244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70 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-270914" y="1194126"/>
            <a:ext cx="25202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276987" y="1746278"/>
            <a:ext cx="3650498" cy="1642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คุณภาพของ</a:t>
            </a:r>
          </a:p>
          <a:p>
            <a:pPr algn="l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ผลงานวิจัย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9CCDA5-AF16-4C11-A438-5367F5449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187" y="218040"/>
            <a:ext cx="7027294" cy="67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19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C71703-CE06-47B7-B509-EF1D069FD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67" y="836712"/>
            <a:ext cx="7754065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3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คำบรรยายภาพแบบลูกศรลง 1"/>
          <p:cNvSpPr/>
          <p:nvPr/>
        </p:nvSpPr>
        <p:spPr>
          <a:xfrm>
            <a:off x="1978188" y="650626"/>
            <a:ext cx="1277415" cy="584675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27241" y="260648"/>
            <a:ext cx="14244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70 </a:t>
            </a:r>
            <a:endParaRPr lang="th-TH" sz="5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403648" y="404664"/>
            <a:ext cx="25202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3236714" y="58327"/>
            <a:ext cx="3650498" cy="1642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การนำเสนอผลงาน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D4E874-540E-4D78-93D5-223011008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39" y="1586730"/>
            <a:ext cx="8096554" cy="442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90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2083E1-1373-4A28-9393-E81C3D37E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89" y="1124744"/>
            <a:ext cx="8239822" cy="404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3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 txBox="1">
            <a:spLocks/>
          </p:cNvSpPr>
          <p:nvPr/>
        </p:nvSpPr>
        <p:spPr bwMode="auto">
          <a:xfrm>
            <a:off x="3654425" y="260350"/>
            <a:ext cx="2684463" cy="7921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400" b="1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400" b="1">
                <a:latin typeface="TH SarabunPSK" pitchFamily="34" charset="-34"/>
                <a:cs typeface="TH SarabunPSK" pitchFamily="34" charset="-34"/>
              </a:rPr>
              <a:t>กำหนดปัญหา และวัตถุประสงค์การวิจัย</a:t>
            </a: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6545263" y="1123950"/>
            <a:ext cx="2465387" cy="4445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b="1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b="1">
                <a:latin typeface="TH SarabunPSK" pitchFamily="34" charset="-34"/>
                <a:cs typeface="TH SarabunPSK" pitchFamily="34" charset="-34"/>
              </a:rPr>
              <a:t> สมมติฐานการวิจัย</a:t>
            </a:r>
          </a:p>
        </p:txBody>
      </p:sp>
      <p:sp>
        <p:nvSpPr>
          <p:cNvPr id="4101" name="Content Placeholder 2"/>
          <p:cNvSpPr txBox="1">
            <a:spLocks/>
          </p:cNvSpPr>
          <p:nvPr/>
        </p:nvSpPr>
        <p:spPr bwMode="auto">
          <a:xfrm>
            <a:off x="6524625" y="1878013"/>
            <a:ext cx="2486025" cy="5683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3000" b="1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3000" b="1">
                <a:latin typeface="TH SarabunPSK" pitchFamily="34" charset="-34"/>
                <a:cs typeface="TH SarabunPSK" pitchFamily="34" charset="-34"/>
              </a:rPr>
              <a:t> ขอบเขตการวิจัย</a:t>
            </a:r>
          </a:p>
        </p:txBody>
      </p:sp>
      <p:sp>
        <p:nvSpPr>
          <p:cNvPr id="4102" name="Content Placeholder 2"/>
          <p:cNvSpPr txBox="1">
            <a:spLocks/>
          </p:cNvSpPr>
          <p:nvPr/>
        </p:nvSpPr>
        <p:spPr bwMode="auto">
          <a:xfrm>
            <a:off x="6181725" y="4044950"/>
            <a:ext cx="2890838" cy="487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400" b="1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400" b="1">
                <a:latin typeface="TH SarabunPSK" pitchFamily="34" charset="-34"/>
                <a:cs typeface="TH SarabunPSK" pitchFamily="34" charset="-34"/>
              </a:rPr>
              <a:t> การศึกษาเอกสารที่เกี่ยวข้อง</a:t>
            </a:r>
          </a:p>
        </p:txBody>
      </p:sp>
      <p:sp>
        <p:nvSpPr>
          <p:cNvPr id="4103" name="Content Placeholder 2"/>
          <p:cNvSpPr txBox="1">
            <a:spLocks/>
          </p:cNvSpPr>
          <p:nvPr/>
        </p:nvSpPr>
        <p:spPr bwMode="auto">
          <a:xfrm>
            <a:off x="6181725" y="4953000"/>
            <a:ext cx="2724150" cy="612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b="1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b="1">
                <a:latin typeface="TH SarabunPSK" pitchFamily="34" charset="-34"/>
                <a:cs typeface="TH SarabunPSK" pitchFamily="34" charset="-34"/>
              </a:rPr>
              <a:t> การออกแบบการวิจัย</a:t>
            </a:r>
          </a:p>
        </p:txBody>
      </p:sp>
      <p:sp>
        <p:nvSpPr>
          <p:cNvPr id="4104" name="Content Placeholder 2"/>
          <p:cNvSpPr txBox="1">
            <a:spLocks/>
          </p:cNvSpPr>
          <p:nvPr/>
        </p:nvSpPr>
        <p:spPr bwMode="auto">
          <a:xfrm>
            <a:off x="4500563" y="5824538"/>
            <a:ext cx="2305050" cy="9175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b="1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b="1">
                <a:latin typeface="TH SarabunPSK" pitchFamily="34" charset="-34"/>
                <a:cs typeface="TH SarabunPSK" pitchFamily="34" charset="-34"/>
              </a:rPr>
              <a:t> ข้อมูลและเครื่องมือในการวิจัย</a:t>
            </a:r>
          </a:p>
        </p:txBody>
      </p:sp>
      <p:sp>
        <p:nvSpPr>
          <p:cNvPr id="4105" name="Content Placeholder 2"/>
          <p:cNvSpPr txBox="1">
            <a:spLocks/>
          </p:cNvSpPr>
          <p:nvPr/>
        </p:nvSpPr>
        <p:spPr bwMode="auto">
          <a:xfrm>
            <a:off x="808038" y="5143500"/>
            <a:ext cx="2305050" cy="10429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b="1">
                <a:latin typeface="TH SarabunPSK" pitchFamily="34" charset="-34"/>
                <a:cs typeface="TH SarabunPSK" pitchFamily="34" charset="-34"/>
              </a:rPr>
              <a:t>8.</a:t>
            </a:r>
            <a:r>
              <a:rPr lang="th-TH" b="1">
                <a:latin typeface="TH SarabunPSK" pitchFamily="34" charset="-34"/>
                <a:cs typeface="TH SarabunPSK" pitchFamily="34" charset="-34"/>
              </a:rPr>
              <a:t> สถิติสำหรับการวิเคราะห์ข้อมูล</a:t>
            </a:r>
          </a:p>
        </p:txBody>
      </p:sp>
      <p:sp>
        <p:nvSpPr>
          <p:cNvPr id="4106" name="Content Placeholder 2"/>
          <p:cNvSpPr txBox="1">
            <a:spLocks/>
          </p:cNvSpPr>
          <p:nvPr/>
        </p:nvSpPr>
        <p:spPr bwMode="auto">
          <a:xfrm>
            <a:off x="981075" y="3197225"/>
            <a:ext cx="2305050" cy="104298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3000" b="1">
                <a:latin typeface="TH SarabunPSK" pitchFamily="34" charset="-34"/>
                <a:cs typeface="TH SarabunPSK" pitchFamily="34" charset="-34"/>
              </a:rPr>
              <a:t>9. </a:t>
            </a:r>
            <a:r>
              <a:rPr lang="th-TH" sz="3000" b="1">
                <a:latin typeface="TH SarabunPSK" pitchFamily="34" charset="-34"/>
                <a:cs typeface="TH SarabunPSK" pitchFamily="34" charset="-34"/>
              </a:rPr>
              <a:t>การวิเคราะห์ข้อมูล</a:t>
            </a:r>
          </a:p>
        </p:txBody>
      </p:sp>
      <p:sp>
        <p:nvSpPr>
          <p:cNvPr id="4107" name="Content Placeholder 2"/>
          <p:cNvSpPr txBox="1">
            <a:spLocks/>
          </p:cNvSpPr>
          <p:nvPr/>
        </p:nvSpPr>
        <p:spPr bwMode="auto">
          <a:xfrm>
            <a:off x="381000" y="1670050"/>
            <a:ext cx="2305050" cy="1044575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3000" b="1">
                <a:latin typeface="TH SarabunPSK" pitchFamily="34" charset="-34"/>
                <a:cs typeface="TH SarabunPSK" pitchFamily="34" charset="-34"/>
              </a:rPr>
              <a:t>10.</a:t>
            </a:r>
            <a:r>
              <a:rPr lang="th-TH" sz="3000" b="1">
                <a:latin typeface="TH SarabunPSK" pitchFamily="34" charset="-34"/>
                <a:cs typeface="TH SarabunPSK" pitchFamily="34" charset="-34"/>
              </a:rPr>
              <a:t> การอภิปรายผลการวิจัย</a:t>
            </a:r>
          </a:p>
        </p:txBody>
      </p:sp>
      <p:sp>
        <p:nvSpPr>
          <p:cNvPr id="4108" name="Content Placeholder 2"/>
          <p:cNvSpPr txBox="1">
            <a:spLocks/>
          </p:cNvSpPr>
          <p:nvPr/>
        </p:nvSpPr>
        <p:spPr bwMode="auto">
          <a:xfrm>
            <a:off x="1116013" y="301625"/>
            <a:ext cx="2305050" cy="10445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3000" b="1">
                <a:latin typeface="TH SarabunPSK" pitchFamily="34" charset="-34"/>
                <a:cs typeface="TH SarabunPSK" pitchFamily="34" charset="-34"/>
              </a:rPr>
              <a:t>10.</a:t>
            </a:r>
            <a:r>
              <a:rPr lang="th-TH" sz="3000" b="1">
                <a:latin typeface="TH SarabunPSK" pitchFamily="34" charset="-34"/>
                <a:cs typeface="TH SarabunPSK" pitchFamily="34" charset="-34"/>
              </a:rPr>
              <a:t> การรายงานผลการวิจัย</a:t>
            </a:r>
          </a:p>
        </p:txBody>
      </p:sp>
      <p:sp>
        <p:nvSpPr>
          <p:cNvPr id="5" name="ห้าเหลี่ยมธรรมดา 4"/>
          <p:cNvSpPr/>
          <p:nvPr/>
        </p:nvSpPr>
        <p:spPr>
          <a:xfrm>
            <a:off x="3325813" y="1419225"/>
            <a:ext cx="2941637" cy="2301875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ขั้นตอนการทำวิจัย</a:t>
            </a:r>
          </a:p>
        </p:txBody>
      </p:sp>
      <p:sp>
        <p:nvSpPr>
          <p:cNvPr id="27" name="ลูกศรลง 26"/>
          <p:cNvSpPr/>
          <p:nvPr/>
        </p:nvSpPr>
        <p:spPr>
          <a:xfrm rot="17679613">
            <a:off x="6781800" y="295275"/>
            <a:ext cx="292100" cy="109855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3" name="ลูกศรลง 32"/>
          <p:cNvSpPr/>
          <p:nvPr/>
        </p:nvSpPr>
        <p:spPr>
          <a:xfrm rot="21380097">
            <a:off x="7788275" y="1568450"/>
            <a:ext cx="228600" cy="35083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4" name="ลูกศรลง 33"/>
          <p:cNvSpPr/>
          <p:nvPr/>
        </p:nvSpPr>
        <p:spPr>
          <a:xfrm rot="21380097">
            <a:off x="7777163" y="2452688"/>
            <a:ext cx="228600" cy="35242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5" name="ลูกศรลง 34"/>
          <p:cNvSpPr/>
          <p:nvPr/>
        </p:nvSpPr>
        <p:spPr>
          <a:xfrm rot="21380097">
            <a:off x="7583488" y="4624388"/>
            <a:ext cx="250825" cy="34925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6" name="ลูกศรลง 35"/>
          <p:cNvSpPr/>
          <p:nvPr/>
        </p:nvSpPr>
        <p:spPr>
          <a:xfrm rot="3489308">
            <a:off x="7215188" y="5599113"/>
            <a:ext cx="261937" cy="75088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7" name="ลูกศรลง 36"/>
          <p:cNvSpPr/>
          <p:nvPr/>
        </p:nvSpPr>
        <p:spPr>
          <a:xfrm rot="7224487">
            <a:off x="3598069" y="5638007"/>
            <a:ext cx="312737" cy="118745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8" name="ลูกศรลง 37"/>
          <p:cNvSpPr/>
          <p:nvPr/>
        </p:nvSpPr>
        <p:spPr>
          <a:xfrm rot="10800000">
            <a:off x="1789113" y="4240213"/>
            <a:ext cx="428625" cy="74136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9" name="ลูกศรลง 38"/>
          <p:cNvSpPr/>
          <p:nvPr/>
        </p:nvSpPr>
        <p:spPr>
          <a:xfrm rot="10800000">
            <a:off x="1576388" y="2744788"/>
            <a:ext cx="427037" cy="4476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0" name="ลูกศรลง 39"/>
          <p:cNvSpPr/>
          <p:nvPr/>
        </p:nvSpPr>
        <p:spPr>
          <a:xfrm rot="10800000">
            <a:off x="2351088" y="1346200"/>
            <a:ext cx="293687" cy="32385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8" name="ลูกศรขวาท้ายขีด 27"/>
          <p:cNvSpPr/>
          <p:nvPr/>
        </p:nvSpPr>
        <p:spPr>
          <a:xfrm>
            <a:off x="2341563" y="4389438"/>
            <a:ext cx="1079500" cy="276225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3349625" y="4705350"/>
            <a:ext cx="1968500" cy="941388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th-TH" sz="3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โครงงานวิจัย</a:t>
            </a:r>
          </a:p>
          <a:p>
            <a:pPr marL="109728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(Proposal)</a:t>
            </a:r>
            <a:endParaRPr lang="th-TH" sz="3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21" name="Content Placeholder 2"/>
          <p:cNvSpPr txBox="1">
            <a:spLocks/>
          </p:cNvSpPr>
          <p:nvPr/>
        </p:nvSpPr>
        <p:spPr bwMode="auto">
          <a:xfrm>
            <a:off x="6416675" y="2811463"/>
            <a:ext cx="2649538" cy="8667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09538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400" b="1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400" b="1">
                <a:latin typeface="TH SarabunPSK" pitchFamily="34" charset="-34"/>
                <a:cs typeface="TH SarabunPSK" pitchFamily="34" charset="-34"/>
              </a:rPr>
              <a:t> ประโยชน์ของการวิจัยและการนิยามศัพท์</a:t>
            </a:r>
          </a:p>
        </p:txBody>
      </p:sp>
      <p:sp>
        <p:nvSpPr>
          <p:cNvPr id="45" name="ลูกศรลง 44"/>
          <p:cNvSpPr/>
          <p:nvPr/>
        </p:nvSpPr>
        <p:spPr>
          <a:xfrm rot="21380097">
            <a:off x="7456488" y="3686175"/>
            <a:ext cx="230187" cy="35242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85568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F7331D-70FE-4641-A907-F04AEE6C3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489" y="836712"/>
            <a:ext cx="6411022" cy="364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43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A5C9-A56D-4C70-B1EC-744FE919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265294"/>
            <a:ext cx="8229600" cy="1143000"/>
          </a:xfrm>
        </p:spPr>
        <p:txBody>
          <a:bodyPr/>
          <a:lstStyle/>
          <a:p>
            <a:r>
              <a:rPr lang="th-TH" dirty="0">
                <a:hlinkClick r:id="rId2" action="ppaction://hlinkfile"/>
              </a:rPr>
              <a:t>แบบฟอร์มที่ใช้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925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3702732" y="1196752"/>
            <a:ext cx="2602632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</a:t>
            </a: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68292" y="2191234"/>
            <a:ext cx="3910826" cy="58519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การเตรียมเอกสาร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670399" y="2924944"/>
            <a:ext cx="3908718" cy="58519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การเตรียมตัวสอบ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322485" y="2178302"/>
            <a:ext cx="691613" cy="585192"/>
          </a:xfrm>
          <a:prstGeom prst="diamond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310359" y="2937726"/>
            <a:ext cx="691613" cy="585192"/>
          </a:xfrm>
          <a:prstGeom prst="diamon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11" name="ชื่อเรื่อง 1"/>
          <p:cNvSpPr txBox="1">
            <a:spLocks/>
          </p:cNvSpPr>
          <p:nvPr/>
        </p:nvSpPr>
        <p:spPr>
          <a:xfrm>
            <a:off x="602062" y="3717032"/>
            <a:ext cx="3977056" cy="58519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เกณฑ์คะแนน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ชื่อเรื่อง 1"/>
          <p:cNvSpPr txBox="1">
            <a:spLocks/>
          </p:cNvSpPr>
          <p:nvPr/>
        </p:nvSpPr>
        <p:spPr>
          <a:xfrm>
            <a:off x="324593" y="3717032"/>
            <a:ext cx="643120" cy="585192"/>
          </a:xfrm>
          <a:prstGeom prst="diamon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17" name="ชื่อเรื่อง 1"/>
          <p:cNvSpPr txBox="1">
            <a:spLocks/>
          </p:cNvSpPr>
          <p:nvPr/>
        </p:nvSpPr>
        <p:spPr>
          <a:xfrm>
            <a:off x="310626" y="188640"/>
            <a:ext cx="76457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Research in information Science</a:t>
            </a:r>
          </a:p>
        </p:txBody>
      </p:sp>
      <p:pic>
        <p:nvPicPr>
          <p:cNvPr id="14338" name="Picture 2" descr="ผลการค้นหารูปภาพสำหรับ วิจั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7"/>
            <a:ext cx="3891721" cy="182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81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สี่เหลี่ยมผืนผ้า 4"/>
          <p:cNvSpPr>
            <a:spLocks noChangeArrowheads="1"/>
          </p:cNvSpPr>
          <p:nvPr/>
        </p:nvSpPr>
        <p:spPr bwMode="auto">
          <a:xfrm>
            <a:off x="468313" y="260350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h-TH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เอกสารอะไรบ้างที่ต้องเตรียม 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???</a:t>
            </a: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4192" y="2087414"/>
            <a:ext cx="309634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แบบเสนอโครงการวิจัย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48608" y="2692937"/>
            <a:ext cx="32403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(บทนำ)</a:t>
            </a:r>
          </a:p>
        </p:txBody>
      </p:sp>
      <p:cxnSp>
        <p:nvCxnSpPr>
          <p:cNvPr id="4" name="ลูกศรเชื่อมต่อแบบตรง 3"/>
          <p:cNvCxnSpPr/>
          <p:nvPr/>
        </p:nvCxnSpPr>
        <p:spPr>
          <a:xfrm flipV="1">
            <a:off x="3980186" y="2302430"/>
            <a:ext cx="704006" cy="7014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>
            <a:endCxn id="5" idx="1"/>
          </p:cNvCxnSpPr>
          <p:nvPr/>
        </p:nvCxnSpPr>
        <p:spPr>
          <a:xfrm flipV="1">
            <a:off x="4012021" y="2892992"/>
            <a:ext cx="836587" cy="131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4037951" y="3072613"/>
            <a:ext cx="588476" cy="3009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6614" y="3331970"/>
            <a:ext cx="43898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(เอกสารและงานวิจัยที่เกี่ยวข้อง)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61955" y="3940320"/>
            <a:ext cx="32403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(วิธีดำเนินการวิจัย)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60657" y="4541058"/>
            <a:ext cx="32403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ตัวอย่าง</a:t>
            </a:r>
            <a:r>
              <a:rPr lang="th-TH" sz="20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เครื่องมือ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ฉบับร่าง</a:t>
            </a:r>
          </a:p>
        </p:txBody>
      </p:sp>
      <p:pic>
        <p:nvPicPr>
          <p:cNvPr id="1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28862"/>
            <a:ext cx="3616485" cy="240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ลูกศรเชื่อมต่อแบบตรง 16"/>
          <p:cNvCxnSpPr>
            <a:endCxn id="14" idx="1"/>
          </p:cNvCxnSpPr>
          <p:nvPr/>
        </p:nvCxnSpPr>
        <p:spPr>
          <a:xfrm>
            <a:off x="3978370" y="3074537"/>
            <a:ext cx="683585" cy="1065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>
            <a:off x="3980186" y="3074537"/>
            <a:ext cx="588476" cy="16665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5856" y="5589240"/>
            <a:ext cx="16201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6340" y="5186404"/>
            <a:ext cx="414594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แบบฟอร์มประเมินโครงร่างวิจัย</a:t>
            </a:r>
          </a:p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ใบสรุปคะแนน</a:t>
            </a:r>
          </a:p>
          <a:p>
            <a:pPr marL="342900" indent="-342900">
              <a:buFontTx/>
              <a:buChar char="-"/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ใบแจ้งผลการสอบ</a:t>
            </a:r>
          </a:p>
        </p:txBody>
      </p:sp>
      <p:sp>
        <p:nvSpPr>
          <p:cNvPr id="20" name="ลูกศรขวา 19"/>
          <p:cNvSpPr/>
          <p:nvPr/>
        </p:nvSpPr>
        <p:spPr>
          <a:xfrm>
            <a:off x="2438044" y="5661248"/>
            <a:ext cx="477772" cy="29511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370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ผลการค้นหารูปภาพสำหรับ การ์ตูนทำงาน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7152"/>
            <a:ext cx="1592367" cy="176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AutoShape 2" descr="ผลการค้นหารูปภาพสำหรับ คำพูด"/>
          <p:cNvSpPr>
            <a:spLocks noChangeAspect="1" noChangeArrowheads="1"/>
          </p:cNvSpPr>
          <p:nvPr/>
        </p:nvSpPr>
        <p:spPr bwMode="auto">
          <a:xfrm>
            <a:off x="190500" y="-2430463"/>
            <a:ext cx="3743325" cy="374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7578"/>
            <a:ext cx="7992888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การเตรียมตัวสอบ</a:t>
            </a:r>
          </a:p>
        </p:txBody>
      </p:sp>
      <p:sp>
        <p:nvSpPr>
          <p:cNvPr id="36869" name="AutoShape 5" descr="ผลการค้นหารูปภาพสำหรับ การตัดสินใจ"/>
          <p:cNvSpPr>
            <a:spLocks noChangeAspect="1" noChangeArrowheads="1"/>
          </p:cNvSpPr>
          <p:nvPr/>
        </p:nvSpPr>
        <p:spPr bwMode="auto">
          <a:xfrm>
            <a:off x="190500" y="-2857500"/>
            <a:ext cx="6629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99186" y="2360945"/>
            <a:ext cx="2611437" cy="7191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การนัดกรรมการ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52227" y="3120684"/>
            <a:ext cx="2880246" cy="719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การเตรียมสถานที่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57220" y="3981607"/>
            <a:ext cx="3960614" cy="719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การทำความเข้าใจเนื้อหา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062162" y="4796764"/>
            <a:ext cx="3903141" cy="719137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การเตรียมสไลด์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388935" y="5661248"/>
            <a:ext cx="3708127" cy="719138"/>
          </a:xfrm>
          <a:prstGeom prst="rect">
            <a:avLst/>
          </a:prstGeom>
          <a:solidFill>
            <a:schemeClr val="accent6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การเตรียมร่างกาย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821919" y="2349823"/>
            <a:ext cx="3437483" cy="719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การแต่งกาย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160401" y="3213919"/>
            <a:ext cx="3972548" cy="719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  <a:r>
              <a:rPr lang="th-TH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สิ่งที่ต้องเตรียมเข้าไปในห้องสอบ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652120" y="4006007"/>
            <a:ext cx="3480829" cy="719137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</a:t>
            </a:r>
            <a:r>
              <a:rPr lang="th-TH" sz="22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การจัดการกับความตื่นเต้น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156176" y="4796765"/>
            <a:ext cx="2976773" cy="719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 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การตอบคำถาม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540661" y="5661248"/>
            <a:ext cx="2592288" cy="719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10. 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การขอบคุณ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3528" y="1425380"/>
            <a:ext cx="8360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การนำเสนอด้วยวาจาจะมีเวลาค่อนข้างจำกัด ประมาณ 10-15 นาทีสำหรับนำเสนอ และ 5-10 นาทีสำหรับการซักถาม ดังนั้น จึงต้องเตรียมทั้งเอกสารและความพร้อมของนักวิจัยในการนำเสนอผลงาน </a:t>
            </a:r>
          </a:p>
        </p:txBody>
      </p:sp>
    </p:spTree>
    <p:extLst>
      <p:ext uri="{BB962C8B-B14F-4D97-AF65-F5344CB8AC3E}">
        <p14:creationId xmlns:p14="http://schemas.microsoft.com/office/powerpoint/2010/main" val="185927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2" descr="ผลการค้นหารูปภาพสำหรับ คำพูด"/>
          <p:cNvSpPr>
            <a:spLocks noChangeAspect="1" noChangeArrowheads="1"/>
          </p:cNvSpPr>
          <p:nvPr/>
        </p:nvSpPr>
        <p:spPr bwMode="auto">
          <a:xfrm>
            <a:off x="190500" y="-2430463"/>
            <a:ext cx="3743325" cy="374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7578"/>
            <a:ext cx="7992888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การเตรียมตัวสอบ</a:t>
            </a:r>
          </a:p>
        </p:txBody>
      </p:sp>
      <p:sp>
        <p:nvSpPr>
          <p:cNvPr id="36869" name="AutoShape 5" descr="ผลการค้นหารูปภาพสำหรับ การตัดสินใจ"/>
          <p:cNvSpPr>
            <a:spLocks noChangeAspect="1" noChangeArrowheads="1"/>
          </p:cNvSpPr>
          <p:nvPr/>
        </p:nvSpPr>
        <p:spPr bwMode="auto">
          <a:xfrm>
            <a:off x="190500" y="-2857500"/>
            <a:ext cx="6629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312" y="1484337"/>
            <a:ext cx="3528640" cy="7191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การนัดกรรมการ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576" y="2420888"/>
            <a:ext cx="7848872" cy="1446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นำแบบเสนอโครงการวิจัยให้กรรมการก่อนล่วงหน้า 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สัปดาห์</a:t>
            </a:r>
          </a:p>
          <a:p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นำเอกสาร 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บท ให้อาจารย์ที่ปรึกษา ก่อนสอบล่วงหน้า 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สัปดาห์</a:t>
            </a:r>
          </a:p>
          <a:p>
            <a:endParaRPr lang="th-TH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จากนั้นนัดหมายวันสอบ ตรวจสอบตารางเวลาของกรรมการทุกท่าน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5310" y="5660677"/>
            <a:ext cx="7848872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ผู้สอบจองห้องสอบ และขอใช้อุปกรณ์อำนวยความสะดวกในห้อง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755576" y="4797152"/>
            <a:ext cx="3668125" cy="719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การเตรียมสถานที่</a:t>
            </a:r>
          </a:p>
        </p:txBody>
      </p:sp>
    </p:spTree>
    <p:extLst>
      <p:ext uri="{BB962C8B-B14F-4D97-AF65-F5344CB8AC3E}">
        <p14:creationId xmlns:p14="http://schemas.microsoft.com/office/powerpoint/2010/main" val="145484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2" descr="ผลการค้นหารูปภาพสำหรับ คำพูด"/>
          <p:cNvSpPr>
            <a:spLocks noChangeAspect="1" noChangeArrowheads="1"/>
          </p:cNvSpPr>
          <p:nvPr/>
        </p:nvSpPr>
        <p:spPr bwMode="auto">
          <a:xfrm>
            <a:off x="190500" y="-2430463"/>
            <a:ext cx="3743325" cy="374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7578"/>
            <a:ext cx="7992888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การเตรียมตัวสอบ</a:t>
            </a:r>
          </a:p>
        </p:txBody>
      </p:sp>
      <p:sp>
        <p:nvSpPr>
          <p:cNvPr id="36869" name="AutoShape 5" descr="ผลการค้นหารูปภาพสำหรับ การตัดสินใจ"/>
          <p:cNvSpPr>
            <a:spLocks noChangeAspect="1" noChangeArrowheads="1"/>
          </p:cNvSpPr>
          <p:nvPr/>
        </p:nvSpPr>
        <p:spPr bwMode="auto">
          <a:xfrm>
            <a:off x="190500" y="-2857500"/>
            <a:ext cx="6629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3568" y="1628800"/>
            <a:ext cx="3960614" cy="719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การทำความเข้าใจเนื้อหา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6412" y="2743500"/>
            <a:ext cx="3528392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ทำเรื่องอะไร</a:t>
            </a:r>
          </a:p>
          <a:p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ตอบคำถามอะไร</a:t>
            </a:r>
          </a:p>
          <a:p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ใช้วิธีไหนตอบคำถาม</a:t>
            </a:r>
          </a:p>
        </p:txBody>
      </p:sp>
      <p:pic>
        <p:nvPicPr>
          <p:cNvPr id="3076" name="Picture 4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068960"/>
            <a:ext cx="3810000" cy="28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88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2" descr="ผลการค้นหารูปภาพสำหรับ คำพูด"/>
          <p:cNvSpPr>
            <a:spLocks noChangeAspect="1" noChangeArrowheads="1"/>
          </p:cNvSpPr>
          <p:nvPr/>
        </p:nvSpPr>
        <p:spPr bwMode="auto">
          <a:xfrm>
            <a:off x="190500" y="-2430463"/>
            <a:ext cx="3743325" cy="374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7578"/>
            <a:ext cx="7992888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การเตรียมตัวสอบ</a:t>
            </a:r>
          </a:p>
        </p:txBody>
      </p:sp>
      <p:sp>
        <p:nvSpPr>
          <p:cNvPr id="36869" name="AutoShape 5" descr="ผลการค้นหารูปภาพสำหรับ การตัดสินใจ"/>
          <p:cNvSpPr>
            <a:spLocks noChangeAspect="1" noChangeArrowheads="1"/>
          </p:cNvSpPr>
          <p:nvPr/>
        </p:nvSpPr>
        <p:spPr bwMode="auto">
          <a:xfrm>
            <a:off x="190500" y="-2857500"/>
            <a:ext cx="6629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3222751" y="2060848"/>
            <a:ext cx="4320480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เรียงลำดับเนื้อหาก่อนหลังให้ดี</a:t>
            </a:r>
          </a:p>
          <a:p>
            <a:pPr marL="342900" indent="-342900">
              <a:buFontTx/>
              <a:buChar char="-"/>
            </a:pP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นำเสนออย่างเป็นทางการ</a:t>
            </a:r>
          </a:p>
          <a:p>
            <a:pPr marL="342900" indent="-342900">
              <a:buFontTx/>
              <a:buChar char="-"/>
            </a:pPr>
            <a:r>
              <a:rPr lang="th-TH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สื่อให้เข้าใจง่าย ชัดเจน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78751" y="1776482"/>
            <a:ext cx="2744000" cy="7191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การเตรียมสไลด์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502804" y="3933056"/>
            <a:ext cx="6291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https://www.slideshare.net/DrKrisada/3-54078618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516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จำนวนและข้อมูลในสไลด์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จำนวนสไลด์ที่ใช้โดยมากประมาณ 10 แผ่น ประกอบด้วย</a:t>
            </a:r>
          </a:p>
          <a:p>
            <a:pPr>
              <a:spcBef>
                <a:spcPts val="0"/>
              </a:spcBef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ชื่อผลงานและชื่อนักวิจัย </a:t>
            </a:r>
          </a:p>
          <a:p>
            <a:pPr>
              <a:spcBef>
                <a:spcPts val="0"/>
              </a:spcBef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ปัญหาวิจัย และ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ความสําคัญ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/ประโยชน์ของผลงานวิจัย</a:t>
            </a:r>
          </a:p>
          <a:p>
            <a:pPr>
              <a:spcBef>
                <a:spcPts val="0"/>
              </a:spcBef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วัตถุประสงค์ ความเป็นมา</a:t>
            </a:r>
          </a:p>
          <a:p>
            <a:pPr>
              <a:spcBef>
                <a:spcPts val="0"/>
              </a:spcBef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ขอบเขตและวิธีดำเนินการวิจัย (เนื้อหา  ประชากร  ตัวแปร สมมติฐาน</a:t>
            </a:r>
            <a:br>
              <a:rPr lang="th-TH" b="1" dirty="0"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กรอบแนวคิด)</a:t>
            </a:r>
          </a:p>
          <a:p>
            <a:pPr>
              <a:spcBef>
                <a:spcPts val="0"/>
              </a:spcBef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วิธีดำเนินการวิจัย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เครื่องมือ  วิธีเก็บข้อมูล  การวิเคราะห์  สถิติ)</a:t>
            </a:r>
          </a:p>
          <a:p>
            <a:pPr>
              <a:spcBef>
                <a:spcPts val="0"/>
              </a:spcBef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ความเกี่ยวข้องระหว่างงานวิจัยและเอกสารที่เกี่ยวข้อง</a:t>
            </a:r>
          </a:p>
          <a:p>
            <a:pPr>
              <a:spcBef>
                <a:spcPts val="0"/>
              </a:spcBef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แผนการดำเนินงาน</a:t>
            </a:r>
          </a:p>
          <a:p>
            <a:pPr marL="0" indent="0">
              <a:spcBef>
                <a:spcPts val="0"/>
              </a:spcBef>
              <a:buNone/>
            </a:pP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7D12-65F7-4C18-B965-84E890792DB3}" type="slidenum">
              <a:rPr lang="th-TH" sz="2000" smtClean="0"/>
              <a:t>9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880246008"/>
      </p:ext>
    </p:extLst>
  </p:cSld>
  <p:clrMapOvr>
    <a:masterClrMapping/>
  </p:clrMapOvr>
</p:sld>
</file>

<file path=ppt/theme/theme1.xml><?xml version="1.0" encoding="utf-8"?>
<a:theme xmlns:a="http://schemas.openxmlformats.org/drawingml/2006/main" name="มหาว_ทยาล_ยราชภ_ฏยะล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มหาว_ทยาล_ยราชภ_ฏยะลา</Template>
  <TotalTime>2512</TotalTime>
  <Words>660</Words>
  <Application>Microsoft Office PowerPoint</Application>
  <PresentationFormat>On-screen Show (4:3)</PresentationFormat>
  <Paragraphs>122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FreesiaUPC</vt:lpstr>
      <vt:lpstr>Tahoma</vt:lpstr>
      <vt:lpstr>TH SarabunPSK</vt:lpstr>
      <vt:lpstr>Wingdings</vt:lpstr>
      <vt:lpstr>Wingdings 3</vt:lpstr>
      <vt:lpstr>มหาว_ทยาล_ยราชภ_ฏยะลา</vt:lpstr>
      <vt:lpstr>ขั้นตอนและการเตรียมความพร้อม การสอบโครงร่างวิจัย</vt:lpstr>
      <vt:lpstr>PowerPoint Presentation</vt:lpstr>
      <vt:lpstr>Content</vt:lpstr>
      <vt:lpstr>PowerPoint Presentation</vt:lpstr>
      <vt:lpstr>การเตรียมตัวสอบ</vt:lpstr>
      <vt:lpstr>การเตรียมตัวสอบ</vt:lpstr>
      <vt:lpstr>การเตรียมตัวสอบ</vt:lpstr>
      <vt:lpstr>การเตรียมตัวสอบ</vt:lpstr>
      <vt:lpstr>จำนวนและข้อมูลในสไลด์ </vt:lpstr>
      <vt:lpstr>การเตรียมตัวสอบ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แบบฟอร์มที่ใช้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สารสนเทศเพื่อการเรียนรู้ตลอดชีวิต</dc:title>
  <dc:creator>Win7_Ccs</dc:creator>
  <cp:lastModifiedBy>Lenovo</cp:lastModifiedBy>
  <cp:revision>145</cp:revision>
  <dcterms:created xsi:type="dcterms:W3CDTF">2014-10-25T01:10:52Z</dcterms:created>
  <dcterms:modified xsi:type="dcterms:W3CDTF">2020-08-14T15:34:46Z</dcterms:modified>
</cp:coreProperties>
</file>