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56C8-496A-4B4B-BECA-58131457845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5D01-FAC6-4C00-B569-B12EA8EEE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56C8-496A-4B4B-BECA-58131457845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5D01-FAC6-4C00-B569-B12EA8EEE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7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56C8-496A-4B4B-BECA-58131457845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5D01-FAC6-4C00-B569-B12EA8EEE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0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56C8-496A-4B4B-BECA-58131457845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5D01-FAC6-4C00-B569-B12EA8EEE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56C8-496A-4B4B-BECA-58131457845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5D01-FAC6-4C00-B569-B12EA8EEE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9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56C8-496A-4B4B-BECA-58131457845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5D01-FAC6-4C00-B569-B12EA8EEE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2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56C8-496A-4B4B-BECA-58131457845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5D01-FAC6-4C00-B569-B12EA8EEE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0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56C8-496A-4B4B-BECA-58131457845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5D01-FAC6-4C00-B569-B12EA8EEE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9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56C8-496A-4B4B-BECA-58131457845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5D01-FAC6-4C00-B569-B12EA8EEE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7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56C8-496A-4B4B-BECA-58131457845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5D01-FAC6-4C00-B569-B12EA8EEE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3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56C8-496A-4B4B-BECA-58131457845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35D01-FAC6-4C00-B569-B12EA8EEE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5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B56C8-496A-4B4B-BECA-58131457845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35D01-FAC6-4C00-B569-B12EA8EEE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5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พรบ กทม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56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การประชุมสภา กทม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การประชุมสภาครั้งแรก ภายใน 15 วันโดยรัฐมนตรีว่าการกระทรวงมหาดไทย</a:t>
            </a:r>
          </a:p>
          <a:p>
            <a:r>
              <a:rPr lang="th-TH" dirty="0"/>
              <a:t>ในปีหนึ่งให้มีสมัยการประชุมสามัญ 2 สมัย ไม่เกิน 4 สมัย</a:t>
            </a:r>
          </a:p>
          <a:p>
            <a:r>
              <a:rPr lang="th-TH" dirty="0"/>
              <a:t>การประชุมให้มีกำหนด 30 วัน การขยายครั้งละไม่เกิน 15 วัน</a:t>
            </a:r>
          </a:p>
          <a:p>
            <a:r>
              <a:rPr lang="th-TH" dirty="0"/>
              <a:t>การปิดสมัยประชุมสามัญก่อนครบกำหนดเวลา 30 วัน จะกระทำได้แต่โดยความเห็นชอบของสภา กทม</a:t>
            </a:r>
          </a:p>
          <a:p>
            <a:r>
              <a:rPr lang="th-TH" dirty="0"/>
              <a:t>การประชุมวิสามัญ ผู้ว่ากทม หรือสมาชิก กทม มีจำนวน ไม่น้อยกว่าหนึ่งในสามของจำนวน สมาชิกทั้งหมดอาจยื่นต่อประธานสภา กทม ของเรียกประชุมวิสามัญได้</a:t>
            </a:r>
          </a:p>
          <a:p>
            <a:endParaRPr lang="th-T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84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ส่วนราชการ กทม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1. สำนักงานเลขานุการสภากทม</a:t>
            </a:r>
          </a:p>
          <a:p>
            <a:r>
              <a:rPr lang="th-TH" dirty="0"/>
              <a:t>2. สำนักานเลขานุการผู้ว่าราชการ กทม</a:t>
            </a:r>
          </a:p>
          <a:p>
            <a:r>
              <a:rPr lang="th-TH" dirty="0"/>
              <a:t>3. สำนักงานคณะกรรมการข้าราชการ กทม</a:t>
            </a:r>
          </a:p>
          <a:p>
            <a:r>
              <a:rPr lang="th-TH" dirty="0"/>
              <a:t>4. สำนักปลัดกทม</a:t>
            </a:r>
          </a:p>
          <a:p>
            <a:r>
              <a:rPr lang="th-TH" dirty="0"/>
              <a:t>5. สำนักหรือส่วนราชการที่เรียกชื่ออย่างอื่นซึ่งมีฐานะเป็นสำนัก</a:t>
            </a:r>
          </a:p>
          <a:p>
            <a:r>
              <a:rPr lang="th-TH" dirty="0"/>
              <a:t>6. สำนักงานเขต</a:t>
            </a:r>
          </a:p>
          <a:p>
            <a:r>
              <a:rPr lang="th-TH" dirty="0"/>
              <a:t>การตั้ง ยุบ หรือเปลี่ยนแปลงสำนัก หรือการแบ่งส่วนราชการภายในหน่วยงานตามวรรคหนึ่ง จะต้องได้รับความเห็นชอบจากคณะกรรมการข้าราชการ กทม โดยทำเป็นประการของ กทม และประกาศในราชกิจานุเบกษา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909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ข้อบัญญัติ กทม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มิให้กำหนดโทษจำคุกเกิน 6 เดิน ปรับ เกิน 10.000 บาท</a:t>
            </a:r>
          </a:p>
          <a:p>
            <a:r>
              <a:rPr lang="th-TH" dirty="0"/>
              <a:t>ร่างข้อบัญญัติเสมอโดย</a:t>
            </a:r>
          </a:p>
          <a:p>
            <a:r>
              <a:rPr lang="th-TH" dirty="0"/>
              <a:t>1. ผู้ว่าราชการ กทม</a:t>
            </a:r>
          </a:p>
          <a:p>
            <a:r>
              <a:rPr lang="th-TH" dirty="0"/>
              <a:t>2. สมาชิกสภา กทม. ไม่น้อยกว่า 1 ใน 5</a:t>
            </a:r>
          </a:p>
          <a:p>
            <a:r>
              <a:rPr lang="th-TH" dirty="0"/>
              <a:t>3. ราษฎรผู้มีสิทธิเลือกตั้ง ไม่น้อยกว่า กึ่งหนึ่ง</a:t>
            </a:r>
          </a:p>
          <a:p>
            <a:r>
              <a:rPr lang="th-TH" dirty="0"/>
              <a:t>ผู้ว่าลงนาม ถ้าไม่ลง ประธานสภาลงนามแทนได้</a:t>
            </a:r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52167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9811"/>
            <a:ext cx="10515600" cy="5487152"/>
          </a:xfrm>
        </p:spPr>
        <p:txBody>
          <a:bodyPr/>
          <a:lstStyle/>
          <a:p>
            <a:r>
              <a:rPr lang="th-TH" dirty="0"/>
              <a:t>เมื่อสภาเห็นชอบ ประธานสภา ส่งให้ผู้ว่ากทม. ภายใน 7 วัน ผู้ว่าลงนามประกาศในราชกิจจานุเบกษาภายใน 30 วัน</a:t>
            </a:r>
            <a:endParaRPr lang="en-US" dirty="0"/>
          </a:p>
          <a:p>
            <a:r>
              <a:rPr lang="th-TH" dirty="0"/>
              <a:t>ผู้ว่า กทม. ไม่เห็นด้วย ส่งกลับภายใน 30 วัน ถ้าไม่ส่งถือว่าผู้ว่า กทม.เห็นชอบ แล้วให้ประธานสภาลงนามแทนได้</a:t>
            </a:r>
          </a:p>
          <a:p>
            <a:r>
              <a:rPr lang="th-TH" dirty="0"/>
              <a:t>ผู้ว่า กทม.ส่งแล้ว ให้ล่วงพ้น 30 วัน สภาพิจารณาใหม่ ถ้าสมาชิกไม่น้อยกว่า 3 ใน 4 ยืนยันร่างเดิม ให้ประธานส่งกลับผู้ว่า กทม.ใหม่ ผู้ว่าลงนาม ถ้าไม่ลงนามประธานสภาลงแทนแล้วประกาศในราชกิจานุเบกษา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02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ฉบับที่  6 พ.ศ. 2562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ประกาศใช้วันที่ 16 เมษายน 2562</a:t>
            </a:r>
          </a:p>
          <a:p>
            <a:r>
              <a:rPr lang="th-TH" dirty="0"/>
              <a:t>รัฐมนตรีว่าการกระทรวงมหาไทย และรัฐมนตรีกระทรวงการคลัง รักษาการ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6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กทม. มีฐานะเป็นนิติบุคคล และเป็นราชการส่วนท้องถิ่น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1. กรุงเทพ 		</a:t>
            </a:r>
            <a:r>
              <a:rPr lang="th-TH" dirty="0">
                <a:solidFill>
                  <a:srgbClr val="FF0000"/>
                </a:solidFill>
              </a:rPr>
              <a:t>จังหวัด</a:t>
            </a:r>
            <a:r>
              <a:rPr lang="th-TH" dirty="0"/>
              <a:t>		พระราชบัญญัติ</a:t>
            </a:r>
          </a:p>
          <a:p>
            <a:r>
              <a:rPr lang="th-TH" dirty="0"/>
              <a:t>2. เขต 50 เขต 		</a:t>
            </a:r>
            <a:r>
              <a:rPr lang="th-TH" dirty="0">
                <a:solidFill>
                  <a:srgbClr val="FF0000"/>
                </a:solidFill>
              </a:rPr>
              <a:t>อำเภอ</a:t>
            </a:r>
            <a:r>
              <a:rPr lang="th-TH" dirty="0"/>
              <a:t>		ประกาศกระทรวงมหาดไทย ประกาศในราชกิจานุเบกษา</a:t>
            </a:r>
          </a:p>
          <a:p>
            <a:r>
              <a:rPr lang="th-TH" dirty="0"/>
              <a:t>3. แขวง 180 แขวง	</a:t>
            </a:r>
            <a:r>
              <a:rPr lang="th-TH" dirty="0">
                <a:solidFill>
                  <a:srgbClr val="FF0000"/>
                </a:solidFill>
              </a:rPr>
              <a:t>ตำบล</a:t>
            </a:r>
            <a:r>
              <a:rPr lang="th-TH" dirty="0"/>
              <a:t>		ประกาศกรุงเทพมหานคร ประกาศในราชกิจานุเบกษา</a:t>
            </a:r>
          </a:p>
          <a:p>
            <a:r>
              <a:rPr lang="th-TH" dirty="0"/>
              <a:t>แก้ไขใหม่ </a:t>
            </a:r>
            <a:r>
              <a:rPr lang="th-TH" dirty="0">
                <a:solidFill>
                  <a:srgbClr val="FF0000"/>
                </a:solidFill>
              </a:rPr>
              <a:t>เดิม 169 แขวง	</a:t>
            </a:r>
          </a:p>
          <a:p>
            <a:endParaRPr lang="th-TH" dirty="0">
              <a:solidFill>
                <a:srgbClr val="FF0000"/>
              </a:solidFill>
            </a:endParaRPr>
          </a:p>
          <a:p>
            <a:pPr lvl="1"/>
            <a:r>
              <a:rPr lang="th-TH" dirty="0">
                <a:solidFill>
                  <a:srgbClr val="FF0000"/>
                </a:solidFill>
              </a:rPr>
              <a:t>การเปลี่ยนแปลง ตั้ง ยุบ</a:t>
            </a:r>
          </a:p>
          <a:p>
            <a:pPr lvl="1"/>
            <a:r>
              <a:rPr lang="th-TH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415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การบริหาร กทม เดิม 2550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สภา กทม</a:t>
            </a:r>
          </a:p>
          <a:p>
            <a:r>
              <a:rPr lang="th-TH" dirty="0"/>
              <a:t>อายุไม่ต่ำกว่าง 25 ปี </a:t>
            </a:r>
            <a:r>
              <a:rPr lang="th-TH" dirty="0">
                <a:solidFill>
                  <a:srgbClr val="FF0000"/>
                </a:solidFill>
              </a:rPr>
              <a:t>(แก้เป็น 35 ปี) </a:t>
            </a:r>
            <a:r>
              <a:rPr lang="th-TH" dirty="0"/>
              <a:t>ยกเว้นปัจจุบันแต่งตั้งโดย คสช</a:t>
            </a:r>
          </a:p>
          <a:p>
            <a:r>
              <a:rPr lang="th-TH" dirty="0"/>
              <a:t>ประธานและรองประธานคราวละ 2 ปี</a:t>
            </a:r>
          </a:p>
          <a:p>
            <a:r>
              <a:rPr lang="th-TH" dirty="0"/>
              <a:t>ประชากร 1 แสนคน เป็นประมาณ ต่อ 1 เขต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สภาเขต</a:t>
            </a:r>
          </a:p>
          <a:p>
            <a:pPr marL="0" indent="0">
              <a:buNone/>
            </a:pPr>
            <a:r>
              <a:rPr lang="th-TH" dirty="0"/>
              <a:t>อย่างน้อย 7 คน อายุ คราวละ 4 ปี</a:t>
            </a:r>
          </a:p>
          <a:p>
            <a:pPr marL="0" indent="0">
              <a:buNone/>
            </a:pPr>
            <a:r>
              <a:rPr lang="th-TH" dirty="0"/>
              <a:t>ประธาน และรอง 1 ปี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02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ผู้ว่าราชการ กทม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อายุไม่ต่ำกว่า 30 ปี วาระคราวละ 4 ปี </a:t>
            </a:r>
          </a:p>
          <a:p>
            <a:r>
              <a:rPr lang="th-TH" dirty="0"/>
              <a:t>ผู้ว่าแต่งตั้งรองผู้ว่าไม่เกิน 4 คน  มาจากการเลือกตั้งโดยวิธีการออกเสียงลงคะแนนโดยตรงและลับ</a:t>
            </a:r>
          </a:p>
          <a:p>
            <a:r>
              <a:rPr lang="th-TH" dirty="0"/>
              <a:t>เลขานุการผู้ว่า 1 คน</a:t>
            </a:r>
          </a:p>
          <a:p>
            <a:r>
              <a:rPr lang="th-TH" dirty="0"/>
              <a:t>ผู้ช่วยเลขานุการผู้ว่า ไม่เกินจำนวนรองผู้ว่า </a:t>
            </a:r>
          </a:p>
          <a:p>
            <a:r>
              <a:rPr lang="th-TH" dirty="0"/>
              <a:t>คณะที่ปรีกษาผู้ว่า กทม . ไม่เกิน 9 คน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72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ฉบับที่ 6 การบริหาร กทม.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>
                <a:solidFill>
                  <a:srgbClr val="FF0000"/>
                </a:solidFill>
              </a:rPr>
              <a:t>สภากทม. </a:t>
            </a:r>
          </a:p>
          <a:p>
            <a:r>
              <a:rPr lang="th-TH" dirty="0"/>
              <a:t>อายุไม่ต่ำกว่า 25 ปี นับถึงวันเลือกตั้ง</a:t>
            </a:r>
          </a:p>
          <a:p>
            <a:r>
              <a:rPr lang="th-TH" dirty="0"/>
              <a:t>เขตละ 1 คน ราษฎรเกินหนึ่งแสนห้าหมื่นคน ถ้าเกิน 75000 คน มีเพิ่มขึ้น 1 คน</a:t>
            </a:r>
          </a:p>
          <a:p>
            <a:r>
              <a:rPr lang="th-TH" dirty="0"/>
              <a:t>อายุคราวละ 4 ปี นับแต่วันเลือกตั้ง</a:t>
            </a:r>
          </a:p>
          <a:p>
            <a:r>
              <a:rPr lang="th-TH" dirty="0"/>
              <a:t>ประธานสภา และรองประธานไม่เกิน 2 คน </a:t>
            </a:r>
          </a:p>
          <a:p>
            <a:r>
              <a:rPr lang="th-TH" dirty="0"/>
              <a:t>มาจากการเลือกตั้ง อายุคราวละ 2 ปี</a:t>
            </a:r>
          </a:p>
          <a:p>
            <a:r>
              <a:rPr lang="th-TH" dirty="0">
                <a:solidFill>
                  <a:srgbClr val="FF0000"/>
                </a:solidFill>
              </a:rPr>
              <a:t>สภาเขต </a:t>
            </a:r>
          </a:p>
          <a:p>
            <a:r>
              <a:rPr lang="th-TH" dirty="0"/>
              <a:t>อย่างน้อย 7 คน อายุคราวละ 4 ปี</a:t>
            </a:r>
          </a:p>
          <a:p>
            <a:r>
              <a:rPr lang="th-TH" dirty="0"/>
              <a:t>ประธานและรอง 1 ปี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831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ผู้ว่าราชการกรุงเทพมหานคร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มาจากการเลือกตั้งของราษฎร</a:t>
            </a:r>
          </a:p>
          <a:p>
            <a:r>
              <a:rPr lang="th-TH" dirty="0"/>
              <a:t>อายุไม่ต่ำกว่าง 35 ปี นับถึงวันเลือกตั้ง</a:t>
            </a:r>
          </a:p>
          <a:p>
            <a:r>
              <a:rPr lang="th-TH" dirty="0"/>
              <a:t>มีคุณวุฒิไม่ต่ำกว่า ป.ตรี หรือเทียบเท่า</a:t>
            </a:r>
          </a:p>
          <a:p>
            <a:r>
              <a:rPr lang="th-TH" dirty="0"/>
              <a:t>มีวาระคราวละ 4 ปี นับแต่วันเลือกตั้ง</a:t>
            </a:r>
          </a:p>
          <a:p>
            <a:r>
              <a:rPr lang="th-TH" dirty="0"/>
              <a:t>ดำรงตำแหน่งติดต่อกันเกินสองวาระไม่ได้</a:t>
            </a:r>
          </a:p>
          <a:p>
            <a:r>
              <a:rPr lang="th-TH" dirty="0"/>
              <a:t>ผู้ว่าราชการเป็นผู้แต่งตั้งรองผู้ว่าราชการ กทม. ไม่เกิน 4 คน อายุคราวละ 4 ปี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95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คุณสมบัติผู้มีสิทธิเลือกตั้ง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/>
              <a:t>1.มีสัญชาติไทย แต่บุคคลผู้มีสัญชาติไทยโดยการแปลงสัญชาติมาไม่น้อยกว่า 5 ปี</a:t>
            </a:r>
          </a:p>
          <a:p>
            <a:pPr marL="0" indent="0">
              <a:buNone/>
            </a:pPr>
            <a:r>
              <a:rPr lang="th-TH" dirty="0"/>
              <a:t>2.อายุไม่ต่ำกว่า 18 ปี ในวันเลือกตั้ง </a:t>
            </a:r>
            <a:r>
              <a:rPr lang="th-TH" dirty="0">
                <a:solidFill>
                  <a:srgbClr val="FF0000"/>
                </a:solidFill>
              </a:rPr>
              <a:t>(เดิม บริบูรณ์ในวันที่ 1 มกราคมของปีที่มีการเลือกตั้ง)</a:t>
            </a:r>
          </a:p>
          <a:p>
            <a:pPr marL="0" indent="0">
              <a:buNone/>
            </a:pPr>
            <a:r>
              <a:rPr lang="th-TH" dirty="0"/>
              <a:t>3. มีชื่ออยู่ในทะเบียบบ้านในเขตเลือกตั้งมาแล้วเป็นเวลาติดต่อกัน ไม่น้อยกว่าหนึ่งปีนับถึงวันเลือกตั้ง</a:t>
            </a:r>
            <a:r>
              <a:rPr lang="th-TH" dirty="0">
                <a:solidFill>
                  <a:srgbClr val="FF0000"/>
                </a:solidFill>
              </a:rPr>
              <a:t>(เดิม 90 วัน</a:t>
            </a:r>
            <a:r>
              <a:rPr lang="th-TH" dirty="0"/>
              <a:t>) และ</a:t>
            </a:r>
          </a:p>
          <a:p>
            <a:pPr marL="0" indent="0">
              <a:buNone/>
            </a:pPr>
            <a:r>
              <a:rPr lang="th-TH" dirty="0"/>
              <a:t>4. คุณสมบัติอื่นที่ อปท กำหนด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699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บุคคลผู้มีลักษณะต้องห้ามมิให้ใช้สิทธิเลือกตั้ง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1. ภิกษุ สามาเณร นักพรต หรือนักบวช</a:t>
            </a:r>
          </a:p>
          <a:p>
            <a:r>
              <a:rPr lang="th-TH" dirty="0"/>
              <a:t>2. อยู่ในระหว่างถูกเพิกถอนสิทธิเลือกตั้งไม่ว่าคดีนั้นจะถึงที่สุดแล้วหรือไม่</a:t>
            </a:r>
          </a:p>
          <a:p>
            <a:r>
              <a:rPr lang="th-TH" dirty="0"/>
              <a:t>3. ต้องคุมขังอยู่โดยหมายของศาลหรือโดยคำสั่งที่ชอบด้วยกฎหมาย</a:t>
            </a:r>
          </a:p>
          <a:p>
            <a:r>
              <a:rPr lang="th-TH" dirty="0"/>
              <a:t>4. วิกลจริต จิตฟั่นเฟือน ไม่สมประกอบ</a:t>
            </a:r>
          </a:p>
          <a:p>
            <a:r>
              <a:rPr lang="th-TH" dirty="0"/>
              <a:t>5. มีลักษณะอื่นตามที่กฎหมายว่าด้วยการจัดตั้ง อปท กำหนด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97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828</Words>
  <Application>Microsoft Office PowerPoint</Application>
  <PresentationFormat>แบบจอกว้าง</PresentationFormat>
  <Paragraphs>82</Paragraphs>
  <Slides>13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พรบ กทม</vt:lpstr>
      <vt:lpstr>ฉบับที่  6 พ.ศ. 2562</vt:lpstr>
      <vt:lpstr>กทม. มีฐานะเป็นนิติบุคคล และเป็นราชการส่วนท้องถิ่น</vt:lpstr>
      <vt:lpstr>การบริหาร กทม เดิม 2550</vt:lpstr>
      <vt:lpstr>ผู้ว่าราชการ กทม</vt:lpstr>
      <vt:lpstr>ฉบับที่ 6 การบริหาร กทม.</vt:lpstr>
      <vt:lpstr>ผู้ว่าราชการกรุงเทพมหานคร</vt:lpstr>
      <vt:lpstr>คุณสมบัติผู้มีสิทธิเลือกตั้ง</vt:lpstr>
      <vt:lpstr>บุคคลผู้มีลักษณะต้องห้ามมิให้ใช้สิทธิเลือกตั้ง</vt:lpstr>
      <vt:lpstr>การประชุมสภา กทม</vt:lpstr>
      <vt:lpstr>ส่วนราชการ กทม</vt:lpstr>
      <vt:lpstr>ข้อบัญญัติ กทม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พรบ กทม</dc:title>
  <dc:creator>Lenovo</dc:creator>
  <cp:lastModifiedBy>Asus vivobook</cp:lastModifiedBy>
  <cp:revision>11</cp:revision>
  <dcterms:created xsi:type="dcterms:W3CDTF">2020-08-24T13:14:00Z</dcterms:created>
  <dcterms:modified xsi:type="dcterms:W3CDTF">2023-10-09T13:55:39Z</dcterms:modified>
</cp:coreProperties>
</file>