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E00415D-F607-4991-954F-3CADE2E41CFF}" type="datetimeFigureOut">
              <a:rPr lang="th-TH" smtClean="0"/>
              <a:t>04/01/66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F683362-05A5-4AE3-9487-B631B1770A35}" type="slidenum">
              <a:rPr lang="th-TH" smtClean="0"/>
              <a:t>‹#›</a:t>
            </a:fld>
            <a:endParaRPr lang="th-TH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25560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415D-F607-4991-954F-3CADE2E41CFF}" type="datetimeFigureOut">
              <a:rPr lang="th-TH" smtClean="0"/>
              <a:t>04/01/66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3362-05A5-4AE3-9487-B631B1770A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48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415D-F607-4991-954F-3CADE2E41CFF}" type="datetimeFigureOut">
              <a:rPr lang="th-TH" smtClean="0"/>
              <a:t>04/01/66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3362-05A5-4AE3-9487-B631B1770A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47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415D-F607-4991-954F-3CADE2E41CFF}" type="datetimeFigureOut">
              <a:rPr lang="th-TH" smtClean="0"/>
              <a:t>04/01/66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3362-05A5-4AE3-9487-B631B1770A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577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00415D-F607-4991-954F-3CADE2E41CFF}" type="datetimeFigureOut">
              <a:rPr lang="th-TH" smtClean="0"/>
              <a:t>04/01/66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683362-05A5-4AE3-9487-B631B1770A35}" type="slidenum">
              <a:rPr lang="th-TH" smtClean="0"/>
              <a:t>‹#›</a:t>
            </a:fld>
            <a:endParaRPr lang="th-TH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6330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415D-F607-4991-954F-3CADE2E41CFF}" type="datetimeFigureOut">
              <a:rPr lang="th-TH" smtClean="0"/>
              <a:t>04/01/66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3362-05A5-4AE3-9487-B631B1770A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08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415D-F607-4991-954F-3CADE2E41CFF}" type="datetimeFigureOut">
              <a:rPr lang="th-TH" smtClean="0"/>
              <a:t>04/01/66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3362-05A5-4AE3-9487-B631B1770A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588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415D-F607-4991-954F-3CADE2E41CFF}" type="datetimeFigureOut">
              <a:rPr lang="th-TH" smtClean="0"/>
              <a:t>04/01/66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3362-05A5-4AE3-9487-B631B1770A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490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415D-F607-4991-954F-3CADE2E41CFF}" type="datetimeFigureOut">
              <a:rPr lang="th-TH" smtClean="0"/>
              <a:t>04/01/66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3362-05A5-4AE3-9487-B631B1770A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450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00415D-F607-4991-954F-3CADE2E41CFF}" type="datetimeFigureOut">
              <a:rPr lang="th-TH" smtClean="0"/>
              <a:t>04/01/66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683362-05A5-4AE3-9487-B631B1770A35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483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00415D-F607-4991-954F-3CADE2E41CFF}" type="datetimeFigureOut">
              <a:rPr lang="th-TH" smtClean="0"/>
              <a:t>04/01/66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683362-05A5-4AE3-9487-B631B1770A35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532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E00415D-F607-4991-954F-3CADE2E41CFF}" type="datetimeFigureOut">
              <a:rPr lang="th-TH" smtClean="0"/>
              <a:t>04/01/66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F683362-05A5-4AE3-9487-B631B1770A35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732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F7A4322-91D9-4B20-B09B-ACED4970BA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การจัดระเบียบบริหารราชการภายในรัฐ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4F36551-9B27-4911-8271-1FBDB17596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th-TH" dirty="0"/>
          </a:p>
          <a:p>
            <a:pPr algn="r"/>
            <a:r>
              <a:rPr lang="th-TH" dirty="0"/>
              <a:t>อาจารย์ผู้สอน ดร.วันฮารงค์ บินอิสร</a:t>
            </a:r>
            <a:r>
              <a:rPr lang="th-TH" dirty="0" err="1"/>
              <a:t>ิส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87220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181100" y="2616200"/>
            <a:ext cx="4197350" cy="14097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/>
              <a:t>2. ราชการบริหารส่วนภูมิภาค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305550" y="1330325"/>
            <a:ext cx="5295900" cy="39814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dirty="0"/>
              <a:t>	ราชการบริหารส่วนภูมิภาคของไทยในปัจจุบันแบ่งส่วนราชการออกออก ดังนี้</a:t>
            </a:r>
          </a:p>
          <a:p>
            <a:r>
              <a:rPr lang="th-TH" sz="2800" dirty="0"/>
              <a:t>	1. จังหวัด</a:t>
            </a:r>
          </a:p>
          <a:p>
            <a:r>
              <a:rPr lang="th-TH" sz="2800" dirty="0"/>
              <a:t>	2. อำเภอ</a:t>
            </a:r>
          </a:p>
          <a:p>
            <a:r>
              <a:rPr lang="th-TH" sz="2800" dirty="0"/>
              <a:t>	3. กิ่งอำเภอ</a:t>
            </a:r>
          </a:p>
          <a:p>
            <a:r>
              <a:rPr lang="th-TH" sz="2800" dirty="0"/>
              <a:t>	4. ตำบล</a:t>
            </a:r>
          </a:p>
          <a:p>
            <a:r>
              <a:rPr lang="th-TH" sz="2800" dirty="0"/>
              <a:t>	5. หมู่บ้าน</a:t>
            </a:r>
          </a:p>
        </p:txBody>
      </p:sp>
    </p:spTree>
    <p:extLst>
      <p:ext uri="{BB962C8B-B14F-4D97-AF65-F5344CB8AC3E}">
        <p14:creationId xmlns:p14="http://schemas.microsoft.com/office/powerpoint/2010/main" val="2356801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028700" y="2717800"/>
            <a:ext cx="3911600" cy="1333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/>
              <a:t>3. ราชการบริหารส่วนท้องถิ่น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007100" y="1473200"/>
            <a:ext cx="5410200" cy="38227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800" dirty="0"/>
              <a:t>	ประเทศไทยมีรูปแบบการปกครองท้องถิ่นอยู่ 5 รูปแบบ</a:t>
            </a:r>
          </a:p>
          <a:p>
            <a:pPr algn="thaiDist"/>
            <a:r>
              <a:rPr lang="th-TH" sz="2800" dirty="0"/>
              <a:t>		1. องค์การบริหารส่วนจังหวัด</a:t>
            </a:r>
          </a:p>
          <a:p>
            <a:pPr algn="thaiDist"/>
            <a:r>
              <a:rPr lang="th-TH" sz="2800" dirty="0"/>
              <a:t>		2. เทศบาล</a:t>
            </a:r>
          </a:p>
          <a:p>
            <a:pPr algn="thaiDist"/>
            <a:r>
              <a:rPr lang="th-TH" sz="2800" dirty="0"/>
              <a:t>		3. กรุงเทพมหานคร</a:t>
            </a:r>
          </a:p>
          <a:p>
            <a:pPr algn="thaiDist"/>
            <a:r>
              <a:rPr lang="th-TH" sz="2800" dirty="0"/>
              <a:t>		4. เมืองพัทยา</a:t>
            </a:r>
          </a:p>
          <a:p>
            <a:pPr algn="thaiDist"/>
            <a:r>
              <a:rPr lang="th-TH" sz="2800" dirty="0"/>
              <a:t>		5. องค์การบริหารส่วนตำบล</a:t>
            </a:r>
          </a:p>
        </p:txBody>
      </p:sp>
    </p:spTree>
    <p:extLst>
      <p:ext uri="{BB962C8B-B14F-4D97-AF65-F5344CB8AC3E}">
        <p14:creationId xmlns:p14="http://schemas.microsoft.com/office/powerpoint/2010/main" val="393151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66BC991E-C246-48CE-9DF4-221692EDBAC9}"/>
              </a:ext>
            </a:extLst>
          </p:cNvPr>
          <p:cNvSpPr/>
          <p:nvPr/>
        </p:nvSpPr>
        <p:spPr>
          <a:xfrm>
            <a:off x="3304903" y="901337"/>
            <a:ext cx="6126480" cy="112340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/>
              <a:t>หลักการสำคัญในการจัดระเบียบบริหารราชการ</a:t>
            </a: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07374D14-86CB-440F-98B2-E7721EFD6AFA}"/>
              </a:ext>
            </a:extLst>
          </p:cNvPr>
          <p:cNvSpPr/>
          <p:nvPr/>
        </p:nvSpPr>
        <p:spPr>
          <a:xfrm>
            <a:off x="1773283" y="3805646"/>
            <a:ext cx="3063240" cy="112340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หลักการรวมอำนาจ</a:t>
            </a:r>
          </a:p>
        </p:txBody>
      </p:sp>
      <p:sp>
        <p:nvSpPr>
          <p:cNvPr id="6" name="สี่เหลี่ยมผืนผ้า: มุมมน 5">
            <a:extLst>
              <a:ext uri="{FF2B5EF4-FFF2-40B4-BE49-F238E27FC236}">
                <a16:creationId xmlns:a16="http://schemas.microsoft.com/office/drawing/2014/main" id="{F38B04DF-4A04-401B-8A6C-D315ACA54270}"/>
              </a:ext>
            </a:extLst>
          </p:cNvPr>
          <p:cNvSpPr/>
          <p:nvPr/>
        </p:nvSpPr>
        <p:spPr>
          <a:xfrm>
            <a:off x="8044543" y="3805646"/>
            <a:ext cx="2773680" cy="112340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หลักการกระจายอำนาจ</a:t>
            </a:r>
          </a:p>
        </p:txBody>
      </p:sp>
      <p:cxnSp>
        <p:nvCxnSpPr>
          <p:cNvPr id="8" name="ตัวเชื่อมต่อตรง 7">
            <a:extLst>
              <a:ext uri="{FF2B5EF4-FFF2-40B4-BE49-F238E27FC236}">
                <a16:creationId xmlns:a16="http://schemas.microsoft.com/office/drawing/2014/main" id="{485293B0-AF0C-4259-B979-62931AAF591A}"/>
              </a:ext>
            </a:extLst>
          </p:cNvPr>
          <p:cNvCxnSpPr>
            <a:stCxn id="4" idx="2"/>
          </p:cNvCxnSpPr>
          <p:nvPr/>
        </p:nvCxnSpPr>
        <p:spPr>
          <a:xfrm>
            <a:off x="6368143" y="2024743"/>
            <a:ext cx="0" cy="67926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>
            <a:extLst>
              <a:ext uri="{FF2B5EF4-FFF2-40B4-BE49-F238E27FC236}">
                <a16:creationId xmlns:a16="http://schemas.microsoft.com/office/drawing/2014/main" id="{169DF577-CD9D-43E1-A838-91E8014715A9}"/>
              </a:ext>
            </a:extLst>
          </p:cNvPr>
          <p:cNvCxnSpPr/>
          <p:nvPr/>
        </p:nvCxnSpPr>
        <p:spPr>
          <a:xfrm>
            <a:off x="6342017" y="2717074"/>
            <a:ext cx="306324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>
            <a:extLst>
              <a:ext uri="{FF2B5EF4-FFF2-40B4-BE49-F238E27FC236}">
                <a16:creationId xmlns:a16="http://schemas.microsoft.com/office/drawing/2014/main" id="{711903BA-842A-487F-8A4A-D97B0EA4A255}"/>
              </a:ext>
            </a:extLst>
          </p:cNvPr>
          <p:cNvCxnSpPr/>
          <p:nvPr/>
        </p:nvCxnSpPr>
        <p:spPr>
          <a:xfrm>
            <a:off x="3307071" y="2712718"/>
            <a:ext cx="306324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>
            <a:extLst>
              <a:ext uri="{FF2B5EF4-FFF2-40B4-BE49-F238E27FC236}">
                <a16:creationId xmlns:a16="http://schemas.microsoft.com/office/drawing/2014/main" id="{D7EA396D-8E91-4928-B2AB-26ED1F9B653E}"/>
              </a:ext>
            </a:extLst>
          </p:cNvPr>
          <p:cNvCxnSpPr>
            <a:cxnSpLocks/>
          </p:cNvCxnSpPr>
          <p:nvPr/>
        </p:nvCxnSpPr>
        <p:spPr>
          <a:xfrm>
            <a:off x="3317966" y="2712718"/>
            <a:ext cx="0" cy="1092928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>
            <a:extLst>
              <a:ext uri="{FF2B5EF4-FFF2-40B4-BE49-F238E27FC236}">
                <a16:creationId xmlns:a16="http://schemas.microsoft.com/office/drawing/2014/main" id="{668F4BDE-9C1F-41D3-841C-9C59748C5797}"/>
              </a:ext>
            </a:extLst>
          </p:cNvPr>
          <p:cNvCxnSpPr>
            <a:cxnSpLocks/>
          </p:cNvCxnSpPr>
          <p:nvPr/>
        </p:nvCxnSpPr>
        <p:spPr>
          <a:xfrm>
            <a:off x="9400920" y="2721425"/>
            <a:ext cx="0" cy="1092928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16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504232" y="493564"/>
            <a:ext cx="6912768" cy="1224136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แนวความคิดของฝรั่งเศสเกี่ยวกับหลักการรวมอำนาจและหลักการกระจายอำนาจ</a:t>
            </a: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153468" y="2324100"/>
            <a:ext cx="2808312" cy="3492500"/>
          </a:xfrm>
          <a:prstGeom prst="round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 หลักการรวมอำนาจ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หลักการรวมอำนาจ มีความหมายได้ 2 อย่าง คือ การรวมอำนาจทางการเมือง กับ การรวมอำนาจทางปกครอง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7065392" y="2153382"/>
            <a:ext cx="4644008" cy="2259868"/>
          </a:xfrm>
          <a:prstGeom prst="roundRect">
            <a:avLst/>
          </a:prstGeom>
          <a:ln w="38100">
            <a:prstDash val="sys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การรวมอำนาจทางการเมือง หมายถึง เอกภาพในการปกครองและการบัญญัติกฎหมาย ศาสตราจารย์ </a:t>
            </a:r>
            <a:r>
              <a:rPr lang="en-US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Hauriou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กล่าวว่า “การรวมอำนาจเป็นเรื่องของความเสมอภาคเกี่ยวกับกฎหมาย”</a:t>
            </a: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7065392" y="4724400"/>
            <a:ext cx="4644008" cy="1678136"/>
          </a:xfrm>
          <a:prstGeom prst="roundRect">
            <a:avLst/>
          </a:prstGeom>
          <a:ln w="38100">
            <a:prstDash val="sys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การรวมอำนาจทางปกครอง หมายถึง รัฐเป็นเป็นผู้ดำเนินการปกครองในทุกเรื่อง </a:t>
            </a:r>
          </a:p>
        </p:txBody>
      </p:sp>
      <p:sp>
        <p:nvSpPr>
          <p:cNvPr id="11" name="ลูกศรขวา 10"/>
          <p:cNvSpPr/>
          <p:nvPr/>
        </p:nvSpPr>
        <p:spPr>
          <a:xfrm>
            <a:off x="4849366" y="2946400"/>
            <a:ext cx="1028700" cy="7239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ขวา 11"/>
          <p:cNvSpPr/>
          <p:nvPr/>
        </p:nvSpPr>
        <p:spPr>
          <a:xfrm>
            <a:off x="4849366" y="4787900"/>
            <a:ext cx="1028700" cy="7239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480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3601120" y="718096"/>
            <a:ext cx="4824536" cy="11615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/>
              <a:t>การรวมอำนาจ แบ่งออกเป็น 2 รูปแบบ</a:t>
            </a:r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6013388" y="1853208"/>
            <a:ext cx="0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3512220" y="2789312"/>
            <a:ext cx="25562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>
            <a:off x="6068504" y="2789312"/>
            <a:ext cx="23898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>
            <a:off x="3499520" y="2776612"/>
            <a:ext cx="0" cy="9122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>
            <a:off x="8455248" y="2789312"/>
            <a:ext cx="0" cy="9249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สี่เหลี่ยมผืนผ้ามุมมน 9"/>
          <p:cNvSpPr/>
          <p:nvPr/>
        </p:nvSpPr>
        <p:spPr>
          <a:xfrm>
            <a:off x="1699320" y="3726931"/>
            <a:ext cx="3600400" cy="113716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1. การรวมศูนย์อำนาจ </a:t>
            </a: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6489948" y="3726931"/>
            <a:ext cx="3936752" cy="113716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2. การกระจายการรวมศูนย์อำนาจ</a:t>
            </a:r>
          </a:p>
        </p:txBody>
      </p:sp>
    </p:spTree>
    <p:extLst>
      <p:ext uri="{BB962C8B-B14F-4D97-AF65-F5344CB8AC3E}">
        <p14:creationId xmlns:p14="http://schemas.microsoft.com/office/powerpoint/2010/main" val="173661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3994150" y="685800"/>
            <a:ext cx="4762500" cy="1168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dirty="0"/>
              <a:t>1.2 หลักการกระจายอำนาจ</a:t>
            </a:r>
          </a:p>
        </p:txBody>
      </p:sp>
      <p:sp>
        <p:nvSpPr>
          <p:cNvPr id="5" name="ตัดมุมสี่เหลี่ยมผืนผ้าหนึ่งมุม 4"/>
          <p:cNvSpPr/>
          <p:nvPr/>
        </p:nvSpPr>
        <p:spPr>
          <a:xfrm flipH="1">
            <a:off x="2660650" y="2565400"/>
            <a:ext cx="7429500" cy="3175000"/>
          </a:xfrm>
          <a:prstGeom prst="snip1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ในวิทยานิพนธ์ของ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Fontaine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เขียนไว้ว่า “การกระจายอำนาจ คือ การให้เสรีภาพที่จำเป็นในการพิจารณาตามปกติแก่ท้องถิ่นนั้น คือ การให้มีการปกครองท้องถิ่นหรือการปกครองตนเอง” ศาสตราจารย์ </a:t>
            </a:r>
            <a:r>
              <a:rPr lang="en-US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Berthelemy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กล่าวว่า “ปัญหาของการกระจายอำนาจก็คือปัญหาของเรื่องเสรีภาพของสาธารณะ” </a:t>
            </a:r>
          </a:p>
        </p:txBody>
      </p:sp>
    </p:spTree>
    <p:extLst>
      <p:ext uri="{BB962C8B-B14F-4D97-AF65-F5344CB8AC3E}">
        <p14:creationId xmlns:p14="http://schemas.microsoft.com/office/powerpoint/2010/main" val="377343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วงรี 1"/>
          <p:cNvSpPr/>
          <p:nvPr/>
        </p:nvSpPr>
        <p:spPr>
          <a:xfrm>
            <a:off x="901700" y="419100"/>
            <a:ext cx="6832600" cy="1200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/>
              <a:t>ลักษณะของหลักการกระจายอำนาจทางพื้นที่</a:t>
            </a:r>
          </a:p>
        </p:txBody>
      </p:sp>
      <p:sp>
        <p:nvSpPr>
          <p:cNvPr id="3" name="แผนผังลําดับงาน: กระบวนการสำรอง 2"/>
          <p:cNvSpPr/>
          <p:nvPr/>
        </p:nvSpPr>
        <p:spPr>
          <a:xfrm>
            <a:off x="4432299" y="1619250"/>
            <a:ext cx="6779039" cy="48196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 การกระจายอำนาจจะมีได้ก็แต่ภายในเรื่องการปกครองเท่านั้น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 การกระจายอำนาจ คือการให้มีองค์การปกครองทางพื้นที่ เช่น องค์การปกครองท้องถิ่น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 เจ้าหน้าที่ของการกระจายอำนาจจะต้องมาจากเลือกตั้ง เพราะหัวใจของการกระอำนาจ คือ “การทำให้ชาติมีส่วนร่วมในการปกครองท้องถิ่น” เจ้าหน้าที่ท้องถิ่นมีอำนาจได้ก็เพราะถือว่ามาจากการเลือกตั้ง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เมื่อการรวมอำนาจคือการบังคับบัญชา ดังนั้น เราจึงกล่าวได้ว่า การกระจายอำนาจ คือ กานถอนคำบังคับบัญชาด้วยวิธีการเลือกตั้ง</a:t>
            </a:r>
          </a:p>
        </p:txBody>
      </p:sp>
    </p:spTree>
    <p:extLst>
      <p:ext uri="{BB962C8B-B14F-4D97-AF65-F5344CB8AC3E}">
        <p14:creationId xmlns:p14="http://schemas.microsoft.com/office/powerpoint/2010/main" val="4231302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1244600" y="520700"/>
            <a:ext cx="5981700" cy="2933700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ศาสตราจารย์ </a:t>
            </a:r>
            <a:r>
              <a:rPr lang="en-US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Hauriou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กล่าวว่า “โดยสรุป การกระจายอำนาจก็คือ การใช้อำนาจโดยตรงของประชาชนเจ้าของอำนาจอธิปไตยในการปกครอง” 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ด้วยเหตุนี้ เมื่อไม่อาจมีการกระจายอำนาจที่ปราศจากการเลือกตั้ง และเมื่อการเลือกตั้งหมายถึงการเมือง การกระจายอำนาจจึงแสดงถึงวิธีการแห่งการนำเอาการเมืองเข้ามาในการปกครอง</a:t>
            </a:r>
          </a:p>
        </p:txBody>
      </p:sp>
      <p:sp>
        <p:nvSpPr>
          <p:cNvPr id="5" name="แผนผังลําดับงาน: กระบวนการสำรอง 4"/>
          <p:cNvSpPr/>
          <p:nvPr/>
        </p:nvSpPr>
        <p:spPr>
          <a:xfrm>
            <a:off x="5651500" y="3606800"/>
            <a:ext cx="5981700" cy="2933700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4. ในการกระจายอำนาจ อำนาจตัดสินใจในบางส่วนจะต้องเป็นของเจ้าหน้าที่ท้องถิ่น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5. เจ้าหน้าที่ท้องถิ่นต้องเป็นอิสระจากส่วนกลาง แต่หากยังต้องอยู่ใต้อำนาจดูแลกำกับของส่วนกลาง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6. การกระจายอำนาจมีได้หลายระดับ</a:t>
            </a:r>
          </a:p>
        </p:txBody>
      </p:sp>
    </p:spTree>
    <p:extLst>
      <p:ext uri="{BB962C8B-B14F-4D97-AF65-F5344CB8AC3E}">
        <p14:creationId xmlns:p14="http://schemas.microsoft.com/office/powerpoint/2010/main" val="314827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3533774" y="495300"/>
            <a:ext cx="5356225" cy="127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dirty="0"/>
              <a:t>การจัดระเบียบบริหารราชการแผ่นดินของไทย</a:t>
            </a: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8889999" y="3213100"/>
            <a:ext cx="2794001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ราชการบริหารส่วนท้องถิ่น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4827586" y="3213100"/>
            <a:ext cx="28194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ราชการบริหารส่วนภูมิภาค</a:t>
            </a: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873125" y="3213100"/>
            <a:ext cx="2660649" cy="990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ราชการบริหารส่วนกลาง</a:t>
            </a: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1130300" y="5219700"/>
            <a:ext cx="2146300" cy="939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ใช้หลักการรวมอำนาจ</a:t>
            </a: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4478337" y="5029200"/>
            <a:ext cx="3533775" cy="1219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ใช้หลักการกระจายการรวมศูนย์อำนาจหรือหลักการแบ่งอำนาจให้ส่วนภูมิภาค</a:t>
            </a: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9201150" y="5219700"/>
            <a:ext cx="2171700" cy="939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ใช้หลักการกระจายอำนาจ</a:t>
            </a:r>
          </a:p>
        </p:txBody>
      </p:sp>
      <p:sp>
        <p:nvSpPr>
          <p:cNvPr id="11" name="ลูกศรลง 10"/>
          <p:cNvSpPr/>
          <p:nvPr/>
        </p:nvSpPr>
        <p:spPr>
          <a:xfrm>
            <a:off x="1841500" y="4419600"/>
            <a:ext cx="520700" cy="520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ลง 11"/>
          <p:cNvSpPr/>
          <p:nvPr/>
        </p:nvSpPr>
        <p:spPr>
          <a:xfrm>
            <a:off x="5976936" y="4419600"/>
            <a:ext cx="520700" cy="520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ลง 12"/>
          <p:cNvSpPr/>
          <p:nvPr/>
        </p:nvSpPr>
        <p:spPr>
          <a:xfrm>
            <a:off x="10026650" y="4419600"/>
            <a:ext cx="520700" cy="520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3" name="ลูกศรเชื่อมต่อแบบตรง 22"/>
          <p:cNvCxnSpPr>
            <a:stCxn id="4" idx="2"/>
            <a:endCxn id="6" idx="0"/>
          </p:cNvCxnSpPr>
          <p:nvPr/>
        </p:nvCxnSpPr>
        <p:spPr>
          <a:xfrm>
            <a:off x="6211887" y="1765300"/>
            <a:ext cx="25399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 flipV="1">
            <a:off x="2203450" y="2362200"/>
            <a:ext cx="8083550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ลูกศรเชื่อมต่อแบบตรง 30"/>
          <p:cNvCxnSpPr>
            <a:endCxn id="7" idx="0"/>
          </p:cNvCxnSpPr>
          <p:nvPr/>
        </p:nvCxnSpPr>
        <p:spPr>
          <a:xfrm>
            <a:off x="2203450" y="2387600"/>
            <a:ext cx="0" cy="825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ลูกศรเชื่อมต่อแบบตรง 31"/>
          <p:cNvCxnSpPr/>
          <p:nvPr/>
        </p:nvCxnSpPr>
        <p:spPr>
          <a:xfrm>
            <a:off x="10286999" y="2362200"/>
            <a:ext cx="0" cy="825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518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3797300" y="558800"/>
            <a:ext cx="4381500" cy="1333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ราชการบริหารส่วนกลาง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739899" y="2489200"/>
            <a:ext cx="3826013" cy="34345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กระทรวง ทบวง และส่วนราชการที่มีฐานะเป็นกระทรวง เช่น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 สำนักนายก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 กระทรวงกลาโหม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 ทบวงมหาวิทยาลัย เป็นต้น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150099" y="2489200"/>
            <a:ext cx="4061239" cy="381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หน่วยงานอิสระที่เป็นส่วนราชการ แต่ไม่สังกัดสำนักนายกรัฐมนตรี กระทรวง หรือทบวงใด เช่น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 ราชบัณฑิตยสถาน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 สำนักพระราชวัง</a:t>
            </a:r>
          </a:p>
          <a:p>
            <a:pPr algn="thaiDist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 สำนักงานอัยการสูงสุด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3823947275"/>
      </p:ext>
    </p:extLst>
  </p:cSld>
  <p:clrMapOvr>
    <a:masterClrMapping/>
  </p:clrMapOvr>
</p:sld>
</file>

<file path=ppt/theme/theme1.xml><?xml version="1.0" encoding="utf-8"?>
<a:theme xmlns:a="http://schemas.openxmlformats.org/drawingml/2006/main" name="ครอบตัด">
  <a:themeElements>
    <a:clrScheme name="ครอบตัด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ครอบตัด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ครอบตัด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TM10001105[[fn=ครอบตัด]]</Template>
  <TotalTime>820</TotalTime>
  <Words>219</Words>
  <Application>Microsoft Macintosh PowerPoint</Application>
  <PresentationFormat>แบบจอกว้าง</PresentationFormat>
  <Paragraphs>56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5" baseType="lpstr">
      <vt:lpstr>Franklin Gothic Book</vt:lpstr>
      <vt:lpstr>LilyUPC</vt:lpstr>
      <vt:lpstr>TH SarabunPSK</vt:lpstr>
      <vt:lpstr>ครอบตัด</vt:lpstr>
      <vt:lpstr>การจัดระเบียบบริหารราชการภายในรัฐ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อับดุลเลาะ เจะแม</cp:lastModifiedBy>
  <cp:revision>30</cp:revision>
  <dcterms:created xsi:type="dcterms:W3CDTF">2019-03-11T04:53:43Z</dcterms:created>
  <dcterms:modified xsi:type="dcterms:W3CDTF">2023-01-04T07:12:08Z</dcterms:modified>
</cp:coreProperties>
</file>