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9"/>
  </p:notesMasterIdLst>
  <p:handoutMasterIdLst>
    <p:handoutMasterId r:id="rId30"/>
  </p:handoutMasterIdLst>
  <p:sldIdLst>
    <p:sldId id="295" r:id="rId2"/>
    <p:sldId id="668" r:id="rId3"/>
    <p:sldId id="414" r:id="rId4"/>
    <p:sldId id="740" r:id="rId5"/>
    <p:sldId id="741" r:id="rId6"/>
    <p:sldId id="742" r:id="rId7"/>
    <p:sldId id="743" r:id="rId8"/>
    <p:sldId id="427" r:id="rId9"/>
    <p:sldId id="409" r:id="rId10"/>
    <p:sldId id="738" r:id="rId11"/>
    <p:sldId id="739" r:id="rId12"/>
    <p:sldId id="615" r:id="rId13"/>
    <p:sldId id="494" r:id="rId14"/>
    <p:sldId id="616" r:id="rId15"/>
    <p:sldId id="620" r:id="rId16"/>
    <p:sldId id="621" r:id="rId17"/>
    <p:sldId id="618" r:id="rId18"/>
    <p:sldId id="622" r:id="rId19"/>
    <p:sldId id="626" r:id="rId20"/>
    <p:sldId id="628" r:id="rId21"/>
    <p:sldId id="629" r:id="rId22"/>
    <p:sldId id="624" r:id="rId23"/>
    <p:sldId id="682" r:id="rId24"/>
    <p:sldId id="640" r:id="rId25"/>
    <p:sldId id="735" r:id="rId26"/>
    <p:sldId id="736" r:id="rId27"/>
    <p:sldId id="737" r:id="rId28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9933"/>
    <a:srgbClr val="006600"/>
    <a:srgbClr val="00FF00"/>
    <a:srgbClr val="33CC33"/>
    <a:srgbClr val="FF33CC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6" autoAdjust="0"/>
    <p:restoredTop sz="94660"/>
  </p:normalViewPr>
  <p:slideViewPr>
    <p:cSldViewPr>
      <p:cViewPr varScale="1">
        <p:scale>
          <a:sx n="81" d="100"/>
          <a:sy n="81" d="100"/>
        </p:scale>
        <p:origin x="151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9FEA7-76CC-4686-A1C1-E597D09D7E0B}" type="datetimeFigureOut">
              <a:rPr lang="th-TH" smtClean="0"/>
              <a:pPr/>
              <a:t>21/11/65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94F8E-9B2D-47CF-900A-B500ABE9F73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/>
              <a:t>Click to edit Master text styles</a:t>
            </a:r>
          </a:p>
          <a:p>
            <a:pPr lvl="1"/>
            <a:r>
              <a:rPr lang="th-TH" noProof="0"/>
              <a:t>Second level</a:t>
            </a:r>
          </a:p>
          <a:p>
            <a:pPr lvl="2"/>
            <a:r>
              <a:rPr lang="th-TH" noProof="0"/>
              <a:t>Third level</a:t>
            </a:r>
          </a:p>
          <a:p>
            <a:pPr lvl="3"/>
            <a:r>
              <a:rPr lang="th-TH" noProof="0"/>
              <a:t>Fourth level</a:t>
            </a:r>
          </a:p>
          <a:p>
            <a:pPr lvl="4"/>
            <a:r>
              <a:rPr lang="th-TH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5E1647-3BA6-4335-A085-EFCD82C11CB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6332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th-TH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8EDD1-2A50-472B-9ED0-1CD3BE7F4C6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067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4334A-890E-446F-B9D8-3AB1D77E1B3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687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F25CC-F221-4C4B-8498-84349B756C0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2624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1524000" y="1905000"/>
            <a:ext cx="70104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5A4EA-33EA-4DF3-B380-47299F96692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424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4629F-B6F9-4FE4-AD28-B3029F33D22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026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2B5BA-23BF-44FF-9A89-024E577FE3B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726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545F1-4206-441E-908B-4497F85A2EA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127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FDA52-AC10-4B4A-B145-8756F50327C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661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0ECB0-C374-4759-A29D-5A28881BDDD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499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74AF2-E979-4B2D-AB3A-2C78F44DF8D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602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FC95F-AF22-4730-ADCF-DF6C685BCAD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291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E77AA-2F63-4C8E-AB61-328FE5449B0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651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text styles</a:t>
            </a:r>
          </a:p>
          <a:p>
            <a:pPr lvl="1"/>
            <a:r>
              <a:rPr lang="th-TH"/>
              <a:t>Second level</a:t>
            </a:r>
          </a:p>
          <a:p>
            <a:pPr lvl="2"/>
            <a:r>
              <a:rPr lang="th-TH"/>
              <a:t>Third level</a:t>
            </a:r>
          </a:p>
          <a:p>
            <a:pPr lvl="3"/>
            <a:r>
              <a:rPr lang="th-TH"/>
              <a:t>Fourth level</a:t>
            </a:r>
          </a:p>
          <a:p>
            <a:pPr lvl="4"/>
            <a:r>
              <a:rPr lang="th-TH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23798CB1-0B64-4382-A41E-CAACC6B312C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h-TH" sz="2400">
              <a:latin typeface="Times New Roman" pitchFamily="18" charset="0"/>
            </a:endParaRP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h-TH" sz="2400"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  <p:sldLayoutId id="2147483704" r:id="rId11"/>
    <p:sldLayoutId id="214748370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en.wikipedia.org/wiki/Image:Water-elpot-transparent-3D-balls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>
                <a:solidFill>
                  <a:schemeClr val="bg2"/>
                </a:solidFill>
                <a:latin typeface="Angsana New" pitchFamily="18" charset="-34"/>
              </a:rPr>
              <a:t>พันธะโควาเลนต์ </a:t>
            </a:r>
            <a:r>
              <a:rPr lang="en-US" b="1">
                <a:solidFill>
                  <a:schemeClr val="bg2"/>
                </a:solidFill>
                <a:latin typeface="Angsana New" pitchFamily="18" charset="-34"/>
              </a:rPr>
              <a:t>(Covalent Bond)</a:t>
            </a:r>
            <a:endParaRPr lang="th-TH" b="1">
              <a:solidFill>
                <a:schemeClr val="bg2"/>
              </a:solidFill>
              <a:latin typeface="Angsana New" pitchFamily="18" charset="-34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675687" cy="2808287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l"/>
            </a:pPr>
            <a:r>
              <a:rPr lang="th-TH" sz="2800" b="1">
                <a:latin typeface="Angsana New" pitchFamily="18" charset="-34"/>
              </a:rPr>
              <a:t>คือ พันธะที่เกิดจากการที่อะตอมใช้เวเลนซ์อิเล็กตรอนร่วมกันเป็นคู่ๆ เพื่อให้เวเลนซ์อิเล็กตรอนครบแปดตัวตาม</a:t>
            </a:r>
            <a:r>
              <a:rPr lang="th-TH" sz="2800" b="1">
                <a:solidFill>
                  <a:srgbClr val="FF0066"/>
                </a:solidFill>
                <a:latin typeface="Angsana New" pitchFamily="18" charset="-34"/>
              </a:rPr>
              <a:t>กฎออกเตต </a:t>
            </a:r>
            <a:r>
              <a:rPr lang="en-US" sz="2800" b="1">
                <a:solidFill>
                  <a:srgbClr val="FF0066"/>
                </a:solidFill>
                <a:latin typeface="Angsana New" pitchFamily="18" charset="-34"/>
              </a:rPr>
              <a:t>(Octet rule)</a:t>
            </a:r>
            <a:endParaRPr lang="th-TH" sz="2800" b="1">
              <a:solidFill>
                <a:srgbClr val="FF0066"/>
              </a:solidFill>
              <a:latin typeface="Angsana New" pitchFamily="18" charset="-34"/>
            </a:endParaRP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l"/>
            </a:pPr>
            <a:r>
              <a:rPr lang="th-TH" sz="2800" b="1">
                <a:solidFill>
                  <a:schemeClr val="tx1"/>
                </a:solidFill>
                <a:latin typeface="Angsana New" pitchFamily="18" charset="-34"/>
              </a:rPr>
              <a:t>เป็นพันธะในโมเลกุล ซึ่งธาตุที่เป็นองค์ประกอบมีค่า </a:t>
            </a:r>
            <a:r>
              <a:rPr lang="en-US" sz="2800" b="1">
                <a:solidFill>
                  <a:schemeClr val="tx1"/>
                </a:solidFill>
                <a:latin typeface="Angsana New" pitchFamily="18" charset="-34"/>
              </a:rPr>
              <a:t>EN </a:t>
            </a:r>
            <a:r>
              <a:rPr lang="th-TH" sz="2800" b="1">
                <a:solidFill>
                  <a:schemeClr val="tx1"/>
                </a:solidFill>
                <a:latin typeface="Angsana New" pitchFamily="18" charset="-34"/>
              </a:rPr>
              <a:t>ใกล้เคียงกัน และมีค่า </a:t>
            </a:r>
            <a:r>
              <a:rPr lang="en-US" sz="2800" b="1">
                <a:solidFill>
                  <a:schemeClr val="tx1"/>
                </a:solidFill>
                <a:latin typeface="Angsana New" pitchFamily="18" charset="-34"/>
              </a:rPr>
              <a:t>EN</a:t>
            </a:r>
            <a:r>
              <a:rPr lang="th-TH" sz="2800" b="1">
                <a:solidFill>
                  <a:schemeClr val="tx1"/>
                </a:solidFill>
                <a:latin typeface="Angsana New" pitchFamily="18" charset="-34"/>
              </a:rPr>
              <a:t>ค่อนข้างสูง</a:t>
            </a:r>
            <a:r>
              <a:rPr lang="en-US" sz="2800" b="1">
                <a:solidFill>
                  <a:schemeClr val="tx1"/>
                </a:solidFill>
                <a:latin typeface="Angsana New" pitchFamily="18" charset="-34"/>
              </a:rPr>
              <a:t>  </a:t>
            </a:r>
            <a:r>
              <a:rPr lang="th-TH" sz="2800" b="1">
                <a:solidFill>
                  <a:schemeClr val="tx1"/>
                </a:solidFill>
                <a:latin typeface="Angsana New" pitchFamily="18" charset="-34"/>
              </a:rPr>
              <a:t>(อะตอมมีค่า </a:t>
            </a:r>
            <a:r>
              <a:rPr lang="en-US" sz="2800" b="1">
                <a:solidFill>
                  <a:schemeClr val="tx1"/>
                </a:solidFill>
                <a:latin typeface="Angsana New" pitchFamily="18" charset="-34"/>
              </a:rPr>
              <a:t>EN </a:t>
            </a:r>
            <a:r>
              <a:rPr lang="th-TH" sz="2800" b="1">
                <a:solidFill>
                  <a:schemeClr val="tx1"/>
                </a:solidFill>
                <a:latin typeface="Angsana New" pitchFamily="18" charset="-34"/>
              </a:rPr>
              <a:t>สูงจึงไม่มีอะตอมใดยอมเสียอิเล็กตรอน)</a:t>
            </a:r>
            <a:endParaRPr lang="en-US" sz="2800" b="1">
              <a:solidFill>
                <a:schemeClr val="tx1"/>
              </a:solidFill>
              <a:latin typeface="Angsana New" pitchFamily="18" charset="-34"/>
            </a:endParaRP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l"/>
            </a:pPr>
            <a:r>
              <a:rPr lang="en-US" sz="2800" b="1">
                <a:latin typeface="Angsana New" pitchFamily="18" charset="-34"/>
              </a:rPr>
              <a:t>1 </a:t>
            </a:r>
            <a:r>
              <a:rPr lang="th-TH" sz="2800" b="1">
                <a:latin typeface="Angsana New" pitchFamily="18" charset="-34"/>
              </a:rPr>
              <a:t>พันธะ ประกอบด้วย </a:t>
            </a:r>
            <a:r>
              <a:rPr lang="en-US" sz="2800" b="1">
                <a:latin typeface="Angsana New" pitchFamily="18" charset="-34"/>
              </a:rPr>
              <a:t>2 </a:t>
            </a:r>
            <a:r>
              <a:rPr lang="th-TH" sz="2800" b="1">
                <a:latin typeface="Angsana New" pitchFamily="18" charset="-34"/>
              </a:rPr>
              <a:t>อิเล็กตรอนซึ่งมีสปินตรงข้ามกัน</a:t>
            </a:r>
            <a:endParaRPr lang="th-TH" sz="2800" b="1">
              <a:solidFill>
                <a:schemeClr val="tx1"/>
              </a:solidFill>
              <a:latin typeface="Angsana New" pitchFamily="18" charset="-34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741738" y="5111750"/>
            <a:ext cx="1463675" cy="1374775"/>
            <a:chOff x="1048" y="2894"/>
            <a:chExt cx="922" cy="866"/>
          </a:xfrm>
        </p:grpSpPr>
        <p:sp>
          <p:nvSpPr>
            <p:cNvPr id="12332" name="Oval 12"/>
            <p:cNvSpPr>
              <a:spLocks noChangeArrowheads="1"/>
            </p:cNvSpPr>
            <p:nvPr/>
          </p:nvSpPr>
          <p:spPr bwMode="auto">
            <a:xfrm>
              <a:off x="1330" y="3186"/>
              <a:ext cx="308" cy="308"/>
            </a:xfrm>
            <a:prstGeom prst="ellipse">
              <a:avLst/>
            </a:prstGeom>
            <a:gradFill rotWithShape="1">
              <a:gsLst>
                <a:gs pos="0">
                  <a:srgbClr val="7A9CD8"/>
                </a:gs>
                <a:gs pos="100000">
                  <a:srgbClr val="384864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33" name="Oval 13"/>
            <p:cNvSpPr>
              <a:spLocks noChangeArrowheads="1"/>
            </p:cNvSpPr>
            <p:nvPr/>
          </p:nvSpPr>
          <p:spPr bwMode="auto">
            <a:xfrm>
              <a:off x="1048" y="2894"/>
              <a:ext cx="867" cy="86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34" name="Text Box 14"/>
            <p:cNvSpPr txBox="1">
              <a:spLocks noChangeArrowheads="1"/>
            </p:cNvSpPr>
            <p:nvPr/>
          </p:nvSpPr>
          <p:spPr bwMode="auto">
            <a:xfrm>
              <a:off x="1346" y="3205"/>
              <a:ext cx="3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Albertus" pitchFamily="34" charset="0"/>
                  <a:cs typeface="Cordia New" pitchFamily="34" charset="-34"/>
                </a:rPr>
                <a:t>+</a:t>
              </a:r>
            </a:p>
          </p:txBody>
        </p:sp>
        <p:grpSp>
          <p:nvGrpSpPr>
            <p:cNvPr id="12335" name="Group 15"/>
            <p:cNvGrpSpPr>
              <a:grpSpLocks/>
            </p:cNvGrpSpPr>
            <p:nvPr/>
          </p:nvGrpSpPr>
          <p:grpSpPr bwMode="auto">
            <a:xfrm>
              <a:off x="1780" y="3002"/>
              <a:ext cx="190" cy="327"/>
              <a:chOff x="644" y="2847"/>
              <a:chExt cx="190" cy="327"/>
            </a:xfrm>
          </p:grpSpPr>
          <p:sp>
            <p:nvSpPr>
              <p:cNvPr id="12336" name="Oval 16"/>
              <p:cNvSpPr>
                <a:spLocks noChangeArrowheads="1"/>
              </p:cNvSpPr>
              <p:nvPr/>
            </p:nvSpPr>
            <p:spPr bwMode="auto">
              <a:xfrm>
                <a:off x="646" y="2906"/>
                <a:ext cx="184" cy="184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2337" name="Text Box 17"/>
              <p:cNvSpPr txBox="1">
                <a:spLocks noChangeArrowheads="1"/>
              </p:cNvSpPr>
              <p:nvPr/>
            </p:nvSpPr>
            <p:spPr bwMode="auto">
              <a:xfrm>
                <a:off x="644" y="2847"/>
                <a:ext cx="1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/>
                <a:r>
                  <a:rPr lang="th-TH" b="1">
                    <a:solidFill>
                      <a:schemeClr val="tx2"/>
                    </a:solidFill>
                    <a:latin typeface="Albertus" pitchFamily="34" charset="0"/>
                    <a:cs typeface="Cordia New" pitchFamily="34" charset="-34"/>
                  </a:rPr>
                  <a:t>-</a:t>
                </a:r>
                <a:endParaRPr lang="en-US" b="1">
                  <a:solidFill>
                    <a:schemeClr val="tx2"/>
                  </a:solidFill>
                  <a:latin typeface="Albertus" pitchFamily="34" charset="0"/>
                  <a:cs typeface="Cordia New" pitchFamily="34" charset="-34"/>
                </a:endParaRPr>
              </a:p>
            </p:txBody>
          </p:sp>
        </p:grpSp>
      </p:grpSp>
      <p:grpSp>
        <p:nvGrpSpPr>
          <p:cNvPr id="12293" name="Group 18"/>
          <p:cNvGrpSpPr>
            <a:grpSpLocks/>
          </p:cNvGrpSpPr>
          <p:nvPr/>
        </p:nvGrpSpPr>
        <p:grpSpPr bwMode="auto">
          <a:xfrm>
            <a:off x="6027738" y="3494088"/>
            <a:ext cx="2959100" cy="3201987"/>
            <a:chOff x="2303" y="2073"/>
            <a:chExt cx="1864" cy="2017"/>
          </a:xfrm>
        </p:grpSpPr>
        <p:sp>
          <p:nvSpPr>
            <p:cNvPr id="12301" name="Oval 19"/>
            <p:cNvSpPr>
              <a:spLocks noChangeArrowheads="1"/>
            </p:cNvSpPr>
            <p:nvPr/>
          </p:nvSpPr>
          <p:spPr bwMode="auto">
            <a:xfrm>
              <a:off x="3014" y="2875"/>
              <a:ext cx="440" cy="440"/>
            </a:xfrm>
            <a:prstGeom prst="ellipse">
              <a:avLst/>
            </a:prstGeom>
            <a:gradFill rotWithShape="1">
              <a:gsLst>
                <a:gs pos="0">
                  <a:srgbClr val="F0ACF2"/>
                </a:gs>
                <a:gs pos="100000">
                  <a:srgbClr val="6F507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02" name="Oval 20"/>
            <p:cNvSpPr>
              <a:spLocks noChangeArrowheads="1"/>
            </p:cNvSpPr>
            <p:nvPr/>
          </p:nvSpPr>
          <p:spPr bwMode="auto">
            <a:xfrm>
              <a:off x="2368" y="2226"/>
              <a:ext cx="1743" cy="1743"/>
            </a:xfrm>
            <a:prstGeom prst="ellipse">
              <a:avLst/>
            </a:prstGeom>
            <a:noFill/>
            <a:ln w="19050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03" name="Oval 21"/>
            <p:cNvSpPr>
              <a:spLocks noChangeArrowheads="1"/>
            </p:cNvSpPr>
            <p:nvPr/>
          </p:nvSpPr>
          <p:spPr bwMode="auto">
            <a:xfrm>
              <a:off x="2809" y="2648"/>
              <a:ext cx="880" cy="880"/>
            </a:xfrm>
            <a:prstGeom prst="ellipse">
              <a:avLst/>
            </a:prstGeom>
            <a:noFill/>
            <a:ln w="19050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2304" name="Group 22"/>
            <p:cNvGrpSpPr>
              <a:grpSpLocks/>
            </p:cNvGrpSpPr>
            <p:nvPr/>
          </p:nvGrpSpPr>
          <p:grpSpPr bwMode="auto">
            <a:xfrm>
              <a:off x="3153" y="2502"/>
              <a:ext cx="190" cy="327"/>
              <a:chOff x="644" y="2847"/>
              <a:chExt cx="190" cy="327"/>
            </a:xfrm>
          </p:grpSpPr>
          <p:sp>
            <p:nvSpPr>
              <p:cNvPr id="12330" name="Oval 23"/>
              <p:cNvSpPr>
                <a:spLocks noChangeArrowheads="1"/>
              </p:cNvSpPr>
              <p:nvPr/>
            </p:nvSpPr>
            <p:spPr bwMode="auto">
              <a:xfrm>
                <a:off x="646" y="2906"/>
                <a:ext cx="184" cy="184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2331" name="Text Box 24"/>
              <p:cNvSpPr txBox="1">
                <a:spLocks noChangeArrowheads="1"/>
              </p:cNvSpPr>
              <p:nvPr/>
            </p:nvSpPr>
            <p:spPr bwMode="auto">
              <a:xfrm>
                <a:off x="644" y="2847"/>
                <a:ext cx="1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/>
                <a:r>
                  <a:rPr lang="th-TH" b="1">
                    <a:solidFill>
                      <a:schemeClr val="tx2"/>
                    </a:solidFill>
                    <a:latin typeface="Albertus" pitchFamily="34" charset="0"/>
                    <a:cs typeface="Cordia New" pitchFamily="34" charset="-34"/>
                  </a:rPr>
                  <a:t>-</a:t>
                </a:r>
                <a:endParaRPr lang="en-US" b="1">
                  <a:solidFill>
                    <a:schemeClr val="tx2"/>
                  </a:solidFill>
                  <a:latin typeface="Albertus" pitchFamily="34" charset="0"/>
                  <a:cs typeface="Cordia New" pitchFamily="34" charset="-34"/>
                </a:endParaRPr>
              </a:p>
            </p:txBody>
          </p:sp>
        </p:grpSp>
        <p:sp>
          <p:nvSpPr>
            <p:cNvPr id="12305" name="Text Box 25"/>
            <p:cNvSpPr txBox="1">
              <a:spLocks noChangeArrowheads="1"/>
            </p:cNvSpPr>
            <p:nvPr/>
          </p:nvSpPr>
          <p:spPr bwMode="auto">
            <a:xfrm>
              <a:off x="3025" y="2888"/>
              <a:ext cx="35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>
                  <a:solidFill>
                    <a:schemeClr val="tx2"/>
                  </a:solidFill>
                  <a:latin typeface="Albertus" pitchFamily="34" charset="0"/>
                  <a:cs typeface="Cordia New" pitchFamily="34" charset="-34"/>
                </a:rPr>
                <a:t>+</a:t>
              </a:r>
            </a:p>
          </p:txBody>
        </p:sp>
        <p:grpSp>
          <p:nvGrpSpPr>
            <p:cNvPr id="12306" name="Group 26"/>
            <p:cNvGrpSpPr>
              <a:grpSpLocks/>
            </p:cNvGrpSpPr>
            <p:nvPr/>
          </p:nvGrpSpPr>
          <p:grpSpPr bwMode="auto">
            <a:xfrm>
              <a:off x="3037" y="3339"/>
              <a:ext cx="190" cy="327"/>
              <a:chOff x="644" y="2847"/>
              <a:chExt cx="190" cy="327"/>
            </a:xfrm>
          </p:grpSpPr>
          <p:sp>
            <p:nvSpPr>
              <p:cNvPr id="12328" name="Oval 27"/>
              <p:cNvSpPr>
                <a:spLocks noChangeArrowheads="1"/>
              </p:cNvSpPr>
              <p:nvPr/>
            </p:nvSpPr>
            <p:spPr bwMode="auto">
              <a:xfrm>
                <a:off x="646" y="2906"/>
                <a:ext cx="184" cy="184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2329" name="Text Box 28"/>
              <p:cNvSpPr txBox="1">
                <a:spLocks noChangeArrowheads="1"/>
              </p:cNvSpPr>
              <p:nvPr/>
            </p:nvSpPr>
            <p:spPr bwMode="auto">
              <a:xfrm>
                <a:off x="644" y="2847"/>
                <a:ext cx="1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/>
                <a:r>
                  <a:rPr lang="th-TH" b="1">
                    <a:solidFill>
                      <a:schemeClr val="tx2"/>
                    </a:solidFill>
                    <a:latin typeface="Albertus" pitchFamily="34" charset="0"/>
                    <a:cs typeface="Cordia New" pitchFamily="34" charset="-34"/>
                  </a:rPr>
                  <a:t>-</a:t>
                </a:r>
                <a:endParaRPr lang="en-US" b="1">
                  <a:solidFill>
                    <a:schemeClr val="tx2"/>
                  </a:solidFill>
                  <a:latin typeface="Albertus" pitchFamily="34" charset="0"/>
                  <a:cs typeface="Cordia New" pitchFamily="34" charset="-34"/>
                </a:endParaRPr>
              </a:p>
            </p:txBody>
          </p:sp>
        </p:grpSp>
        <p:grpSp>
          <p:nvGrpSpPr>
            <p:cNvPr id="12307" name="Group 29"/>
            <p:cNvGrpSpPr>
              <a:grpSpLocks/>
            </p:cNvGrpSpPr>
            <p:nvPr/>
          </p:nvGrpSpPr>
          <p:grpSpPr bwMode="auto">
            <a:xfrm>
              <a:off x="2534" y="2320"/>
              <a:ext cx="190" cy="327"/>
              <a:chOff x="644" y="2847"/>
              <a:chExt cx="190" cy="327"/>
            </a:xfrm>
          </p:grpSpPr>
          <p:sp>
            <p:nvSpPr>
              <p:cNvPr id="12326" name="Oval 30"/>
              <p:cNvSpPr>
                <a:spLocks noChangeArrowheads="1"/>
              </p:cNvSpPr>
              <p:nvPr/>
            </p:nvSpPr>
            <p:spPr bwMode="auto">
              <a:xfrm>
                <a:off x="646" y="2906"/>
                <a:ext cx="184" cy="184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2327" name="Text Box 31"/>
              <p:cNvSpPr txBox="1">
                <a:spLocks noChangeArrowheads="1"/>
              </p:cNvSpPr>
              <p:nvPr/>
            </p:nvSpPr>
            <p:spPr bwMode="auto">
              <a:xfrm>
                <a:off x="644" y="2847"/>
                <a:ext cx="1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/>
                <a:r>
                  <a:rPr lang="th-TH" b="1">
                    <a:solidFill>
                      <a:schemeClr val="tx2"/>
                    </a:solidFill>
                    <a:latin typeface="Albertus" pitchFamily="34" charset="0"/>
                    <a:cs typeface="Cordia New" pitchFamily="34" charset="-34"/>
                  </a:rPr>
                  <a:t>-</a:t>
                </a:r>
                <a:endParaRPr lang="en-US" b="1">
                  <a:solidFill>
                    <a:schemeClr val="tx2"/>
                  </a:solidFill>
                  <a:latin typeface="Albertus" pitchFamily="34" charset="0"/>
                  <a:cs typeface="Cordia New" pitchFamily="34" charset="-34"/>
                </a:endParaRPr>
              </a:p>
            </p:txBody>
          </p:sp>
        </p:grpSp>
        <p:grpSp>
          <p:nvGrpSpPr>
            <p:cNvPr id="12308" name="Group 32"/>
            <p:cNvGrpSpPr>
              <a:grpSpLocks/>
            </p:cNvGrpSpPr>
            <p:nvPr/>
          </p:nvGrpSpPr>
          <p:grpSpPr bwMode="auto">
            <a:xfrm>
              <a:off x="3507" y="2160"/>
              <a:ext cx="190" cy="327"/>
              <a:chOff x="644" y="2847"/>
              <a:chExt cx="190" cy="327"/>
            </a:xfrm>
          </p:grpSpPr>
          <p:sp>
            <p:nvSpPr>
              <p:cNvPr id="12324" name="Oval 33"/>
              <p:cNvSpPr>
                <a:spLocks noChangeArrowheads="1"/>
              </p:cNvSpPr>
              <p:nvPr/>
            </p:nvSpPr>
            <p:spPr bwMode="auto">
              <a:xfrm>
                <a:off x="646" y="2906"/>
                <a:ext cx="184" cy="184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2325" name="Text Box 34"/>
              <p:cNvSpPr txBox="1">
                <a:spLocks noChangeArrowheads="1"/>
              </p:cNvSpPr>
              <p:nvPr/>
            </p:nvSpPr>
            <p:spPr bwMode="auto">
              <a:xfrm>
                <a:off x="644" y="2847"/>
                <a:ext cx="1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/>
                <a:r>
                  <a:rPr lang="th-TH" b="1">
                    <a:solidFill>
                      <a:schemeClr val="tx2"/>
                    </a:solidFill>
                    <a:latin typeface="Albertus" pitchFamily="34" charset="0"/>
                    <a:cs typeface="Cordia New" pitchFamily="34" charset="-34"/>
                  </a:rPr>
                  <a:t>-</a:t>
                </a:r>
                <a:endParaRPr lang="en-US" b="1">
                  <a:solidFill>
                    <a:schemeClr val="tx2"/>
                  </a:solidFill>
                  <a:latin typeface="Albertus" pitchFamily="34" charset="0"/>
                  <a:cs typeface="Cordia New" pitchFamily="34" charset="-34"/>
                </a:endParaRPr>
              </a:p>
            </p:txBody>
          </p:sp>
        </p:grpSp>
        <p:grpSp>
          <p:nvGrpSpPr>
            <p:cNvPr id="12309" name="Group 35"/>
            <p:cNvGrpSpPr>
              <a:grpSpLocks/>
            </p:cNvGrpSpPr>
            <p:nvPr/>
          </p:nvGrpSpPr>
          <p:grpSpPr bwMode="auto">
            <a:xfrm>
              <a:off x="2875" y="3763"/>
              <a:ext cx="190" cy="327"/>
              <a:chOff x="644" y="2847"/>
              <a:chExt cx="190" cy="327"/>
            </a:xfrm>
          </p:grpSpPr>
          <p:sp>
            <p:nvSpPr>
              <p:cNvPr id="12322" name="Oval 36"/>
              <p:cNvSpPr>
                <a:spLocks noChangeArrowheads="1"/>
              </p:cNvSpPr>
              <p:nvPr/>
            </p:nvSpPr>
            <p:spPr bwMode="auto">
              <a:xfrm>
                <a:off x="646" y="2906"/>
                <a:ext cx="184" cy="184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2323" name="Text Box 37"/>
              <p:cNvSpPr txBox="1">
                <a:spLocks noChangeArrowheads="1"/>
              </p:cNvSpPr>
              <p:nvPr/>
            </p:nvSpPr>
            <p:spPr bwMode="auto">
              <a:xfrm>
                <a:off x="644" y="2847"/>
                <a:ext cx="1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/>
                <a:r>
                  <a:rPr lang="th-TH" b="1">
                    <a:solidFill>
                      <a:schemeClr val="tx2"/>
                    </a:solidFill>
                    <a:latin typeface="Albertus" pitchFamily="34" charset="0"/>
                    <a:cs typeface="Cordia New" pitchFamily="34" charset="-34"/>
                  </a:rPr>
                  <a:t>-</a:t>
                </a:r>
                <a:endParaRPr lang="en-US" b="1">
                  <a:solidFill>
                    <a:schemeClr val="tx2"/>
                  </a:solidFill>
                  <a:latin typeface="Albertus" pitchFamily="34" charset="0"/>
                  <a:cs typeface="Cordia New" pitchFamily="34" charset="-34"/>
                </a:endParaRPr>
              </a:p>
            </p:txBody>
          </p:sp>
        </p:grpSp>
        <p:grpSp>
          <p:nvGrpSpPr>
            <p:cNvPr id="12310" name="Group 38"/>
            <p:cNvGrpSpPr>
              <a:grpSpLocks/>
            </p:cNvGrpSpPr>
            <p:nvPr/>
          </p:nvGrpSpPr>
          <p:grpSpPr bwMode="auto">
            <a:xfrm>
              <a:off x="3977" y="3200"/>
              <a:ext cx="190" cy="327"/>
              <a:chOff x="644" y="2847"/>
              <a:chExt cx="190" cy="327"/>
            </a:xfrm>
          </p:grpSpPr>
          <p:sp>
            <p:nvSpPr>
              <p:cNvPr id="12320" name="Oval 39"/>
              <p:cNvSpPr>
                <a:spLocks noChangeArrowheads="1"/>
              </p:cNvSpPr>
              <p:nvPr/>
            </p:nvSpPr>
            <p:spPr bwMode="auto">
              <a:xfrm>
                <a:off x="646" y="2906"/>
                <a:ext cx="184" cy="184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2321" name="Text Box 40"/>
              <p:cNvSpPr txBox="1">
                <a:spLocks noChangeArrowheads="1"/>
              </p:cNvSpPr>
              <p:nvPr/>
            </p:nvSpPr>
            <p:spPr bwMode="auto">
              <a:xfrm>
                <a:off x="644" y="2847"/>
                <a:ext cx="1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/>
                <a:r>
                  <a:rPr lang="th-TH" b="1">
                    <a:solidFill>
                      <a:schemeClr val="tx2"/>
                    </a:solidFill>
                    <a:latin typeface="Albertus" pitchFamily="34" charset="0"/>
                    <a:cs typeface="Cordia New" pitchFamily="34" charset="-34"/>
                  </a:rPr>
                  <a:t>-</a:t>
                </a:r>
                <a:endParaRPr lang="en-US" b="1">
                  <a:solidFill>
                    <a:schemeClr val="tx2"/>
                  </a:solidFill>
                  <a:latin typeface="Albertus" pitchFamily="34" charset="0"/>
                  <a:cs typeface="Cordia New" pitchFamily="34" charset="-34"/>
                </a:endParaRPr>
              </a:p>
            </p:txBody>
          </p:sp>
        </p:grpSp>
        <p:grpSp>
          <p:nvGrpSpPr>
            <p:cNvPr id="12311" name="Group 41"/>
            <p:cNvGrpSpPr>
              <a:grpSpLocks/>
            </p:cNvGrpSpPr>
            <p:nvPr/>
          </p:nvGrpSpPr>
          <p:grpSpPr bwMode="auto">
            <a:xfrm>
              <a:off x="3613" y="3683"/>
              <a:ext cx="190" cy="327"/>
              <a:chOff x="644" y="2847"/>
              <a:chExt cx="190" cy="327"/>
            </a:xfrm>
          </p:grpSpPr>
          <p:sp>
            <p:nvSpPr>
              <p:cNvPr id="12318" name="Oval 42"/>
              <p:cNvSpPr>
                <a:spLocks noChangeArrowheads="1"/>
              </p:cNvSpPr>
              <p:nvPr/>
            </p:nvSpPr>
            <p:spPr bwMode="auto">
              <a:xfrm>
                <a:off x="646" y="2906"/>
                <a:ext cx="184" cy="184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2319" name="Text Box 43"/>
              <p:cNvSpPr txBox="1">
                <a:spLocks noChangeArrowheads="1"/>
              </p:cNvSpPr>
              <p:nvPr/>
            </p:nvSpPr>
            <p:spPr bwMode="auto">
              <a:xfrm>
                <a:off x="644" y="2847"/>
                <a:ext cx="1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/>
                <a:r>
                  <a:rPr lang="th-TH" b="1">
                    <a:solidFill>
                      <a:schemeClr val="tx2"/>
                    </a:solidFill>
                    <a:latin typeface="Albertus" pitchFamily="34" charset="0"/>
                    <a:cs typeface="Cordia New" pitchFamily="34" charset="-34"/>
                  </a:rPr>
                  <a:t>-</a:t>
                </a:r>
                <a:endParaRPr lang="en-US" b="1">
                  <a:solidFill>
                    <a:schemeClr val="tx2"/>
                  </a:solidFill>
                  <a:latin typeface="Albertus" pitchFamily="34" charset="0"/>
                  <a:cs typeface="Cordia New" pitchFamily="34" charset="-34"/>
                </a:endParaRPr>
              </a:p>
            </p:txBody>
          </p:sp>
        </p:grpSp>
        <p:grpSp>
          <p:nvGrpSpPr>
            <p:cNvPr id="12312" name="Group 44"/>
            <p:cNvGrpSpPr>
              <a:grpSpLocks/>
            </p:cNvGrpSpPr>
            <p:nvPr/>
          </p:nvGrpSpPr>
          <p:grpSpPr bwMode="auto">
            <a:xfrm>
              <a:off x="3017" y="2073"/>
              <a:ext cx="190" cy="327"/>
              <a:chOff x="644" y="2847"/>
              <a:chExt cx="190" cy="327"/>
            </a:xfrm>
          </p:grpSpPr>
          <p:sp>
            <p:nvSpPr>
              <p:cNvPr id="12316" name="Oval 45"/>
              <p:cNvSpPr>
                <a:spLocks noChangeArrowheads="1"/>
              </p:cNvSpPr>
              <p:nvPr/>
            </p:nvSpPr>
            <p:spPr bwMode="auto">
              <a:xfrm>
                <a:off x="646" y="2906"/>
                <a:ext cx="184" cy="184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2317" name="Text Box 46"/>
              <p:cNvSpPr txBox="1">
                <a:spLocks noChangeArrowheads="1"/>
              </p:cNvSpPr>
              <p:nvPr/>
            </p:nvSpPr>
            <p:spPr bwMode="auto">
              <a:xfrm>
                <a:off x="644" y="2847"/>
                <a:ext cx="1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/>
                <a:r>
                  <a:rPr lang="th-TH" b="1">
                    <a:solidFill>
                      <a:schemeClr val="tx2"/>
                    </a:solidFill>
                    <a:latin typeface="Albertus" pitchFamily="34" charset="0"/>
                    <a:cs typeface="Cordia New" pitchFamily="34" charset="-34"/>
                  </a:rPr>
                  <a:t>-</a:t>
                </a:r>
                <a:endParaRPr lang="en-US" b="1">
                  <a:solidFill>
                    <a:schemeClr val="tx2"/>
                  </a:solidFill>
                  <a:latin typeface="Albertus" pitchFamily="34" charset="0"/>
                  <a:cs typeface="Cordia New" pitchFamily="34" charset="-34"/>
                </a:endParaRPr>
              </a:p>
            </p:txBody>
          </p:sp>
        </p:grpSp>
        <p:grpSp>
          <p:nvGrpSpPr>
            <p:cNvPr id="12313" name="Group 47"/>
            <p:cNvGrpSpPr>
              <a:grpSpLocks/>
            </p:cNvGrpSpPr>
            <p:nvPr/>
          </p:nvGrpSpPr>
          <p:grpSpPr bwMode="auto">
            <a:xfrm>
              <a:off x="2303" y="3200"/>
              <a:ext cx="190" cy="327"/>
              <a:chOff x="644" y="2847"/>
              <a:chExt cx="190" cy="327"/>
            </a:xfrm>
          </p:grpSpPr>
          <p:sp>
            <p:nvSpPr>
              <p:cNvPr id="12314" name="Oval 48"/>
              <p:cNvSpPr>
                <a:spLocks noChangeArrowheads="1"/>
              </p:cNvSpPr>
              <p:nvPr/>
            </p:nvSpPr>
            <p:spPr bwMode="auto">
              <a:xfrm>
                <a:off x="646" y="2906"/>
                <a:ext cx="184" cy="184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2315" name="Text Box 49"/>
              <p:cNvSpPr txBox="1">
                <a:spLocks noChangeArrowheads="1"/>
              </p:cNvSpPr>
              <p:nvPr/>
            </p:nvSpPr>
            <p:spPr bwMode="auto">
              <a:xfrm>
                <a:off x="644" y="2847"/>
                <a:ext cx="1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/>
                <a:r>
                  <a:rPr lang="th-TH" b="1">
                    <a:solidFill>
                      <a:schemeClr val="tx2"/>
                    </a:solidFill>
                    <a:latin typeface="Albertus" pitchFamily="34" charset="0"/>
                    <a:cs typeface="Cordia New" pitchFamily="34" charset="-34"/>
                  </a:rPr>
                  <a:t>-</a:t>
                </a:r>
                <a:endParaRPr lang="en-US" b="1">
                  <a:solidFill>
                    <a:schemeClr val="tx2"/>
                  </a:solidFill>
                  <a:latin typeface="Albertus" pitchFamily="34" charset="0"/>
                  <a:cs typeface="Cordia New" pitchFamily="34" charset="-34"/>
                </a:endParaRPr>
              </a:p>
            </p:txBody>
          </p:sp>
        </p:grpSp>
      </p:grpSp>
      <p:grpSp>
        <p:nvGrpSpPr>
          <p:cNvPr id="14" name="Group 50"/>
          <p:cNvGrpSpPr>
            <a:grpSpLocks/>
          </p:cNvGrpSpPr>
          <p:nvPr/>
        </p:nvGrpSpPr>
        <p:grpSpPr bwMode="auto">
          <a:xfrm>
            <a:off x="5514975" y="5143500"/>
            <a:ext cx="1639888" cy="1671638"/>
            <a:chOff x="2165" y="2914"/>
            <a:chExt cx="1033" cy="1053"/>
          </a:xfrm>
        </p:grpSpPr>
        <p:grpSp>
          <p:nvGrpSpPr>
            <p:cNvPr id="12296" name="Group 51"/>
            <p:cNvGrpSpPr>
              <a:grpSpLocks/>
            </p:cNvGrpSpPr>
            <p:nvPr/>
          </p:nvGrpSpPr>
          <p:grpSpPr bwMode="auto">
            <a:xfrm>
              <a:off x="2165" y="3341"/>
              <a:ext cx="809" cy="626"/>
              <a:chOff x="0" y="3575"/>
              <a:chExt cx="809" cy="626"/>
            </a:xfrm>
          </p:grpSpPr>
          <p:sp>
            <p:nvSpPr>
              <p:cNvPr id="12299" name="Text Box 52"/>
              <p:cNvSpPr txBox="1">
                <a:spLocks noChangeArrowheads="1"/>
              </p:cNvSpPr>
              <p:nvPr/>
            </p:nvSpPr>
            <p:spPr bwMode="auto">
              <a:xfrm>
                <a:off x="0" y="3835"/>
                <a:ext cx="809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 b="1">
                    <a:latin typeface="Arial Narrow" pitchFamily="34" charset="0"/>
                    <a:cs typeface="Arial" pitchFamily="34" charset="0"/>
                  </a:rPr>
                  <a:t>Shared electrons</a:t>
                </a:r>
              </a:p>
            </p:txBody>
          </p:sp>
          <p:sp>
            <p:nvSpPr>
              <p:cNvPr id="12300" name="Line 53"/>
              <p:cNvSpPr>
                <a:spLocks noChangeShapeType="1"/>
              </p:cNvSpPr>
              <p:nvPr/>
            </p:nvSpPr>
            <p:spPr bwMode="auto">
              <a:xfrm flipV="1">
                <a:off x="379" y="3575"/>
                <a:ext cx="22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12297" name="AutoShape 54"/>
            <p:cNvSpPr>
              <a:spLocks noChangeArrowheads="1"/>
            </p:cNvSpPr>
            <p:nvPr/>
          </p:nvSpPr>
          <p:spPr bwMode="auto">
            <a:xfrm rot="-488823">
              <a:off x="2682" y="2914"/>
              <a:ext cx="516" cy="153"/>
            </a:xfrm>
            <a:prstGeom prst="leftRightArrow">
              <a:avLst>
                <a:gd name="adj1" fmla="val 50000"/>
                <a:gd name="adj2" fmla="val 67451"/>
              </a:avLst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298" name="AutoShape 55"/>
            <p:cNvSpPr>
              <a:spLocks noChangeArrowheads="1"/>
            </p:cNvSpPr>
            <p:nvPr/>
          </p:nvSpPr>
          <p:spPr bwMode="auto">
            <a:xfrm rot="-144750">
              <a:off x="2321" y="3025"/>
              <a:ext cx="164" cy="90"/>
            </a:xfrm>
            <a:prstGeom prst="leftRightArrow">
              <a:avLst>
                <a:gd name="adj1" fmla="val 50000"/>
                <a:gd name="adj2" fmla="val 364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pic>
        <p:nvPicPr>
          <p:cNvPr id="12295" name="Picture 57" descr="Life7e-Fig-02-08-0%20covalent%20bo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0" r="16493" b="5400"/>
          <a:stretch>
            <a:fillRect/>
          </a:stretch>
        </p:blipFill>
        <p:spPr bwMode="auto">
          <a:xfrm>
            <a:off x="446088" y="4371975"/>
            <a:ext cx="223837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136E-6 L 0.11059 -0.054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27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8DBE54D-A4AD-4D8B-8130-DD700D85B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828"/>
            <a:ext cx="8645789" cy="685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65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D690E9B-2E22-43AD-B7D3-2ABBA0D79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6" y="548680"/>
            <a:ext cx="896958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 dirty="0">
                <a:solidFill>
                  <a:schemeClr val="bg2"/>
                </a:solidFill>
                <a:latin typeface="Angsana New" pitchFamily="18" charset="-34"/>
              </a:rPr>
              <a:t>ใจความสำคัญของทฤษฎี </a:t>
            </a:r>
            <a:r>
              <a:rPr lang="en-US" b="1" dirty="0">
                <a:solidFill>
                  <a:schemeClr val="bg2"/>
                </a:solidFill>
                <a:latin typeface="Angsana New" pitchFamily="18" charset="-34"/>
              </a:rPr>
              <a:t>VSEPR</a:t>
            </a:r>
            <a:endParaRPr lang="th-TH" b="1" dirty="0">
              <a:solidFill>
                <a:schemeClr val="bg2"/>
              </a:solidFill>
              <a:latin typeface="Angsana New" pitchFamily="18" charset="-34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77975"/>
            <a:ext cx="8532812" cy="52292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>
                <a:latin typeface="Angsana New" pitchFamily="18" charset="-34"/>
              </a:rPr>
              <a:t>1. </a:t>
            </a:r>
            <a:r>
              <a:rPr lang="th-TH" sz="2800" b="1" dirty="0">
                <a:latin typeface="Angsana New" pitchFamily="18" charset="-34"/>
              </a:rPr>
              <a:t>รูปร่างของโมเลกุลหรือไอออนที่ยึดกันด้วยพันธะ</a:t>
            </a:r>
            <a:r>
              <a:rPr lang="th-TH" sz="2800" b="1" dirty="0" err="1">
                <a:latin typeface="Angsana New" pitchFamily="18" charset="-34"/>
              </a:rPr>
              <a:t>โคเวเลนต์</a:t>
            </a:r>
            <a:r>
              <a:rPr lang="th-TH" sz="2800" b="1" dirty="0">
                <a:latin typeface="Angsana New" pitchFamily="18" charset="-34"/>
              </a:rPr>
              <a:t>ขึ้นกับค่า m และ </a:t>
            </a:r>
            <a:r>
              <a:rPr lang="en-US" sz="2800" b="1" dirty="0">
                <a:latin typeface="Angsana New" pitchFamily="18" charset="-34"/>
              </a:rPr>
              <a:t>n</a:t>
            </a:r>
            <a:r>
              <a:rPr lang="th-TH" sz="2800" b="1" dirty="0">
                <a:latin typeface="Angsana New" pitchFamily="18" charset="-34"/>
              </a:rPr>
              <a:t> ทั้งหมดที่มีอยู่ในวงเวเลนซ์ คู่อิเล็กตรอนเหล่านี้จะมีการจัดเรียงตัวให้อยู่ห่างกันมากที่สุด เพื่อให้เกิดแรงผลักกันน้อยที่สุด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800" b="1" dirty="0">
                <a:latin typeface="Angsana New" pitchFamily="18" charset="-34"/>
              </a:rPr>
              <a:t>2. </a:t>
            </a:r>
            <a:r>
              <a:rPr lang="th-TH" sz="2800" b="1" dirty="0">
                <a:latin typeface="Angsana New" pitchFamily="18" charset="-34"/>
              </a:rPr>
              <a:t>การผลักกันของคู่อิเล็กตรอนจะลดลงตามลำดับดังนี้ 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th-TH" sz="2800" b="1" dirty="0">
                <a:solidFill>
                  <a:srgbClr val="FF0066"/>
                </a:solidFill>
                <a:latin typeface="Angsana New" pitchFamily="18" charset="-34"/>
              </a:rPr>
              <a:t>         คู่โดดเดี่ยว-คู่โดดเดี่ยว &gt; คู่โดดเดี่ยว-คู่สร้างพันธะ &gt; คู่สร้างพันธะ-คู่สร้างพันธะ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>
                <a:latin typeface="Angsana New" pitchFamily="18" charset="-34"/>
              </a:rPr>
              <a:t>3. </a:t>
            </a:r>
            <a:r>
              <a:rPr lang="th-TH" sz="2800" b="1" dirty="0">
                <a:latin typeface="Angsana New" pitchFamily="18" charset="-34"/>
              </a:rPr>
              <a:t>สำหรับพหุพันธะ (</a:t>
            </a:r>
            <a:r>
              <a:rPr lang="th-TH" sz="2800" b="1" dirty="0" err="1">
                <a:latin typeface="Angsana New" pitchFamily="18" charset="-34"/>
              </a:rPr>
              <a:t>multiple</a:t>
            </a:r>
            <a:r>
              <a:rPr lang="th-TH" sz="2800" b="1" dirty="0">
                <a:latin typeface="Angsana New" pitchFamily="18" charset="-34"/>
              </a:rPr>
              <a:t> </a:t>
            </a:r>
            <a:r>
              <a:rPr lang="th-TH" sz="2800" b="1" dirty="0" err="1">
                <a:latin typeface="Angsana New" pitchFamily="18" charset="-34"/>
              </a:rPr>
              <a:t>bond</a:t>
            </a:r>
            <a:r>
              <a:rPr lang="th-TH" sz="2800" b="1" dirty="0">
                <a:latin typeface="Angsana New" pitchFamily="18" charset="-34"/>
              </a:rPr>
              <a:t>) ให้ถือว่ามีอิเล็กตรอนที่ร่วมสร้างพันธะอยู่เพียงกลุ่มเดียว (พันธะเดี่ยว พันธะคู่ พันธะสาม หรือพันธะโคออร์ดิเนตโควา</a:t>
            </a:r>
            <a:r>
              <a:rPr lang="th-TH" sz="2800" b="1" dirty="0" err="1">
                <a:latin typeface="Angsana New" pitchFamily="18" charset="-34"/>
              </a:rPr>
              <a:t>เลนต์</a:t>
            </a:r>
            <a:r>
              <a:rPr lang="th-TH" sz="2800" b="1" dirty="0">
                <a:latin typeface="Angsana New" pitchFamily="18" charset="-34"/>
              </a:rPr>
              <a:t>ถือว่าเป็น </a:t>
            </a:r>
            <a:r>
              <a:rPr lang="en-US" sz="2800" b="1" dirty="0">
                <a:latin typeface="Angsana New" pitchFamily="18" charset="-34"/>
              </a:rPr>
              <a:t>1</a:t>
            </a:r>
            <a:r>
              <a:rPr lang="th-TH" sz="2800" b="1" dirty="0">
                <a:latin typeface="Angsana New" pitchFamily="18" charset="-34"/>
              </a:rPr>
              <a:t> พันธะ)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800" b="1" dirty="0">
                <a:latin typeface="Angsana New" pitchFamily="18" charset="-34"/>
              </a:rPr>
              <a:t>4. </a:t>
            </a:r>
            <a:r>
              <a:rPr lang="th-TH" sz="2800" b="1" dirty="0">
                <a:latin typeface="Angsana New" pitchFamily="18" charset="-34"/>
              </a:rPr>
              <a:t>อิเล็กตรอนเดี่ยว ถ้ามีจะผลักอิเล็กตรอนอื่น ๆ น้อยกว่าอิเล็กตรอนคู่  การผลักของอิเล็กตรอนต่าง ๆ ลดลงตามลำดับดังนี้ 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th-TH" sz="2800" b="1" dirty="0">
                <a:solidFill>
                  <a:srgbClr val="FF0066"/>
                </a:solidFill>
                <a:latin typeface="Angsana New" pitchFamily="18" charset="-34"/>
              </a:rPr>
              <a:t>          </a:t>
            </a:r>
            <a:r>
              <a:rPr lang="th-TH" sz="2800" b="1" dirty="0">
                <a:solidFill>
                  <a:srgbClr val="FFFF66"/>
                </a:solidFill>
                <a:latin typeface="Angsana New" pitchFamily="18" charset="-34"/>
              </a:rPr>
              <a:t>คู่โดดเดี่ยว &gt; พหุพันธะ &gt;คู่สร้างพันธะ&gt; อิเล็กตรอนเดี่ยว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>
                <a:solidFill>
                  <a:schemeClr val="bg2"/>
                </a:solidFill>
              </a:rPr>
              <a:t>สูตรทั่วไปของโมเลกุล</a:t>
            </a:r>
          </a:p>
        </p:txBody>
      </p:sp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1258888" y="1671638"/>
            <a:ext cx="70104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sz="3600" b="1">
                <a:latin typeface="Angsana New" pitchFamily="18" charset="-34"/>
              </a:rPr>
              <a:t>                            สูตร     </a:t>
            </a:r>
            <a:r>
              <a:rPr lang="en-US" sz="3600" b="1">
                <a:latin typeface="Angsana New" pitchFamily="18" charset="-34"/>
              </a:rPr>
              <a:t>=    </a:t>
            </a:r>
            <a:r>
              <a:rPr lang="en-US" sz="3600" b="1">
                <a:solidFill>
                  <a:srgbClr val="FF0066"/>
                </a:solidFill>
                <a:latin typeface="Angsana New" pitchFamily="18" charset="-34"/>
              </a:rPr>
              <a:t>AX</a:t>
            </a:r>
            <a:r>
              <a:rPr lang="en-US" sz="3600" b="1" baseline="-25000">
                <a:solidFill>
                  <a:srgbClr val="FF0066"/>
                </a:solidFill>
                <a:latin typeface="Angsana New" pitchFamily="18" charset="-34"/>
              </a:rPr>
              <a:t>m</a:t>
            </a:r>
            <a:r>
              <a:rPr lang="en-US" sz="3600" b="1">
                <a:solidFill>
                  <a:srgbClr val="FF0066"/>
                </a:solidFill>
                <a:latin typeface="Angsana New" pitchFamily="18" charset="-34"/>
              </a:rPr>
              <a:t>E</a:t>
            </a:r>
            <a:r>
              <a:rPr lang="en-US" sz="3600" b="1" baseline="-25000">
                <a:solidFill>
                  <a:srgbClr val="FF0066"/>
                </a:solidFill>
                <a:latin typeface="Angsana New" pitchFamily="18" charset="-34"/>
              </a:rPr>
              <a:t>n</a:t>
            </a:r>
            <a:endParaRPr lang="en-US" sz="3600" b="1">
              <a:solidFill>
                <a:srgbClr val="FF0066"/>
              </a:solidFill>
              <a:latin typeface="Angsana New" pitchFamily="18" charset="-34"/>
            </a:endParaRPr>
          </a:p>
          <a:p>
            <a:pPr>
              <a:spcBef>
                <a:spcPct val="50000"/>
              </a:spcBef>
            </a:pPr>
            <a:r>
              <a:rPr lang="th-TH" sz="3200" b="1">
                <a:solidFill>
                  <a:srgbClr val="000000"/>
                </a:solidFill>
                <a:latin typeface="Angsana New" pitchFamily="18" charset="-34"/>
              </a:rPr>
              <a:t>เมื่อ	</a:t>
            </a:r>
            <a:r>
              <a:rPr lang="en-US" sz="3200" b="1">
                <a:solidFill>
                  <a:srgbClr val="000000"/>
                </a:solidFill>
                <a:latin typeface="Angsana New" pitchFamily="18" charset="-34"/>
              </a:rPr>
              <a:t>A   =  </a:t>
            </a:r>
            <a:r>
              <a:rPr lang="th-TH" sz="3200" b="1">
                <a:solidFill>
                  <a:srgbClr val="000000"/>
                </a:solidFill>
                <a:latin typeface="Angsana New" pitchFamily="18" charset="-34"/>
              </a:rPr>
              <a:t>คืออะตอมกลางของโมเลกุล</a:t>
            </a:r>
          </a:p>
          <a:p>
            <a:pPr>
              <a:spcBef>
                <a:spcPct val="50000"/>
              </a:spcBef>
            </a:pPr>
            <a:r>
              <a:rPr lang="th-TH" sz="3200" b="1">
                <a:solidFill>
                  <a:srgbClr val="000000"/>
                </a:solidFill>
                <a:latin typeface="Angsana New" pitchFamily="18" charset="-34"/>
              </a:rPr>
              <a:t>	X  =  คืออะตอมหรือกลุ่มของอะตอมที่ยึดเหนี่ยวกับ </a:t>
            </a:r>
            <a:r>
              <a:rPr lang="en-US" sz="3200" b="1">
                <a:solidFill>
                  <a:srgbClr val="000000"/>
                </a:solidFill>
                <a:latin typeface="Angsana New" pitchFamily="18" charset="-34"/>
              </a:rPr>
              <a:t>A </a:t>
            </a:r>
            <a:r>
              <a:rPr lang="th-TH" sz="3200" b="1">
                <a:solidFill>
                  <a:srgbClr val="000000"/>
                </a:solidFill>
                <a:latin typeface="Angsana New" pitchFamily="18" charset="-34"/>
              </a:rPr>
              <a:t>โดยใช้พันธะโควาเลนต์</a:t>
            </a:r>
            <a:endParaRPr lang="en-US" sz="3200" b="1">
              <a:solidFill>
                <a:srgbClr val="000000"/>
              </a:solidFill>
              <a:latin typeface="Angsana New" pitchFamily="18" charset="-34"/>
            </a:endParaRP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Angsana New" pitchFamily="18" charset="-34"/>
              </a:rPr>
              <a:t>	m  = </a:t>
            </a:r>
            <a:r>
              <a:rPr lang="th-TH" sz="3200" b="1">
                <a:solidFill>
                  <a:srgbClr val="000000"/>
                </a:solidFill>
                <a:latin typeface="Angsana New" pitchFamily="18" charset="-34"/>
              </a:rPr>
              <a:t>จำนวนคู่ของอิเล็กตรอนคู่สร้างพันธะ</a:t>
            </a:r>
          </a:p>
          <a:p>
            <a:pPr>
              <a:spcBef>
                <a:spcPct val="50000"/>
              </a:spcBef>
            </a:pPr>
            <a:r>
              <a:rPr lang="th-TH" sz="3200" b="1">
                <a:solidFill>
                  <a:srgbClr val="000000"/>
                </a:solidFill>
                <a:latin typeface="Angsana New" pitchFamily="18" charset="-34"/>
              </a:rPr>
              <a:t>	</a:t>
            </a:r>
            <a:r>
              <a:rPr lang="en-US" sz="3200" b="1">
                <a:solidFill>
                  <a:srgbClr val="000000"/>
                </a:solidFill>
                <a:latin typeface="Angsana New" pitchFamily="18" charset="-34"/>
              </a:rPr>
              <a:t>E  =  </a:t>
            </a:r>
            <a:r>
              <a:rPr lang="th-TH" sz="3200" b="1">
                <a:solidFill>
                  <a:srgbClr val="000000"/>
                </a:solidFill>
                <a:latin typeface="Angsana New" pitchFamily="18" charset="-34"/>
              </a:rPr>
              <a:t>สัญลักษณ์แทนอิเล็กตรอนคู่โดดเดี่ยว</a:t>
            </a:r>
          </a:p>
          <a:p>
            <a:pPr>
              <a:spcBef>
                <a:spcPct val="50000"/>
              </a:spcBef>
            </a:pPr>
            <a:r>
              <a:rPr lang="th-TH" sz="3200" b="1">
                <a:solidFill>
                  <a:srgbClr val="000000"/>
                </a:solidFill>
                <a:latin typeface="Angsana New" pitchFamily="18" charset="-34"/>
              </a:rPr>
              <a:t>	</a:t>
            </a:r>
            <a:r>
              <a:rPr lang="en-US" sz="3200" b="1">
                <a:solidFill>
                  <a:srgbClr val="000000"/>
                </a:solidFill>
                <a:latin typeface="Angsana New" pitchFamily="18" charset="-34"/>
              </a:rPr>
              <a:t>n   = จำนวนคู่ของอิเล็กตรอนคู่โดดเดี่ยว</a:t>
            </a:r>
            <a:endParaRPr lang="th-TH" b="1">
              <a:solidFill>
                <a:srgbClr val="000000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pPr eaLnBrk="1" hangingPunct="1"/>
            <a:r>
              <a:rPr lang="th-TH" b="1">
                <a:solidFill>
                  <a:schemeClr val="bg2"/>
                </a:solidFill>
                <a:latin typeface="Angsana New" pitchFamily="18" charset="-34"/>
              </a:rPr>
              <a:t>รูปร่างโมเลกุลที่ไม่มีอิเล็กตรอนคู่โดดเดี่ยว (</a:t>
            </a:r>
            <a:r>
              <a:rPr lang="en-US" b="1">
                <a:solidFill>
                  <a:schemeClr val="bg2"/>
                </a:solidFill>
                <a:latin typeface="Angsana New" pitchFamily="18" charset="-34"/>
              </a:rPr>
              <a:t>AX</a:t>
            </a:r>
            <a:r>
              <a:rPr lang="en-US" b="1" baseline="-25000">
                <a:solidFill>
                  <a:schemeClr val="bg2"/>
                </a:solidFill>
                <a:latin typeface="Angsana New" pitchFamily="18" charset="-34"/>
              </a:rPr>
              <a:t>m</a:t>
            </a:r>
            <a:r>
              <a:rPr lang="en-US" b="1">
                <a:solidFill>
                  <a:schemeClr val="bg2"/>
                </a:solidFill>
                <a:latin typeface="Angsana New" pitchFamily="18" charset="-34"/>
              </a:rPr>
              <a:t>)</a:t>
            </a:r>
            <a:endParaRPr lang="th-TH" b="1">
              <a:solidFill>
                <a:schemeClr val="bg2"/>
              </a:solidFill>
              <a:latin typeface="Angsana New" pitchFamily="18" charset="-34"/>
            </a:endParaRPr>
          </a:p>
        </p:txBody>
      </p:sp>
      <p:sp>
        <p:nvSpPr>
          <p:cNvPr id="92163" name="Text Box 4"/>
          <p:cNvSpPr txBox="1">
            <a:spLocks noChangeArrowheads="1"/>
          </p:cNvSpPr>
          <p:nvPr/>
        </p:nvSpPr>
        <p:spPr bwMode="auto">
          <a:xfrm>
            <a:off x="685800" y="1557338"/>
            <a:ext cx="52149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400" b="1">
                <a:latin typeface="Angsana New" pitchFamily="18" charset="-34"/>
              </a:rPr>
              <a:t>1.  A</a:t>
            </a:r>
            <a:r>
              <a:rPr lang="en-US" sz="3400" b="1">
                <a:latin typeface="Angsana New" pitchFamily="18" charset="-34"/>
              </a:rPr>
              <a:t>X</a:t>
            </a:r>
            <a:r>
              <a:rPr lang="th-TH" sz="3400" b="1" baseline="-25000">
                <a:latin typeface="Angsana New" pitchFamily="18" charset="-34"/>
              </a:rPr>
              <a:t>2</a:t>
            </a:r>
            <a:r>
              <a:rPr lang="th-TH" sz="3400" b="1">
                <a:solidFill>
                  <a:schemeClr val="accent2"/>
                </a:solidFill>
                <a:latin typeface="Angsana New" pitchFamily="18" charset="-34"/>
              </a:rPr>
              <a:t>   </a:t>
            </a:r>
            <a:r>
              <a:rPr lang="th-TH" sz="3400" b="1">
                <a:solidFill>
                  <a:srgbClr val="663300"/>
                </a:solidFill>
                <a:latin typeface="Angsana New" pitchFamily="18" charset="-34"/>
              </a:rPr>
              <a:t>เช่น  BeCl</a:t>
            </a:r>
            <a:r>
              <a:rPr lang="th-TH" sz="3400" b="1" baseline="-25000">
                <a:solidFill>
                  <a:srgbClr val="663300"/>
                </a:solidFill>
                <a:latin typeface="Angsana New" pitchFamily="18" charset="-34"/>
              </a:rPr>
              <a:t>2</a:t>
            </a:r>
            <a:endParaRPr lang="th-TH" sz="3400" b="1">
              <a:solidFill>
                <a:srgbClr val="663300"/>
              </a:solidFill>
              <a:latin typeface="Angsana New" pitchFamily="18" charset="-34"/>
            </a:endParaRPr>
          </a:p>
        </p:txBody>
      </p:sp>
      <p:sp>
        <p:nvSpPr>
          <p:cNvPr id="92164" name="Text Box 6"/>
          <p:cNvSpPr txBox="1">
            <a:spLocks noChangeArrowheads="1"/>
          </p:cNvSpPr>
          <p:nvPr/>
        </p:nvSpPr>
        <p:spPr bwMode="auto">
          <a:xfrm>
            <a:off x="611188" y="3130550"/>
            <a:ext cx="85328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chemeClr val="tx2"/>
                </a:solidFill>
                <a:latin typeface="Angsana New" pitchFamily="18" charset="-34"/>
              </a:rPr>
              <a:t>อิเล็กตรอนคู่ร่วมพันธะทั้ง 2 คู่อยู่ที่ปลายด้านตรงข้ามของแนวเส้นตรงเดียวกัน เพื่อจะได้อยู่ห่างกันมากที่สุด </a:t>
            </a:r>
          </a:p>
        </p:txBody>
      </p:sp>
      <p:grpSp>
        <p:nvGrpSpPr>
          <p:cNvPr id="92165" name="Group 17"/>
          <p:cNvGrpSpPr>
            <a:grpSpLocks/>
          </p:cNvGrpSpPr>
          <p:nvPr/>
        </p:nvGrpSpPr>
        <p:grpSpPr bwMode="auto">
          <a:xfrm>
            <a:off x="684213" y="2116138"/>
            <a:ext cx="4248150" cy="920750"/>
            <a:chOff x="1610" y="1349"/>
            <a:chExt cx="2676" cy="580"/>
          </a:xfrm>
        </p:grpSpPr>
        <p:sp>
          <p:nvSpPr>
            <p:cNvPr id="92174" name="Rectangle 10"/>
            <p:cNvSpPr>
              <a:spLocks noChangeArrowheads="1"/>
            </p:cNvSpPr>
            <p:nvPr/>
          </p:nvSpPr>
          <p:spPr bwMode="auto">
            <a:xfrm>
              <a:off x="1610" y="1384"/>
              <a:ext cx="2676" cy="54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pic>
          <p:nvPicPr>
            <p:cNvPr id="9217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" y="1480"/>
              <a:ext cx="1130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76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349"/>
              <a:ext cx="780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66" name="Text Box 11"/>
          <p:cNvSpPr txBox="1">
            <a:spLocks noChangeArrowheads="1"/>
          </p:cNvSpPr>
          <p:nvPr/>
        </p:nvSpPr>
        <p:spPr bwMode="auto">
          <a:xfrm>
            <a:off x="684213" y="4076700"/>
            <a:ext cx="22463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400" b="1">
                <a:latin typeface="Angsana New" pitchFamily="18" charset="-34"/>
              </a:rPr>
              <a:t>2. </a:t>
            </a:r>
            <a:r>
              <a:rPr lang="en-US" sz="3400" b="1">
                <a:latin typeface="Angsana New" pitchFamily="18" charset="-34"/>
              </a:rPr>
              <a:t>AX</a:t>
            </a:r>
            <a:r>
              <a:rPr lang="th-TH" sz="3400" b="1" baseline="-25000">
                <a:latin typeface="Angsana New" pitchFamily="18" charset="-34"/>
              </a:rPr>
              <a:t>3</a:t>
            </a:r>
            <a:r>
              <a:rPr lang="en-US" sz="3400" b="1">
                <a:solidFill>
                  <a:schemeClr val="accent2"/>
                </a:solidFill>
                <a:latin typeface="Angsana New" pitchFamily="18" charset="-34"/>
              </a:rPr>
              <a:t> </a:t>
            </a:r>
            <a:r>
              <a:rPr lang="th-TH" sz="3400" b="1">
                <a:solidFill>
                  <a:schemeClr val="accent2"/>
                </a:solidFill>
                <a:latin typeface="Angsana New" pitchFamily="18" charset="-34"/>
              </a:rPr>
              <a:t> </a:t>
            </a:r>
            <a:r>
              <a:rPr lang="th-TH" sz="3400" b="1">
                <a:solidFill>
                  <a:srgbClr val="663300"/>
                </a:solidFill>
                <a:latin typeface="Angsana New" pitchFamily="18" charset="-34"/>
              </a:rPr>
              <a:t>เช่น </a:t>
            </a:r>
            <a:r>
              <a:rPr lang="en-US" sz="3400" b="1">
                <a:solidFill>
                  <a:srgbClr val="663300"/>
                </a:solidFill>
                <a:latin typeface="Angsana New" pitchFamily="18" charset="-34"/>
              </a:rPr>
              <a:t> BF</a:t>
            </a:r>
            <a:r>
              <a:rPr lang="th-TH" sz="3400" b="1" baseline="-25000">
                <a:solidFill>
                  <a:srgbClr val="663300"/>
                </a:solidFill>
                <a:latin typeface="Angsana New" pitchFamily="18" charset="-34"/>
              </a:rPr>
              <a:t>3</a:t>
            </a:r>
            <a:r>
              <a:rPr lang="th-TH" sz="3400" b="1">
                <a:solidFill>
                  <a:srgbClr val="663300"/>
                </a:solidFill>
                <a:latin typeface="Angsana New" pitchFamily="18" charset="-34"/>
              </a:rPr>
              <a:t> </a:t>
            </a:r>
          </a:p>
        </p:txBody>
      </p:sp>
      <p:grpSp>
        <p:nvGrpSpPr>
          <p:cNvPr id="92167" name="Group 18"/>
          <p:cNvGrpSpPr>
            <a:grpSpLocks/>
          </p:cNvGrpSpPr>
          <p:nvPr/>
        </p:nvGrpSpPr>
        <p:grpSpPr bwMode="auto">
          <a:xfrm>
            <a:off x="738188" y="4657725"/>
            <a:ext cx="3889375" cy="1512888"/>
            <a:chOff x="1882" y="2840"/>
            <a:chExt cx="2450" cy="953"/>
          </a:xfrm>
        </p:grpSpPr>
        <p:sp>
          <p:nvSpPr>
            <p:cNvPr id="92171" name="Rectangle 16"/>
            <p:cNvSpPr>
              <a:spLocks noChangeArrowheads="1"/>
            </p:cNvSpPr>
            <p:nvPr/>
          </p:nvSpPr>
          <p:spPr bwMode="auto">
            <a:xfrm>
              <a:off x="1882" y="2840"/>
              <a:ext cx="2450" cy="953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pic>
          <p:nvPicPr>
            <p:cNvPr id="92172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" y="2886"/>
              <a:ext cx="77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73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2900"/>
              <a:ext cx="837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68" name="Text Box 14"/>
          <p:cNvSpPr txBox="1">
            <a:spLocks noChangeArrowheads="1"/>
          </p:cNvSpPr>
          <p:nvPr/>
        </p:nvSpPr>
        <p:spPr bwMode="auto">
          <a:xfrm>
            <a:off x="582613" y="6211888"/>
            <a:ext cx="79105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chemeClr val="tx2"/>
                </a:solidFill>
                <a:latin typeface="Angsana New" pitchFamily="18" charset="-34"/>
              </a:rPr>
              <a:t>มีโครงสร้างเป็นรูปสามเหลี่ยมด้านเท่าแบนราบ อะตอมทั้งสี่อยู่บนระนาบเดียวกัน</a:t>
            </a:r>
          </a:p>
        </p:txBody>
      </p:sp>
      <p:pic>
        <p:nvPicPr>
          <p:cNvPr id="92169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t="29413" r="4253" b="26991"/>
          <a:stretch>
            <a:fillRect/>
          </a:stretch>
        </p:blipFill>
        <p:spPr bwMode="auto">
          <a:xfrm>
            <a:off x="5153025" y="1798638"/>
            <a:ext cx="37576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0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t="21440" r="1064" b="22562"/>
          <a:stretch>
            <a:fillRect/>
          </a:stretch>
        </p:blipFill>
        <p:spPr bwMode="auto">
          <a:xfrm>
            <a:off x="4932363" y="4492625"/>
            <a:ext cx="3919537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pPr eaLnBrk="1" hangingPunct="1"/>
            <a:r>
              <a:rPr lang="th-TH" b="1">
                <a:solidFill>
                  <a:schemeClr val="bg2"/>
                </a:solidFill>
                <a:latin typeface="Angsana New" pitchFamily="18" charset="-34"/>
              </a:rPr>
              <a:t>รูปร่างโมเลกุลที่ไม่มีอิเล็กตรอนคู่โดดเดี่ยว (</a:t>
            </a:r>
            <a:r>
              <a:rPr lang="en-US" b="1">
                <a:solidFill>
                  <a:schemeClr val="bg2"/>
                </a:solidFill>
                <a:latin typeface="Angsana New" pitchFamily="18" charset="-34"/>
              </a:rPr>
              <a:t>AX</a:t>
            </a:r>
            <a:r>
              <a:rPr lang="en-US" b="1" baseline="-25000">
                <a:solidFill>
                  <a:schemeClr val="bg2"/>
                </a:solidFill>
                <a:latin typeface="Angsana New" pitchFamily="18" charset="-34"/>
              </a:rPr>
              <a:t>m</a:t>
            </a:r>
            <a:r>
              <a:rPr lang="en-US" b="1">
                <a:solidFill>
                  <a:schemeClr val="bg2"/>
                </a:solidFill>
                <a:latin typeface="Angsana New" pitchFamily="18" charset="-34"/>
              </a:rPr>
              <a:t>)</a:t>
            </a:r>
            <a:endParaRPr lang="th-TH" b="1">
              <a:solidFill>
                <a:schemeClr val="bg2"/>
              </a:solidFill>
              <a:latin typeface="Angsana New" pitchFamily="18" charset="-34"/>
            </a:endParaRPr>
          </a:p>
        </p:txBody>
      </p:sp>
      <p:sp>
        <p:nvSpPr>
          <p:cNvPr id="93187" name="Text Box 4"/>
          <p:cNvSpPr txBox="1">
            <a:spLocks noChangeArrowheads="1"/>
          </p:cNvSpPr>
          <p:nvPr/>
        </p:nvSpPr>
        <p:spPr bwMode="auto">
          <a:xfrm>
            <a:off x="639763" y="1531938"/>
            <a:ext cx="2381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3400" b="1">
                <a:latin typeface="Angsana New" pitchFamily="18" charset="-34"/>
              </a:rPr>
              <a:t>3. </a:t>
            </a:r>
            <a:r>
              <a:rPr lang="th-TH" sz="3400" b="1">
                <a:latin typeface="Angsana New" pitchFamily="18" charset="-34"/>
              </a:rPr>
              <a:t>A</a:t>
            </a:r>
            <a:r>
              <a:rPr lang="en-US" sz="3400" b="1">
                <a:latin typeface="Angsana New" pitchFamily="18" charset="-34"/>
              </a:rPr>
              <a:t>X</a:t>
            </a:r>
            <a:r>
              <a:rPr lang="th-TH" sz="3400" b="1" baseline="-25000">
                <a:latin typeface="Angsana New" pitchFamily="18" charset="-34"/>
              </a:rPr>
              <a:t>4</a:t>
            </a:r>
            <a:r>
              <a:rPr lang="th-TH" sz="3400" b="1">
                <a:solidFill>
                  <a:schemeClr val="accent2"/>
                </a:solidFill>
                <a:latin typeface="Angsana New" pitchFamily="18" charset="-34"/>
              </a:rPr>
              <a:t>     </a:t>
            </a:r>
            <a:r>
              <a:rPr lang="th-TH" sz="3400" b="1">
                <a:solidFill>
                  <a:srgbClr val="663300"/>
                </a:solidFill>
                <a:latin typeface="Angsana New" pitchFamily="18" charset="-34"/>
              </a:rPr>
              <a:t>เช่น CH</a:t>
            </a:r>
            <a:r>
              <a:rPr lang="th-TH" sz="3400" b="1" baseline="-25000">
                <a:solidFill>
                  <a:srgbClr val="663300"/>
                </a:solidFill>
                <a:latin typeface="Angsana New" pitchFamily="18" charset="-34"/>
              </a:rPr>
              <a:t>4</a:t>
            </a:r>
          </a:p>
        </p:txBody>
      </p:sp>
      <p:sp>
        <p:nvSpPr>
          <p:cNvPr id="93188" name="Text Box 5"/>
          <p:cNvSpPr txBox="1">
            <a:spLocks noChangeArrowheads="1"/>
          </p:cNvSpPr>
          <p:nvPr/>
        </p:nvSpPr>
        <p:spPr bwMode="auto">
          <a:xfrm>
            <a:off x="852488" y="3733800"/>
            <a:ext cx="4565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2600" b="1">
                <a:solidFill>
                  <a:schemeClr val="tx2"/>
                </a:solidFill>
                <a:latin typeface="Angsana New" pitchFamily="18" charset="-34"/>
              </a:rPr>
              <a:t>มีโครงสร้างเป็นหน้ารูปสามเหลี่ยมด้านเท่า 4 หน้า</a:t>
            </a:r>
            <a:r>
              <a:rPr lang="th-TH" b="1">
                <a:solidFill>
                  <a:schemeClr val="tx2"/>
                </a:solidFill>
                <a:latin typeface="Angsana New" pitchFamily="18" charset="-34"/>
              </a:rPr>
              <a:t> </a:t>
            </a:r>
          </a:p>
        </p:txBody>
      </p:sp>
      <p:grpSp>
        <p:nvGrpSpPr>
          <p:cNvPr id="93189" name="Group 14"/>
          <p:cNvGrpSpPr>
            <a:grpSpLocks/>
          </p:cNvGrpSpPr>
          <p:nvPr/>
        </p:nvGrpSpPr>
        <p:grpSpPr bwMode="auto">
          <a:xfrm>
            <a:off x="1258888" y="2184400"/>
            <a:ext cx="3455987" cy="1512888"/>
            <a:chOff x="2064" y="1207"/>
            <a:chExt cx="2177" cy="953"/>
          </a:xfrm>
        </p:grpSpPr>
        <p:sp>
          <p:nvSpPr>
            <p:cNvPr id="93203" name="Rectangle 13"/>
            <p:cNvSpPr>
              <a:spLocks noChangeArrowheads="1"/>
            </p:cNvSpPr>
            <p:nvPr/>
          </p:nvSpPr>
          <p:spPr bwMode="auto">
            <a:xfrm>
              <a:off x="2064" y="1207"/>
              <a:ext cx="2177" cy="953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pic>
          <p:nvPicPr>
            <p:cNvPr id="9320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207"/>
              <a:ext cx="755" cy="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05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1253"/>
              <a:ext cx="889" cy="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190" name="Text Box 8"/>
          <p:cNvSpPr txBox="1">
            <a:spLocks noChangeArrowheads="1"/>
          </p:cNvSpPr>
          <p:nvPr/>
        </p:nvSpPr>
        <p:spPr bwMode="auto">
          <a:xfrm>
            <a:off x="671513" y="4175125"/>
            <a:ext cx="22463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400" b="1">
                <a:latin typeface="Angsana New" pitchFamily="18" charset="-34"/>
              </a:rPr>
              <a:t>4. A</a:t>
            </a:r>
            <a:r>
              <a:rPr lang="en-US" sz="3400" b="1">
                <a:latin typeface="Angsana New" pitchFamily="18" charset="-34"/>
              </a:rPr>
              <a:t>X</a:t>
            </a:r>
            <a:r>
              <a:rPr lang="th-TH" sz="3400" b="1" baseline="-25000">
                <a:latin typeface="Angsana New" pitchFamily="18" charset="-34"/>
              </a:rPr>
              <a:t>5    </a:t>
            </a:r>
            <a:r>
              <a:rPr lang="th-TH" sz="3400" b="1">
                <a:solidFill>
                  <a:srgbClr val="663300"/>
                </a:solidFill>
                <a:latin typeface="Angsana New" pitchFamily="18" charset="-34"/>
              </a:rPr>
              <a:t>เช่น PCl</a:t>
            </a:r>
            <a:r>
              <a:rPr lang="th-TH" sz="3400" b="1" baseline="-25000">
                <a:solidFill>
                  <a:srgbClr val="663300"/>
                </a:solidFill>
                <a:latin typeface="Angsana New" pitchFamily="18" charset="-34"/>
              </a:rPr>
              <a:t>5</a:t>
            </a:r>
          </a:p>
        </p:txBody>
      </p:sp>
      <p:sp>
        <p:nvSpPr>
          <p:cNvPr id="93191" name="Text Box 9"/>
          <p:cNvSpPr txBox="1">
            <a:spLocks noChangeArrowheads="1"/>
          </p:cNvSpPr>
          <p:nvPr/>
        </p:nvSpPr>
        <p:spPr bwMode="auto">
          <a:xfrm>
            <a:off x="611188" y="6021388"/>
            <a:ext cx="83597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2600" b="1">
                <a:solidFill>
                  <a:schemeClr val="tx2"/>
                </a:solidFill>
                <a:latin typeface="Angsana New" pitchFamily="18" charset="-34"/>
              </a:rPr>
              <a:t>อะตอมที่อยู่ด้านบนด้านบนและด้านล่างระนาบ 3 เหลี่ยมเรียกว่าอยู่ในแนวแกน (axial) ส่วนอีก 3 อะตอมที่อยู่ในระนาบ 3 เหลี่ยมเรียกว่าอยู่ในแนวระนาบ (equatorial)</a:t>
            </a:r>
          </a:p>
        </p:txBody>
      </p:sp>
      <p:grpSp>
        <p:nvGrpSpPr>
          <p:cNvPr id="93192" name="Group 24"/>
          <p:cNvGrpSpPr>
            <a:grpSpLocks/>
          </p:cNvGrpSpPr>
          <p:nvPr/>
        </p:nvGrpSpPr>
        <p:grpSpPr bwMode="auto">
          <a:xfrm>
            <a:off x="1987550" y="4691063"/>
            <a:ext cx="3311525" cy="1368425"/>
            <a:chOff x="2109" y="2659"/>
            <a:chExt cx="2086" cy="862"/>
          </a:xfrm>
        </p:grpSpPr>
        <p:sp>
          <p:nvSpPr>
            <p:cNvPr id="93195" name="Rectangle 19"/>
            <p:cNvSpPr>
              <a:spLocks noChangeArrowheads="1"/>
            </p:cNvSpPr>
            <p:nvPr/>
          </p:nvSpPr>
          <p:spPr bwMode="auto">
            <a:xfrm>
              <a:off x="2109" y="2704"/>
              <a:ext cx="2086" cy="771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pic>
          <p:nvPicPr>
            <p:cNvPr id="93196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704"/>
              <a:ext cx="753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3197" name="Group 22"/>
            <p:cNvGrpSpPr>
              <a:grpSpLocks/>
            </p:cNvGrpSpPr>
            <p:nvPr/>
          </p:nvGrpSpPr>
          <p:grpSpPr bwMode="auto">
            <a:xfrm>
              <a:off x="3206" y="2659"/>
              <a:ext cx="763" cy="862"/>
              <a:chOff x="3206" y="2659"/>
              <a:chExt cx="763" cy="862"/>
            </a:xfrm>
          </p:grpSpPr>
          <p:pic>
            <p:nvPicPr>
              <p:cNvPr id="93198" name="Picture 1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6" y="2659"/>
                <a:ext cx="715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199" name="Text Box 16"/>
              <p:cNvSpPr txBox="1">
                <a:spLocks noChangeArrowheads="1"/>
              </p:cNvSpPr>
              <p:nvPr/>
            </p:nvSpPr>
            <p:spPr bwMode="auto">
              <a:xfrm>
                <a:off x="3713" y="2772"/>
                <a:ext cx="25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 eaLnBrk="1" hangingPunct="1"/>
                <a:r>
                  <a:rPr lang="th-TH" sz="2000" b="1">
                    <a:solidFill>
                      <a:schemeClr val="tx2"/>
                    </a:solidFill>
                    <a:latin typeface="Angsana New" pitchFamily="18" charset="-34"/>
                  </a:rPr>
                  <a:t>90</a:t>
                </a:r>
                <a:r>
                  <a:rPr lang="en-US" sz="2000" b="1" baseline="30000">
                    <a:solidFill>
                      <a:schemeClr val="tx2"/>
                    </a:solidFill>
                    <a:latin typeface="Angsana New" pitchFamily="18" charset="-34"/>
                  </a:rPr>
                  <a:t>o</a:t>
                </a:r>
                <a:endParaRPr lang="th-TH" sz="2000" b="1" baseline="30000">
                  <a:solidFill>
                    <a:schemeClr val="tx2"/>
                  </a:solidFill>
                  <a:latin typeface="Angsana New" pitchFamily="18" charset="-34"/>
                </a:endParaRPr>
              </a:p>
            </p:txBody>
          </p:sp>
          <p:sp>
            <p:nvSpPr>
              <p:cNvPr id="93200" name="Text Box 17"/>
              <p:cNvSpPr txBox="1">
                <a:spLocks noChangeArrowheads="1"/>
              </p:cNvSpPr>
              <p:nvPr/>
            </p:nvSpPr>
            <p:spPr bwMode="auto">
              <a:xfrm>
                <a:off x="3654" y="3134"/>
                <a:ext cx="30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 eaLnBrk="1" hangingPunct="1"/>
                <a:r>
                  <a:rPr lang="th-TH" sz="2000" b="1">
                    <a:solidFill>
                      <a:schemeClr val="tx2"/>
                    </a:solidFill>
                    <a:latin typeface="Angsana New" pitchFamily="18" charset="-34"/>
                  </a:rPr>
                  <a:t>120</a:t>
                </a:r>
                <a:r>
                  <a:rPr lang="en-US" sz="2000" b="1" baseline="30000">
                    <a:solidFill>
                      <a:schemeClr val="tx2"/>
                    </a:solidFill>
                    <a:latin typeface="Angsana New" pitchFamily="18" charset="-34"/>
                  </a:rPr>
                  <a:t>o</a:t>
                </a:r>
                <a:endParaRPr lang="th-TH" sz="2000" b="1" baseline="30000">
                  <a:solidFill>
                    <a:schemeClr val="tx2"/>
                  </a:solidFill>
                  <a:latin typeface="Angsana New" pitchFamily="18" charset="-34"/>
                </a:endParaRPr>
              </a:p>
            </p:txBody>
          </p:sp>
          <p:sp>
            <p:nvSpPr>
              <p:cNvPr id="93201" name="Arc 20"/>
              <p:cNvSpPr>
                <a:spLocks noChangeAspect="1"/>
              </p:cNvSpPr>
              <p:nvPr/>
            </p:nvSpPr>
            <p:spPr bwMode="auto">
              <a:xfrm rot="20907923" flipV="1">
                <a:off x="3519" y="3144"/>
                <a:ext cx="247" cy="1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1C1C1C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th-TH"/>
              </a:p>
            </p:txBody>
          </p:sp>
          <p:sp>
            <p:nvSpPr>
              <p:cNvPr id="93202" name="Arc 21"/>
              <p:cNvSpPr>
                <a:spLocks/>
              </p:cNvSpPr>
              <p:nvPr/>
            </p:nvSpPr>
            <p:spPr bwMode="auto">
              <a:xfrm>
                <a:off x="3617" y="2844"/>
                <a:ext cx="84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1C1C1C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th-TH"/>
              </a:p>
            </p:txBody>
          </p:sp>
        </p:grpSp>
      </p:grpSp>
      <p:pic>
        <p:nvPicPr>
          <p:cNvPr id="93193" name="Picture 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" t="20731" r="4120" b="16478"/>
          <a:stretch>
            <a:fillRect/>
          </a:stretch>
        </p:blipFill>
        <p:spPr bwMode="auto">
          <a:xfrm>
            <a:off x="5148263" y="1789113"/>
            <a:ext cx="3695700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4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16478" b="8977"/>
          <a:stretch>
            <a:fillRect/>
          </a:stretch>
        </p:blipFill>
        <p:spPr bwMode="auto">
          <a:xfrm>
            <a:off x="5508625" y="4187825"/>
            <a:ext cx="3141663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440613" cy="1527175"/>
          </a:xfrm>
        </p:spPr>
        <p:txBody>
          <a:bodyPr/>
          <a:lstStyle/>
          <a:p>
            <a:pPr eaLnBrk="1" hangingPunct="1"/>
            <a:r>
              <a:rPr lang="th-TH" b="1">
                <a:solidFill>
                  <a:schemeClr val="bg2"/>
                </a:solidFill>
                <a:latin typeface="Angsana New" pitchFamily="18" charset="-34"/>
              </a:rPr>
              <a:t>รูปร่างโมเลกุลที่ไม่มีอิเล็กตรอนคู่โดดเดี่ยว (</a:t>
            </a:r>
            <a:r>
              <a:rPr lang="en-US" b="1">
                <a:solidFill>
                  <a:schemeClr val="bg2"/>
                </a:solidFill>
                <a:latin typeface="Angsana New" pitchFamily="18" charset="-34"/>
              </a:rPr>
              <a:t>AX</a:t>
            </a:r>
            <a:r>
              <a:rPr lang="en-US" b="1" baseline="-25000">
                <a:solidFill>
                  <a:schemeClr val="bg2"/>
                </a:solidFill>
                <a:latin typeface="Angsana New" pitchFamily="18" charset="-34"/>
              </a:rPr>
              <a:t>m</a:t>
            </a:r>
            <a:r>
              <a:rPr lang="en-US" b="1">
                <a:solidFill>
                  <a:schemeClr val="bg2"/>
                </a:solidFill>
                <a:latin typeface="Angsana New" pitchFamily="18" charset="-34"/>
              </a:rPr>
              <a:t>)</a:t>
            </a:r>
            <a:endParaRPr lang="th-TH" b="1">
              <a:solidFill>
                <a:schemeClr val="bg2"/>
              </a:solidFill>
              <a:latin typeface="Angsana New" pitchFamily="18" charset="-34"/>
            </a:endParaRPr>
          </a:p>
        </p:txBody>
      </p:sp>
      <p:sp>
        <p:nvSpPr>
          <p:cNvPr id="94211" name="Text Box 5"/>
          <p:cNvSpPr txBox="1">
            <a:spLocks noChangeArrowheads="1"/>
          </p:cNvSpPr>
          <p:nvPr/>
        </p:nvSpPr>
        <p:spPr bwMode="auto">
          <a:xfrm>
            <a:off x="730250" y="16764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3400" b="1">
                <a:latin typeface="Angsana New" pitchFamily="18" charset="-34"/>
              </a:rPr>
              <a:t>5. AX</a:t>
            </a:r>
            <a:r>
              <a:rPr lang="th-TH" sz="3400" b="1" baseline="-25000">
                <a:latin typeface="Angsana New" pitchFamily="18" charset="-34"/>
              </a:rPr>
              <a:t>6</a:t>
            </a:r>
            <a:r>
              <a:rPr lang="th-TH" sz="3400" b="1">
                <a:solidFill>
                  <a:schemeClr val="accent2"/>
                </a:solidFill>
                <a:latin typeface="Angsana New" pitchFamily="18" charset="-34"/>
              </a:rPr>
              <a:t>    </a:t>
            </a:r>
            <a:r>
              <a:rPr lang="th-TH" sz="3400" b="1">
                <a:solidFill>
                  <a:srgbClr val="663300"/>
                </a:solidFill>
                <a:latin typeface="Angsana New" pitchFamily="18" charset="-34"/>
              </a:rPr>
              <a:t>เช่น</a:t>
            </a:r>
            <a:r>
              <a:rPr lang="en-US" sz="3400" b="1">
                <a:solidFill>
                  <a:srgbClr val="663300"/>
                </a:solidFill>
                <a:latin typeface="Angsana New" pitchFamily="18" charset="-34"/>
              </a:rPr>
              <a:t> SF</a:t>
            </a:r>
            <a:r>
              <a:rPr lang="th-TH" sz="3400" b="1" baseline="-25000">
                <a:solidFill>
                  <a:srgbClr val="663300"/>
                </a:solidFill>
                <a:latin typeface="Angsana New" pitchFamily="18" charset="-34"/>
              </a:rPr>
              <a:t>6</a:t>
            </a:r>
            <a:r>
              <a:rPr lang="th-TH" sz="3400" b="1">
                <a:solidFill>
                  <a:srgbClr val="663300"/>
                </a:solidFill>
                <a:latin typeface="Angsana New" pitchFamily="18" charset="-34"/>
              </a:rPr>
              <a:t> </a:t>
            </a:r>
          </a:p>
        </p:txBody>
      </p:sp>
      <p:sp>
        <p:nvSpPr>
          <p:cNvPr id="94212" name="Text Box 6"/>
          <p:cNvSpPr txBox="1">
            <a:spLocks noChangeArrowheads="1"/>
          </p:cNvSpPr>
          <p:nvPr/>
        </p:nvSpPr>
        <p:spPr bwMode="auto">
          <a:xfrm>
            <a:off x="544513" y="4127500"/>
            <a:ext cx="8434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chemeClr val="tx2"/>
                </a:solidFill>
                <a:latin typeface="Angsana New" pitchFamily="18" charset="-34"/>
              </a:rPr>
              <a:t>มุมพันธะมีค่าเท่ากับ 90</a:t>
            </a:r>
            <a:r>
              <a:rPr lang="th-TH" b="1" baseline="30000">
                <a:solidFill>
                  <a:schemeClr val="tx2"/>
                </a:solidFill>
                <a:latin typeface="Angsana New" pitchFamily="18" charset="-34"/>
              </a:rPr>
              <a:t>o</a:t>
            </a:r>
            <a:r>
              <a:rPr lang="th-TH" b="1">
                <a:solidFill>
                  <a:schemeClr val="tx2"/>
                </a:solidFill>
                <a:latin typeface="Angsana New" pitchFamily="18" charset="-34"/>
              </a:rPr>
              <a:t> ทุกพันธะบนทรงแปดหน้าถือว่าเหมือนกัน เราจึงไม่สามารถใช้คำว่า แนวแกน และแนวระนาบสำหรับโครงสร้างนี้ได้</a:t>
            </a:r>
          </a:p>
        </p:txBody>
      </p:sp>
      <p:grpSp>
        <p:nvGrpSpPr>
          <p:cNvPr id="94213" name="Group 9"/>
          <p:cNvGrpSpPr>
            <a:grpSpLocks/>
          </p:cNvGrpSpPr>
          <p:nvPr/>
        </p:nvGrpSpPr>
        <p:grpSpPr bwMode="auto">
          <a:xfrm>
            <a:off x="1187450" y="2311400"/>
            <a:ext cx="3313113" cy="1612900"/>
            <a:chOff x="2082" y="1144"/>
            <a:chExt cx="2087" cy="1016"/>
          </a:xfrm>
        </p:grpSpPr>
        <p:sp>
          <p:nvSpPr>
            <p:cNvPr id="94215" name="Rectangle 8"/>
            <p:cNvSpPr>
              <a:spLocks noChangeArrowheads="1"/>
            </p:cNvSpPr>
            <p:nvPr/>
          </p:nvSpPr>
          <p:spPr bwMode="auto">
            <a:xfrm>
              <a:off x="2082" y="1207"/>
              <a:ext cx="2087" cy="953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pic>
          <p:nvPicPr>
            <p:cNvPr id="9421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18357">
              <a:off x="3152" y="1144"/>
              <a:ext cx="938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17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253"/>
              <a:ext cx="821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421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t="20731" r="4120" b="15829"/>
          <a:stretch>
            <a:fillRect/>
          </a:stretch>
        </p:blipFill>
        <p:spPr bwMode="auto">
          <a:xfrm>
            <a:off x="5003800" y="2179638"/>
            <a:ext cx="3411538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pPr eaLnBrk="1" hangingPunct="1"/>
            <a:r>
              <a:rPr lang="th-TH" sz="3600" b="1">
                <a:solidFill>
                  <a:schemeClr val="bg2"/>
                </a:solidFill>
                <a:latin typeface="Angsana New" pitchFamily="18" charset="-34"/>
              </a:rPr>
              <a:t>ตารางสรุปรูปร่างโมเลกุลที่ไม่มีอิเล็กตรอนคู่โดดเดี่ยว (</a:t>
            </a:r>
            <a:r>
              <a:rPr lang="en-US" sz="3600" b="1">
                <a:solidFill>
                  <a:schemeClr val="bg2"/>
                </a:solidFill>
                <a:latin typeface="Angsana New" pitchFamily="18" charset="-34"/>
              </a:rPr>
              <a:t>AX</a:t>
            </a:r>
            <a:r>
              <a:rPr lang="en-US" sz="3600" b="1" baseline="-25000">
                <a:solidFill>
                  <a:schemeClr val="bg2"/>
                </a:solidFill>
                <a:latin typeface="Angsana New" pitchFamily="18" charset="-34"/>
              </a:rPr>
              <a:t>m</a:t>
            </a:r>
            <a:r>
              <a:rPr lang="en-US" sz="3600" b="1">
                <a:solidFill>
                  <a:schemeClr val="bg2"/>
                </a:solidFill>
                <a:latin typeface="Angsana New" pitchFamily="18" charset="-34"/>
              </a:rPr>
              <a:t>)</a:t>
            </a:r>
            <a:endParaRPr lang="th-TH" sz="3600" b="1">
              <a:solidFill>
                <a:schemeClr val="bg2"/>
              </a:solidFill>
              <a:latin typeface="Angsana New" pitchFamily="18" charset="-34"/>
            </a:endParaRPr>
          </a:p>
        </p:txBody>
      </p:sp>
      <p:graphicFrame>
        <p:nvGraphicFramePr>
          <p:cNvPr id="471116" name="Group 76"/>
          <p:cNvGraphicFramePr>
            <a:graphicFrameLocks noGrp="1"/>
          </p:cNvGraphicFramePr>
          <p:nvPr>
            <p:ph idx="1"/>
          </p:nvPr>
        </p:nvGraphicFramePr>
        <p:xfrm>
          <a:off x="161925" y="1743075"/>
          <a:ext cx="8874125" cy="4023332"/>
        </p:xfrm>
        <a:graphic>
          <a:graphicData uri="http://schemas.openxmlformats.org/drawingml/2006/table">
            <a:tbl>
              <a:tblPr/>
              <a:tblGrid>
                <a:gridCol w="954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47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สูตร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จำนวนพันธะ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รูปร่างของโมเลกุล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ตัวอย่าง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7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AX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AX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AX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AX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AX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kumimoji="0" lang="th-TH" sz="28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kumimoji="0" lang="th-TH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เส้นตรง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(linear)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สามเหลี่ยมแบนราบ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(trigonal planar)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ทรงสี่หน้า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(tetrahedral)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คู่พีระมิดร่วมฐานสามเหลี่ยม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(trigonal bipyramidal)</a:t>
                      </a:r>
                      <a:endParaRPr kumimoji="0" lang="th-TH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ทรงแปดหน้า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(octahedral)</a:t>
                      </a:r>
                      <a:endParaRPr kumimoji="0" lang="th-TH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HgCl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 BeCl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BCl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 BF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 Gal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CH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 SnCl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 CHCl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 NH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PCl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 PF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 PF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Cl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SF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 [AlCl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]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3-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,[SiF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]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2-</a:t>
                      </a:r>
                      <a:endParaRPr kumimoji="0" lang="th-TH" sz="28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5252" name="Text Box 61"/>
          <p:cNvSpPr txBox="1">
            <a:spLocks noChangeArrowheads="1"/>
          </p:cNvSpPr>
          <p:nvPr/>
        </p:nvSpPr>
        <p:spPr bwMode="auto">
          <a:xfrm>
            <a:off x="1692275" y="6092825"/>
            <a:ext cx="6408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sz="2400" b="1">
                <a:solidFill>
                  <a:srgbClr val="FF0066"/>
                </a:solidFill>
                <a:latin typeface="Angsana New" pitchFamily="18" charset="-34"/>
              </a:rPr>
              <a:t>*A  </a:t>
            </a:r>
            <a:r>
              <a:rPr lang="th-TH" sz="2400" b="1">
                <a:solidFill>
                  <a:srgbClr val="FF0066"/>
                </a:solidFill>
                <a:latin typeface="Angsana New" pitchFamily="18" charset="-34"/>
              </a:rPr>
              <a:t>คืออะตอมกลาง </a:t>
            </a:r>
            <a:r>
              <a:rPr lang="en-US" sz="2400" b="1">
                <a:solidFill>
                  <a:srgbClr val="FF0066"/>
                </a:solidFill>
                <a:latin typeface="Angsana New" pitchFamily="18" charset="-34"/>
              </a:rPr>
              <a:t>  X </a:t>
            </a:r>
            <a:r>
              <a:rPr lang="th-TH" sz="2400" b="1">
                <a:solidFill>
                  <a:srgbClr val="FF0066"/>
                </a:solidFill>
                <a:latin typeface="Angsana New" pitchFamily="18" charset="-34"/>
              </a:rPr>
              <a:t>คืออะตอมที่มีคู่อิเล็กตรอนที่เกิดพันธะกับอะตอมอื่น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pPr eaLnBrk="1" hangingPunct="1"/>
            <a:r>
              <a:rPr lang="th-TH" sz="3600" b="1">
                <a:solidFill>
                  <a:schemeClr val="bg2"/>
                </a:solidFill>
                <a:latin typeface="Angsana New" pitchFamily="18" charset="-34"/>
              </a:rPr>
              <a:t>รูปร่างโมเลกุลที่มีทั้งคู่อิเล็กตรอนที่สร้างพันธะและมีอิเล็กตรอนคู่โดดเดี่ยว (</a:t>
            </a:r>
            <a:r>
              <a:rPr lang="en-US" sz="3600" b="1">
                <a:solidFill>
                  <a:schemeClr val="bg2"/>
                </a:solidFill>
                <a:latin typeface="Angsana New" pitchFamily="18" charset="-34"/>
              </a:rPr>
              <a:t>AX</a:t>
            </a:r>
            <a:r>
              <a:rPr lang="en-US" sz="3600" b="1" baseline="-25000">
                <a:solidFill>
                  <a:schemeClr val="bg2"/>
                </a:solidFill>
                <a:latin typeface="Angsana New" pitchFamily="18" charset="-34"/>
              </a:rPr>
              <a:t>m</a:t>
            </a:r>
            <a:r>
              <a:rPr lang="en-US" sz="3600" b="1">
                <a:solidFill>
                  <a:schemeClr val="bg2"/>
                </a:solidFill>
                <a:latin typeface="Angsana New" pitchFamily="18" charset="-34"/>
              </a:rPr>
              <a:t>E</a:t>
            </a:r>
            <a:r>
              <a:rPr lang="en-US" sz="3600" b="1" baseline="-25000">
                <a:solidFill>
                  <a:schemeClr val="bg2"/>
                </a:solidFill>
                <a:latin typeface="Angsana New" pitchFamily="18" charset="-34"/>
              </a:rPr>
              <a:t>n</a:t>
            </a:r>
            <a:r>
              <a:rPr lang="en-US" sz="3600" b="1">
                <a:solidFill>
                  <a:schemeClr val="bg2"/>
                </a:solidFill>
                <a:latin typeface="Angsana New" pitchFamily="18" charset="-34"/>
              </a:rPr>
              <a:t>)</a:t>
            </a:r>
            <a:endParaRPr lang="th-TH" sz="3600" b="1">
              <a:solidFill>
                <a:schemeClr val="bg2"/>
              </a:solidFill>
              <a:latin typeface="Angsana New" pitchFamily="18" charset="-34"/>
            </a:endParaRPr>
          </a:p>
        </p:txBody>
      </p:sp>
      <p:sp>
        <p:nvSpPr>
          <p:cNvPr id="96259" name="Text Box 5"/>
          <p:cNvSpPr txBox="1">
            <a:spLocks noChangeArrowheads="1"/>
          </p:cNvSpPr>
          <p:nvPr/>
        </p:nvSpPr>
        <p:spPr bwMode="auto">
          <a:xfrm>
            <a:off x="684213" y="1628775"/>
            <a:ext cx="2381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400" b="1">
                <a:latin typeface="Angsana New" pitchFamily="18" charset="-34"/>
              </a:rPr>
              <a:t>1. A</a:t>
            </a:r>
            <a:r>
              <a:rPr lang="en-US" sz="3400" b="1">
                <a:latin typeface="Angsana New" pitchFamily="18" charset="-34"/>
              </a:rPr>
              <a:t>X</a:t>
            </a:r>
            <a:r>
              <a:rPr lang="th-TH" sz="3400" b="1" baseline="-25000">
                <a:latin typeface="Angsana New" pitchFamily="18" charset="-34"/>
              </a:rPr>
              <a:t>2</a:t>
            </a:r>
            <a:r>
              <a:rPr lang="th-TH" sz="3400" b="1">
                <a:latin typeface="Angsana New" pitchFamily="18" charset="-34"/>
              </a:rPr>
              <a:t>E</a:t>
            </a:r>
            <a:r>
              <a:rPr lang="th-TH" sz="3400" b="1">
                <a:solidFill>
                  <a:schemeClr val="accent2"/>
                </a:solidFill>
                <a:latin typeface="Angsana New" pitchFamily="18" charset="-34"/>
              </a:rPr>
              <a:t>  </a:t>
            </a:r>
            <a:r>
              <a:rPr lang="th-TH" sz="3400" b="1">
                <a:solidFill>
                  <a:srgbClr val="663300"/>
                </a:solidFill>
                <a:latin typeface="Angsana New" pitchFamily="18" charset="-34"/>
              </a:rPr>
              <a:t>เช่น  SO</a:t>
            </a:r>
            <a:r>
              <a:rPr lang="th-TH" sz="3400" b="1" baseline="-25000">
                <a:solidFill>
                  <a:srgbClr val="663300"/>
                </a:solidFill>
                <a:latin typeface="Angsana New" pitchFamily="18" charset="-34"/>
              </a:rPr>
              <a:t>2</a:t>
            </a:r>
          </a:p>
        </p:txBody>
      </p:sp>
      <p:sp>
        <p:nvSpPr>
          <p:cNvPr id="96260" name="Text Box 6"/>
          <p:cNvSpPr txBox="1">
            <a:spLocks noChangeArrowheads="1"/>
          </p:cNvSpPr>
          <p:nvPr/>
        </p:nvSpPr>
        <p:spPr bwMode="auto">
          <a:xfrm>
            <a:off x="539750" y="3319463"/>
            <a:ext cx="8228013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2600" b="1">
                <a:solidFill>
                  <a:schemeClr val="tx2"/>
                </a:solidFill>
                <a:latin typeface="Angsana New" pitchFamily="18" charset="-34"/>
              </a:rPr>
              <a:t>แรงผลักกันระหว่างอิเล็กตรอนคู่โดดเดี่ยวกับอิเล็กตรอนคู่ร่วมพันธะมีมากกว่าแรงผลักระหว่างอิเล็กตรอนคู่ร่วมพันธะด้วยกัน จากการทดลองพบว่ามุมระหว่างพันธะ O</a:t>
            </a:r>
            <a:r>
              <a:rPr lang="en-US" sz="2600" b="1">
                <a:solidFill>
                  <a:schemeClr val="tx2"/>
                </a:solidFill>
                <a:latin typeface="Angsana New" pitchFamily="18" charset="-34"/>
              </a:rPr>
              <a:t>-</a:t>
            </a:r>
            <a:r>
              <a:rPr lang="th-TH" sz="2600" b="1">
                <a:solidFill>
                  <a:schemeClr val="tx2"/>
                </a:solidFill>
                <a:latin typeface="Angsana New" pitchFamily="18" charset="-34"/>
              </a:rPr>
              <a:t>S</a:t>
            </a:r>
            <a:r>
              <a:rPr lang="en-US" sz="2600" b="1">
                <a:solidFill>
                  <a:schemeClr val="tx2"/>
                </a:solidFill>
                <a:latin typeface="Angsana New" pitchFamily="18" charset="-34"/>
              </a:rPr>
              <a:t>-</a:t>
            </a:r>
            <a:r>
              <a:rPr lang="th-TH" sz="2600" b="1">
                <a:solidFill>
                  <a:schemeClr val="tx2"/>
                </a:solidFill>
                <a:latin typeface="Angsana New" pitchFamily="18" charset="-34"/>
              </a:rPr>
              <a:t>O มีค่าน้อยกว่า 120</a:t>
            </a:r>
            <a:r>
              <a:rPr lang="th-TH" sz="2600" b="1" baseline="30000">
                <a:solidFill>
                  <a:schemeClr val="tx2"/>
                </a:solidFill>
                <a:latin typeface="Angsana New" pitchFamily="18" charset="-34"/>
              </a:rPr>
              <a:t>o</a:t>
            </a:r>
            <a:r>
              <a:rPr lang="th-TH" sz="2600" b="1">
                <a:solidFill>
                  <a:schemeClr val="tx2"/>
                </a:solidFill>
                <a:latin typeface="Angsana New" pitchFamily="18" charset="-34"/>
              </a:rPr>
              <a:t> คือ 119.5</a:t>
            </a:r>
            <a:r>
              <a:rPr lang="th-TH" sz="2600" b="1" baseline="30000">
                <a:solidFill>
                  <a:schemeClr val="tx2"/>
                </a:solidFill>
                <a:latin typeface="Angsana New" pitchFamily="18" charset="-34"/>
              </a:rPr>
              <a:t>o</a:t>
            </a:r>
            <a:r>
              <a:rPr lang="th-TH" b="1" baseline="30000">
                <a:solidFill>
                  <a:schemeClr val="tx2"/>
                </a:solidFill>
                <a:latin typeface="Angsana New" pitchFamily="18" charset="-34"/>
              </a:rPr>
              <a:t>   </a:t>
            </a:r>
            <a:r>
              <a:rPr lang="th-TH" b="1">
                <a:latin typeface="Angsana New" pitchFamily="18" charset="-34"/>
                <a:sym typeface="Wingdings" pitchFamily="2" charset="2"/>
              </a:rPr>
              <a:t> รูป</a:t>
            </a:r>
            <a:r>
              <a:rPr lang="en-US" b="1">
                <a:latin typeface="Angsana New" pitchFamily="18" charset="-34"/>
                <a:sym typeface="Wingdings" pitchFamily="2" charset="2"/>
              </a:rPr>
              <a:t>V</a:t>
            </a:r>
            <a:r>
              <a:rPr lang="th-TH" b="1">
                <a:latin typeface="Angsana New" pitchFamily="18" charset="-34"/>
                <a:sym typeface="Wingdings" pitchFamily="2" charset="2"/>
              </a:rPr>
              <a:t> </a:t>
            </a:r>
            <a:r>
              <a:rPr lang="en-US" b="1">
                <a:latin typeface="Angsana New" pitchFamily="18" charset="-34"/>
                <a:sym typeface="Wingdings" pitchFamily="2" charset="2"/>
              </a:rPr>
              <a:t>(V shape)</a:t>
            </a:r>
            <a:endParaRPr lang="th-TH" b="1">
              <a:latin typeface="Angsana New" pitchFamily="18" charset="-34"/>
              <a:sym typeface="Wingdings" pitchFamily="2" charset="2"/>
            </a:endParaRPr>
          </a:p>
        </p:txBody>
      </p:sp>
      <p:grpSp>
        <p:nvGrpSpPr>
          <p:cNvPr id="96261" name="Group 23"/>
          <p:cNvGrpSpPr>
            <a:grpSpLocks/>
          </p:cNvGrpSpPr>
          <p:nvPr/>
        </p:nvGrpSpPr>
        <p:grpSpPr bwMode="auto">
          <a:xfrm>
            <a:off x="2017713" y="1882775"/>
            <a:ext cx="3613150" cy="1452563"/>
            <a:chOff x="1839" y="1165"/>
            <a:chExt cx="2276" cy="915"/>
          </a:xfrm>
        </p:grpSpPr>
        <p:sp>
          <p:nvSpPr>
            <p:cNvPr id="96280" name="Rectangle 22"/>
            <p:cNvSpPr>
              <a:spLocks noChangeArrowheads="1"/>
            </p:cNvSpPr>
            <p:nvPr/>
          </p:nvSpPr>
          <p:spPr bwMode="auto">
            <a:xfrm>
              <a:off x="1839" y="1394"/>
              <a:ext cx="2223" cy="590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96281" name="Group 21"/>
            <p:cNvGrpSpPr>
              <a:grpSpLocks/>
            </p:cNvGrpSpPr>
            <p:nvPr/>
          </p:nvGrpSpPr>
          <p:grpSpPr bwMode="auto">
            <a:xfrm>
              <a:off x="1933" y="1165"/>
              <a:ext cx="2182" cy="915"/>
              <a:chOff x="1933" y="1165"/>
              <a:chExt cx="2182" cy="915"/>
            </a:xfrm>
          </p:grpSpPr>
          <p:pic>
            <p:nvPicPr>
              <p:cNvPr id="96282" name="Picture 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3" y="1434"/>
                <a:ext cx="902" cy="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6283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9" y="1165"/>
                <a:ext cx="1256" cy="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6262" name="Text Box 9"/>
          <p:cNvSpPr txBox="1">
            <a:spLocks noChangeArrowheads="1"/>
          </p:cNvSpPr>
          <p:nvPr/>
        </p:nvSpPr>
        <p:spPr bwMode="auto">
          <a:xfrm>
            <a:off x="766763" y="4581525"/>
            <a:ext cx="25003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400" b="1">
                <a:latin typeface="Angsana New" pitchFamily="18" charset="-34"/>
              </a:rPr>
              <a:t>2. </a:t>
            </a:r>
            <a:r>
              <a:rPr lang="en-US" sz="3400" b="1">
                <a:latin typeface="Angsana New" pitchFamily="18" charset="-34"/>
              </a:rPr>
              <a:t>AX</a:t>
            </a:r>
            <a:r>
              <a:rPr lang="th-TH" sz="3400" b="1" baseline="-25000">
                <a:latin typeface="Angsana New" pitchFamily="18" charset="-34"/>
              </a:rPr>
              <a:t>3</a:t>
            </a:r>
            <a:r>
              <a:rPr lang="en-US" sz="3400" b="1">
                <a:latin typeface="Angsana New" pitchFamily="18" charset="-34"/>
              </a:rPr>
              <a:t>E  </a:t>
            </a:r>
            <a:r>
              <a:rPr lang="en-US" sz="3400" b="1">
                <a:solidFill>
                  <a:schemeClr val="accent2"/>
                </a:solidFill>
                <a:latin typeface="Angsana New" pitchFamily="18" charset="-34"/>
              </a:rPr>
              <a:t> </a:t>
            </a:r>
            <a:r>
              <a:rPr lang="th-TH" sz="3400" b="1">
                <a:solidFill>
                  <a:srgbClr val="663300"/>
                </a:solidFill>
                <a:latin typeface="Angsana New" pitchFamily="18" charset="-34"/>
              </a:rPr>
              <a:t>เช่น </a:t>
            </a:r>
            <a:r>
              <a:rPr lang="en-US" sz="3400" b="1">
                <a:solidFill>
                  <a:srgbClr val="663300"/>
                </a:solidFill>
                <a:latin typeface="Angsana New" pitchFamily="18" charset="-34"/>
              </a:rPr>
              <a:t>NH</a:t>
            </a:r>
            <a:r>
              <a:rPr lang="th-TH" sz="3400" b="1" baseline="-25000">
                <a:solidFill>
                  <a:srgbClr val="663300"/>
                </a:solidFill>
                <a:latin typeface="Angsana New" pitchFamily="18" charset="-34"/>
              </a:rPr>
              <a:t>3</a:t>
            </a:r>
            <a:r>
              <a:rPr lang="th-TH" sz="3400" b="1">
                <a:solidFill>
                  <a:schemeClr val="accent2"/>
                </a:solidFill>
                <a:latin typeface="Angsana New" pitchFamily="18" charset="-34"/>
              </a:rPr>
              <a:t> </a:t>
            </a:r>
          </a:p>
        </p:txBody>
      </p:sp>
      <p:sp>
        <p:nvSpPr>
          <p:cNvPr id="96263" name="Text Box 10"/>
          <p:cNvSpPr txBox="1">
            <a:spLocks noChangeArrowheads="1"/>
          </p:cNvSpPr>
          <p:nvPr/>
        </p:nvSpPr>
        <p:spPr bwMode="auto">
          <a:xfrm>
            <a:off x="250825" y="5876925"/>
            <a:ext cx="88931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2600" b="1">
                <a:solidFill>
                  <a:schemeClr val="tx2"/>
                </a:solidFill>
                <a:latin typeface="Angsana New" pitchFamily="18" charset="-34"/>
              </a:rPr>
              <a:t>อิเล็กตรอนคู่โดดเดี่ยวผลักคู่ร่วมพันธะได้แรงกว่าแรงผลักระหว่างอิเล็กตรอนคู่ร่วมพันธะด้วยกัน ทำให้ </a:t>
            </a:r>
            <a:r>
              <a:rPr lang="en-US" sz="2600" b="1">
                <a:solidFill>
                  <a:schemeClr val="tx2"/>
                </a:solidFill>
                <a:latin typeface="Angsana New" pitchFamily="18" charset="-34"/>
              </a:rPr>
              <a:t>N-H </a:t>
            </a:r>
            <a:r>
              <a:rPr lang="th-TH" sz="2600" b="1">
                <a:solidFill>
                  <a:schemeClr val="tx2"/>
                </a:solidFill>
                <a:latin typeface="Angsana New" pitchFamily="18" charset="-34"/>
              </a:rPr>
              <a:t>ทั้ง 3 ถูกดันให้เข้าใกล้กันมากขึ้น</a:t>
            </a:r>
            <a:r>
              <a:rPr lang="th-TH" b="1">
                <a:solidFill>
                  <a:schemeClr val="tx2"/>
                </a:solidFill>
                <a:latin typeface="Angsana New" pitchFamily="18" charset="-34"/>
              </a:rPr>
              <a:t>  </a:t>
            </a:r>
            <a:r>
              <a:rPr lang="th-TH" b="1">
                <a:latin typeface="Angsana New" pitchFamily="18" charset="-34"/>
                <a:sym typeface="Wingdings" pitchFamily="2" charset="2"/>
              </a:rPr>
              <a:t> พีระมิดฐานสามเหลี่ยม </a:t>
            </a:r>
            <a:r>
              <a:rPr lang="en-US" b="1">
                <a:latin typeface="Angsana New" pitchFamily="18" charset="-34"/>
                <a:sym typeface="Wingdings" pitchFamily="2" charset="2"/>
              </a:rPr>
              <a:t>(trigonal pyramidal)</a:t>
            </a:r>
            <a:endParaRPr lang="th-TH" b="1">
              <a:latin typeface="Angsana New" pitchFamily="18" charset="-34"/>
              <a:sym typeface="Wingdings" pitchFamily="2" charset="2"/>
            </a:endParaRPr>
          </a:p>
        </p:txBody>
      </p:sp>
      <p:grpSp>
        <p:nvGrpSpPr>
          <p:cNvPr id="96264" name="Group 37"/>
          <p:cNvGrpSpPr>
            <a:grpSpLocks/>
          </p:cNvGrpSpPr>
          <p:nvPr/>
        </p:nvGrpSpPr>
        <p:grpSpPr bwMode="auto">
          <a:xfrm>
            <a:off x="3419475" y="4398963"/>
            <a:ext cx="3313113" cy="1474787"/>
            <a:chOff x="2306" y="2864"/>
            <a:chExt cx="2087" cy="929"/>
          </a:xfrm>
        </p:grpSpPr>
        <p:sp>
          <p:nvSpPr>
            <p:cNvPr id="96267" name="Rectangle 28"/>
            <p:cNvSpPr>
              <a:spLocks noChangeArrowheads="1"/>
            </p:cNvSpPr>
            <p:nvPr/>
          </p:nvSpPr>
          <p:spPr bwMode="auto">
            <a:xfrm>
              <a:off x="2306" y="3075"/>
              <a:ext cx="2087" cy="680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pic>
          <p:nvPicPr>
            <p:cNvPr id="96268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" y="3022"/>
              <a:ext cx="837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6269" name="Group 36"/>
            <p:cNvGrpSpPr>
              <a:grpSpLocks/>
            </p:cNvGrpSpPr>
            <p:nvPr/>
          </p:nvGrpSpPr>
          <p:grpSpPr bwMode="auto">
            <a:xfrm>
              <a:off x="3275" y="2864"/>
              <a:ext cx="1025" cy="929"/>
              <a:chOff x="4014" y="3113"/>
              <a:chExt cx="1025" cy="929"/>
            </a:xfrm>
          </p:grpSpPr>
          <p:sp>
            <p:nvSpPr>
              <p:cNvPr id="96270" name="Text Box 13"/>
              <p:cNvSpPr txBox="1">
                <a:spLocks noChangeArrowheads="1"/>
              </p:cNvSpPr>
              <p:nvPr/>
            </p:nvSpPr>
            <p:spPr bwMode="auto">
              <a:xfrm>
                <a:off x="4406" y="3294"/>
                <a:ext cx="24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 eaLnBrk="1" hangingPunct="1"/>
                <a:r>
                  <a:rPr lang="en-US" sz="3400" b="1">
                    <a:solidFill>
                      <a:schemeClr val="tx2"/>
                    </a:solidFill>
                    <a:latin typeface="Angsana New" pitchFamily="18" charset="-34"/>
                  </a:rPr>
                  <a:t>N</a:t>
                </a:r>
                <a:endParaRPr lang="th-TH" sz="3400" b="1">
                  <a:solidFill>
                    <a:schemeClr val="tx2"/>
                  </a:solidFill>
                  <a:latin typeface="Angsana New" pitchFamily="18" charset="-34"/>
                </a:endParaRPr>
              </a:p>
            </p:txBody>
          </p:sp>
          <p:grpSp>
            <p:nvGrpSpPr>
              <p:cNvPr id="96271" name="Group 35"/>
              <p:cNvGrpSpPr>
                <a:grpSpLocks/>
              </p:cNvGrpSpPr>
              <p:nvPr/>
            </p:nvGrpSpPr>
            <p:grpSpPr bwMode="auto">
              <a:xfrm>
                <a:off x="4014" y="3113"/>
                <a:ext cx="1025" cy="929"/>
                <a:chOff x="3424" y="2902"/>
                <a:chExt cx="1025" cy="929"/>
              </a:xfrm>
            </p:grpSpPr>
            <p:sp>
              <p:nvSpPr>
                <p:cNvPr id="96272" name="Line 15"/>
                <p:cNvSpPr>
                  <a:spLocks noChangeShapeType="1"/>
                </p:cNvSpPr>
                <p:nvPr/>
              </p:nvSpPr>
              <p:spPr bwMode="auto">
                <a:xfrm>
                  <a:off x="3937" y="3342"/>
                  <a:ext cx="0" cy="207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96273" name="Line 16"/>
                <p:cNvSpPr>
                  <a:spLocks noChangeShapeType="1"/>
                </p:cNvSpPr>
                <p:nvPr/>
              </p:nvSpPr>
              <p:spPr bwMode="auto">
                <a:xfrm>
                  <a:off x="4054" y="3302"/>
                  <a:ext cx="195" cy="82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th-TH"/>
                </a:p>
              </p:txBody>
            </p:sp>
            <p:grpSp>
              <p:nvGrpSpPr>
                <p:cNvPr id="96274" name="Group 34"/>
                <p:cNvGrpSpPr>
                  <a:grpSpLocks/>
                </p:cNvGrpSpPr>
                <p:nvPr/>
              </p:nvGrpSpPr>
              <p:grpSpPr bwMode="auto">
                <a:xfrm>
                  <a:off x="3424" y="2902"/>
                  <a:ext cx="1025" cy="929"/>
                  <a:chOff x="3424" y="2902"/>
                  <a:chExt cx="1025" cy="929"/>
                </a:xfrm>
              </p:grpSpPr>
              <p:sp>
                <p:nvSpPr>
                  <p:cNvPr id="96275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24" y="3302"/>
                    <a:ext cx="234" cy="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96276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24" y="3207"/>
                    <a:ext cx="257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9pPr>
                  </a:lstStyle>
                  <a:p>
                    <a:pPr algn="ctr" eaLnBrk="1" hangingPunct="1"/>
                    <a:r>
                      <a:rPr lang="en-US" sz="3400" b="1">
                        <a:solidFill>
                          <a:schemeClr val="tx2"/>
                        </a:solidFill>
                        <a:latin typeface="Angsana New" pitchFamily="18" charset="-34"/>
                      </a:rPr>
                      <a:t>H</a:t>
                    </a:r>
                    <a:endParaRPr lang="th-TH" sz="3400" b="1">
                      <a:solidFill>
                        <a:schemeClr val="tx2"/>
                      </a:solidFill>
                      <a:latin typeface="Angsana New" pitchFamily="18" charset="-34"/>
                    </a:endParaRPr>
                  </a:p>
                </p:txBody>
              </p:sp>
              <p:sp>
                <p:nvSpPr>
                  <p:cNvPr id="96277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9" y="3447"/>
                    <a:ext cx="256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9pPr>
                  </a:lstStyle>
                  <a:p>
                    <a:pPr algn="ctr" eaLnBrk="1" hangingPunct="1"/>
                    <a:r>
                      <a:rPr lang="en-US" sz="3400" b="1">
                        <a:solidFill>
                          <a:schemeClr val="tx2"/>
                        </a:solidFill>
                        <a:latin typeface="Angsana New" pitchFamily="18" charset="-34"/>
                      </a:rPr>
                      <a:t>H</a:t>
                    </a:r>
                    <a:endParaRPr lang="th-TH" sz="3400" b="1">
                      <a:solidFill>
                        <a:schemeClr val="tx2"/>
                      </a:solidFill>
                      <a:latin typeface="Angsana New" pitchFamily="18" charset="-34"/>
                    </a:endParaRPr>
                  </a:p>
                </p:txBody>
              </p:sp>
              <p:sp>
                <p:nvSpPr>
                  <p:cNvPr id="96278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93" y="3200"/>
                    <a:ext cx="256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9pPr>
                  </a:lstStyle>
                  <a:p>
                    <a:pPr algn="ctr" eaLnBrk="1" hangingPunct="1"/>
                    <a:r>
                      <a:rPr lang="en-US" sz="3400" b="1">
                        <a:solidFill>
                          <a:schemeClr val="tx2"/>
                        </a:solidFill>
                        <a:latin typeface="Angsana New" pitchFamily="18" charset="-34"/>
                      </a:rPr>
                      <a:t>H</a:t>
                    </a:r>
                    <a:endParaRPr lang="th-TH" sz="3400" b="1">
                      <a:solidFill>
                        <a:schemeClr val="tx2"/>
                      </a:solidFill>
                      <a:latin typeface="Angsana New" pitchFamily="18" charset="-34"/>
                    </a:endParaRPr>
                  </a:p>
                </p:txBody>
              </p:sp>
              <p:sp>
                <p:nvSpPr>
                  <p:cNvPr id="96279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34" y="2902"/>
                    <a:ext cx="222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9pPr>
                  </a:lstStyle>
                  <a:p>
                    <a:pPr algn="ctr" eaLnBrk="1" hangingPunct="1"/>
                    <a:r>
                      <a:rPr lang="en-US" sz="4000" b="1">
                        <a:solidFill>
                          <a:schemeClr val="tx2"/>
                        </a:solidFill>
                        <a:latin typeface="Angsana New" pitchFamily="18" charset="-34"/>
                      </a:rPr>
                      <a:t>..</a:t>
                    </a:r>
                    <a:endParaRPr lang="th-TH" sz="4000" b="1">
                      <a:solidFill>
                        <a:schemeClr val="tx2"/>
                      </a:solidFill>
                      <a:latin typeface="Angsana New" pitchFamily="18" charset="-34"/>
                    </a:endParaRPr>
                  </a:p>
                </p:txBody>
              </p:sp>
            </p:grpSp>
          </p:grpSp>
        </p:grpSp>
      </p:grpSp>
      <p:pic>
        <p:nvPicPr>
          <p:cNvPr id="96265" name="Picture 41" descr="bom5s2_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1" t="57643" r="1976" b="8371"/>
          <a:stretch>
            <a:fillRect/>
          </a:stretch>
        </p:blipFill>
        <p:spPr bwMode="auto">
          <a:xfrm>
            <a:off x="5867400" y="1916113"/>
            <a:ext cx="14398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6" name="Picture 43" descr="bom5s2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3" t="53589" r="5440" b="26566"/>
          <a:stretch>
            <a:fillRect/>
          </a:stretch>
        </p:blipFill>
        <p:spPr bwMode="auto">
          <a:xfrm>
            <a:off x="6902450" y="4365625"/>
            <a:ext cx="13684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000" b="1">
                <a:solidFill>
                  <a:schemeClr val="bg2"/>
                </a:solidFill>
                <a:latin typeface="Angsana New" pitchFamily="18" charset="-34"/>
              </a:rPr>
              <a:t>รูปร่างโมเลกุลที่มีทั้งคู่อิเล็กตรอนที่สร้างพันธะและมีอิเล็กตรอนคู่โดดเดี่ยว (</a:t>
            </a:r>
            <a:r>
              <a:rPr lang="en-US" sz="4000" b="1">
                <a:solidFill>
                  <a:schemeClr val="bg2"/>
                </a:solidFill>
                <a:latin typeface="Angsana New" pitchFamily="18" charset="-34"/>
              </a:rPr>
              <a:t>AX</a:t>
            </a:r>
            <a:r>
              <a:rPr lang="en-US" sz="4000" b="1" baseline="-25000">
                <a:solidFill>
                  <a:schemeClr val="bg2"/>
                </a:solidFill>
                <a:latin typeface="Angsana New" pitchFamily="18" charset="-34"/>
              </a:rPr>
              <a:t>m</a:t>
            </a:r>
            <a:r>
              <a:rPr lang="en-US" sz="4000" b="1">
                <a:solidFill>
                  <a:schemeClr val="bg2"/>
                </a:solidFill>
                <a:latin typeface="Angsana New" pitchFamily="18" charset="-34"/>
              </a:rPr>
              <a:t>E</a:t>
            </a:r>
            <a:r>
              <a:rPr lang="en-US" sz="4000" b="1" baseline="-25000">
                <a:solidFill>
                  <a:schemeClr val="bg2"/>
                </a:solidFill>
                <a:latin typeface="Angsana New" pitchFamily="18" charset="-34"/>
              </a:rPr>
              <a:t>n</a:t>
            </a:r>
            <a:r>
              <a:rPr lang="en-US" sz="4000" b="1">
                <a:solidFill>
                  <a:schemeClr val="bg2"/>
                </a:solidFill>
                <a:latin typeface="Angsana New" pitchFamily="18" charset="-34"/>
              </a:rPr>
              <a:t>)</a:t>
            </a:r>
            <a:endParaRPr lang="th-TH" sz="4000" b="1">
              <a:solidFill>
                <a:schemeClr val="bg2"/>
              </a:solidFill>
              <a:latin typeface="Angsana New" pitchFamily="18" charset="-34"/>
            </a:endParaRPr>
          </a:p>
        </p:txBody>
      </p:sp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684213" y="1700213"/>
            <a:ext cx="24050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3400" b="1">
                <a:latin typeface="Angsana New" pitchFamily="18" charset="-34"/>
              </a:rPr>
              <a:t>3</a:t>
            </a:r>
            <a:r>
              <a:rPr lang="th-TH" sz="3400" b="1">
                <a:latin typeface="Angsana New" pitchFamily="18" charset="-34"/>
              </a:rPr>
              <a:t>. A</a:t>
            </a:r>
            <a:r>
              <a:rPr lang="en-US" sz="3400" b="1">
                <a:latin typeface="Angsana New" pitchFamily="18" charset="-34"/>
              </a:rPr>
              <a:t>X</a:t>
            </a:r>
            <a:r>
              <a:rPr lang="th-TH" sz="3400" b="1" baseline="-25000">
                <a:latin typeface="Angsana New" pitchFamily="18" charset="-34"/>
              </a:rPr>
              <a:t>4</a:t>
            </a:r>
            <a:r>
              <a:rPr lang="th-TH" sz="3400" b="1">
                <a:latin typeface="Angsana New" pitchFamily="18" charset="-34"/>
              </a:rPr>
              <a:t>E  </a:t>
            </a:r>
            <a:r>
              <a:rPr lang="th-TH" sz="3400" b="1">
                <a:solidFill>
                  <a:schemeClr val="accent2"/>
                </a:solidFill>
                <a:latin typeface="Angsana New" pitchFamily="18" charset="-34"/>
              </a:rPr>
              <a:t> </a:t>
            </a:r>
            <a:r>
              <a:rPr lang="th-TH" sz="3400" b="1">
                <a:solidFill>
                  <a:srgbClr val="663300"/>
                </a:solidFill>
                <a:latin typeface="Angsana New" pitchFamily="18" charset="-34"/>
              </a:rPr>
              <a:t>เช่น  SF</a:t>
            </a:r>
            <a:r>
              <a:rPr lang="th-TH" sz="3400" b="1" baseline="-25000">
                <a:solidFill>
                  <a:srgbClr val="663300"/>
                </a:solidFill>
                <a:latin typeface="Angsana New" pitchFamily="18" charset="-34"/>
              </a:rPr>
              <a:t>4</a:t>
            </a:r>
          </a:p>
        </p:txBody>
      </p:sp>
      <p:grpSp>
        <p:nvGrpSpPr>
          <p:cNvPr id="97284" name="Group 22"/>
          <p:cNvGrpSpPr>
            <a:grpSpLocks/>
          </p:cNvGrpSpPr>
          <p:nvPr/>
        </p:nvGrpSpPr>
        <p:grpSpPr bwMode="auto">
          <a:xfrm>
            <a:off x="1908175" y="2205038"/>
            <a:ext cx="3816350" cy="1981200"/>
            <a:chOff x="1882" y="1253"/>
            <a:chExt cx="2404" cy="1248"/>
          </a:xfrm>
        </p:grpSpPr>
        <p:sp>
          <p:nvSpPr>
            <p:cNvPr id="97287" name="Rectangle 19"/>
            <p:cNvSpPr>
              <a:spLocks noChangeArrowheads="1"/>
            </p:cNvSpPr>
            <p:nvPr/>
          </p:nvSpPr>
          <p:spPr bwMode="auto">
            <a:xfrm>
              <a:off x="1882" y="1344"/>
              <a:ext cx="2404" cy="1134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pic>
          <p:nvPicPr>
            <p:cNvPr id="97288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6" y="1570"/>
              <a:ext cx="879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7289" name="Group 21"/>
            <p:cNvGrpSpPr>
              <a:grpSpLocks/>
            </p:cNvGrpSpPr>
            <p:nvPr/>
          </p:nvGrpSpPr>
          <p:grpSpPr bwMode="auto">
            <a:xfrm>
              <a:off x="3107" y="1253"/>
              <a:ext cx="921" cy="1248"/>
              <a:chOff x="3107" y="1253"/>
              <a:chExt cx="921" cy="1248"/>
            </a:xfrm>
          </p:grpSpPr>
          <p:sp>
            <p:nvSpPr>
              <p:cNvPr id="97290" name="Text Box 13"/>
              <p:cNvSpPr txBox="1">
                <a:spLocks noChangeArrowheads="1"/>
              </p:cNvSpPr>
              <p:nvPr/>
            </p:nvSpPr>
            <p:spPr bwMode="auto">
              <a:xfrm rot="5400000">
                <a:off x="3217" y="1698"/>
                <a:ext cx="222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 eaLnBrk="1" hangingPunct="1"/>
                <a:r>
                  <a:rPr lang="en-US" sz="4000" b="1">
                    <a:solidFill>
                      <a:schemeClr val="tx2"/>
                    </a:solidFill>
                    <a:latin typeface="Angsana New" pitchFamily="18" charset="-34"/>
                  </a:rPr>
                  <a:t>..</a:t>
                </a:r>
                <a:endParaRPr lang="th-TH" sz="4000" b="1">
                  <a:solidFill>
                    <a:schemeClr val="tx2"/>
                  </a:solidFill>
                  <a:latin typeface="Angsana New" pitchFamily="18" charset="-34"/>
                </a:endParaRPr>
              </a:p>
            </p:txBody>
          </p:sp>
          <p:grpSp>
            <p:nvGrpSpPr>
              <p:cNvPr id="97291" name="Group 20"/>
              <p:cNvGrpSpPr>
                <a:grpSpLocks/>
              </p:cNvGrpSpPr>
              <p:nvPr/>
            </p:nvGrpSpPr>
            <p:grpSpPr bwMode="auto">
              <a:xfrm>
                <a:off x="3308" y="1253"/>
                <a:ext cx="720" cy="1248"/>
                <a:chOff x="3308" y="1253"/>
                <a:chExt cx="720" cy="1248"/>
              </a:xfrm>
            </p:grpSpPr>
            <p:sp>
              <p:nvSpPr>
                <p:cNvPr id="9729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494" y="1696"/>
                  <a:ext cx="21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sz="3400" b="1">
                      <a:solidFill>
                        <a:schemeClr val="tx2"/>
                      </a:solidFill>
                      <a:latin typeface="Angsana New" pitchFamily="18" charset="-34"/>
                    </a:rPr>
                    <a:t>S</a:t>
                  </a:r>
                  <a:endParaRPr lang="th-TH" sz="3400" b="1">
                    <a:solidFill>
                      <a:schemeClr val="tx2"/>
                    </a:solidFill>
                    <a:latin typeface="Angsana New" pitchFamily="18" charset="-34"/>
                  </a:endParaRPr>
                </a:p>
              </p:txBody>
            </p:sp>
            <p:sp>
              <p:nvSpPr>
                <p:cNvPr id="97293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3602" y="1543"/>
                  <a:ext cx="41" cy="243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97294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3602" y="1997"/>
                  <a:ext cx="41" cy="227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97295" name="Line 10"/>
                <p:cNvSpPr>
                  <a:spLocks noChangeShapeType="1"/>
                </p:cNvSpPr>
                <p:nvPr/>
              </p:nvSpPr>
              <p:spPr bwMode="auto">
                <a:xfrm>
                  <a:off x="3308" y="1906"/>
                  <a:ext cx="210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9729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676" y="1704"/>
                  <a:ext cx="167" cy="136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97297" name="Line 12"/>
                <p:cNvSpPr>
                  <a:spLocks noChangeAspect="1" noChangeShapeType="1"/>
                </p:cNvSpPr>
                <p:nvPr/>
              </p:nvSpPr>
              <p:spPr bwMode="auto">
                <a:xfrm>
                  <a:off x="3670" y="1944"/>
                  <a:ext cx="170" cy="151"/>
                </a:xfrm>
                <a:prstGeom prst="line">
                  <a:avLst/>
                </a:prstGeom>
                <a:noFill/>
                <a:ln w="28575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9729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564" y="1253"/>
                  <a:ext cx="22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sz="3400" b="1">
                      <a:solidFill>
                        <a:schemeClr val="tx2"/>
                      </a:solidFill>
                      <a:latin typeface="Angsana New" pitchFamily="18" charset="-34"/>
                    </a:rPr>
                    <a:t>F</a:t>
                  </a:r>
                  <a:endParaRPr lang="th-TH" sz="3400" b="1">
                    <a:solidFill>
                      <a:schemeClr val="tx2"/>
                    </a:solidFill>
                    <a:latin typeface="Angsana New" pitchFamily="18" charset="-34"/>
                  </a:endParaRPr>
                </a:p>
              </p:txBody>
            </p:sp>
            <p:sp>
              <p:nvSpPr>
                <p:cNvPr id="9729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537" y="2117"/>
                  <a:ext cx="22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sz="3400" b="1">
                      <a:solidFill>
                        <a:schemeClr val="tx2"/>
                      </a:solidFill>
                      <a:latin typeface="Angsana New" pitchFamily="18" charset="-34"/>
                    </a:rPr>
                    <a:t>F</a:t>
                  </a:r>
                  <a:endParaRPr lang="th-TH" sz="3400" b="1">
                    <a:solidFill>
                      <a:schemeClr val="tx2"/>
                    </a:solidFill>
                    <a:latin typeface="Angsana New" pitchFamily="18" charset="-34"/>
                  </a:endParaRPr>
                </a:p>
              </p:txBody>
            </p:sp>
            <p:sp>
              <p:nvSpPr>
                <p:cNvPr id="9730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795" y="1907"/>
                  <a:ext cx="22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sz="3400" b="1">
                      <a:solidFill>
                        <a:schemeClr val="tx2"/>
                      </a:solidFill>
                      <a:latin typeface="Angsana New" pitchFamily="18" charset="-34"/>
                    </a:rPr>
                    <a:t>F</a:t>
                  </a:r>
                  <a:endParaRPr lang="th-TH" sz="3400" b="1">
                    <a:solidFill>
                      <a:schemeClr val="tx2"/>
                    </a:solidFill>
                    <a:latin typeface="Angsana New" pitchFamily="18" charset="-34"/>
                  </a:endParaRPr>
                </a:p>
              </p:txBody>
            </p:sp>
            <p:sp>
              <p:nvSpPr>
                <p:cNvPr id="9730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802" y="1498"/>
                  <a:ext cx="22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sz="3400" b="1">
                      <a:solidFill>
                        <a:schemeClr val="tx2"/>
                      </a:solidFill>
                      <a:latin typeface="Angsana New" pitchFamily="18" charset="-34"/>
                    </a:rPr>
                    <a:t>F</a:t>
                  </a:r>
                  <a:endParaRPr lang="th-TH" sz="3400" b="1">
                    <a:solidFill>
                      <a:schemeClr val="tx2"/>
                    </a:solidFill>
                    <a:latin typeface="Angsana New" pitchFamily="18" charset="-34"/>
                  </a:endParaRPr>
                </a:p>
              </p:txBody>
            </p:sp>
          </p:grpSp>
        </p:grpSp>
      </p:grpSp>
      <p:sp>
        <p:nvSpPr>
          <p:cNvPr id="97285" name="Text Box 18"/>
          <p:cNvSpPr txBox="1">
            <a:spLocks noChangeArrowheads="1"/>
          </p:cNvSpPr>
          <p:nvPr/>
        </p:nvSpPr>
        <p:spPr bwMode="auto">
          <a:xfrm>
            <a:off x="731838" y="4365625"/>
            <a:ext cx="841216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chemeClr val="tx2"/>
                </a:solidFill>
                <a:latin typeface="Angsana New" pitchFamily="18" charset="-34"/>
              </a:rPr>
              <a:t>ทรงเหลี่ยมสี่หน้าเบี้ยว โดยอิเล็กตรอนคู่อิสระเลือกที่จะอยู่ในแนวระนาบ เนื่องจากมุมในแนวระนาบ มีค่า 120</a:t>
            </a:r>
            <a:r>
              <a:rPr lang="en-US" b="1" baseline="30000">
                <a:solidFill>
                  <a:schemeClr val="tx2"/>
                </a:solidFill>
                <a:latin typeface="Angsana New" pitchFamily="18" charset="-34"/>
              </a:rPr>
              <a:t>o</a:t>
            </a:r>
            <a:r>
              <a:rPr lang="th-TH" b="1" baseline="30000">
                <a:solidFill>
                  <a:schemeClr val="tx2"/>
                </a:solidFill>
                <a:latin typeface="Angsana New" pitchFamily="18" charset="-34"/>
              </a:rPr>
              <a:t> </a:t>
            </a:r>
            <a:r>
              <a:rPr lang="th-TH" b="1">
                <a:solidFill>
                  <a:schemeClr val="tx2"/>
                </a:solidFill>
                <a:latin typeface="Angsana New" pitchFamily="18" charset="-34"/>
              </a:rPr>
              <a:t>ซึ่งเมื่อจัดเรียงตัวแล้วเกิดแรงผลักกันน้อยที่สุด</a:t>
            </a:r>
            <a:r>
              <a:rPr lang="th-TH" sz="3000" b="1">
                <a:solidFill>
                  <a:schemeClr val="tx2"/>
                </a:solidFill>
                <a:latin typeface="Angsana New" pitchFamily="18" charset="-34"/>
              </a:rPr>
              <a:t> </a:t>
            </a:r>
            <a:r>
              <a:rPr lang="th-TH" b="1">
                <a:latin typeface="Angsana New" pitchFamily="18" charset="-34"/>
                <a:sym typeface="Wingdings" pitchFamily="2" charset="2"/>
              </a:rPr>
              <a:t> คล้ายไม้กระดานหก </a:t>
            </a:r>
            <a:r>
              <a:rPr lang="en-US" b="1">
                <a:latin typeface="Angsana New" pitchFamily="18" charset="-34"/>
                <a:sym typeface="Wingdings" pitchFamily="2" charset="2"/>
              </a:rPr>
              <a:t>(seesaw)</a:t>
            </a:r>
            <a:endParaRPr lang="th-TH" b="1">
              <a:latin typeface="Angsana New" pitchFamily="18" charset="-34"/>
              <a:sym typeface="Wingdings" pitchFamily="2" charset="2"/>
            </a:endParaRPr>
          </a:p>
        </p:txBody>
      </p:sp>
      <p:pic>
        <p:nvPicPr>
          <p:cNvPr id="97286" name="Picture 30" descr="bom5s2_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3" t="68457" r="50526" b="3864"/>
          <a:stretch>
            <a:fillRect/>
          </a:stretch>
        </p:blipFill>
        <p:spPr bwMode="auto">
          <a:xfrm>
            <a:off x="6084888" y="2608263"/>
            <a:ext cx="13684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>
                <a:solidFill>
                  <a:schemeClr val="bg2"/>
                </a:solidFill>
                <a:latin typeface="Angsana New" pitchFamily="18" charset="-34"/>
              </a:rPr>
              <a:t>พันธะโควาเลนต์ </a:t>
            </a:r>
            <a:r>
              <a:rPr lang="en-US" b="1">
                <a:solidFill>
                  <a:schemeClr val="bg2"/>
                </a:solidFill>
                <a:latin typeface="Angsana New" pitchFamily="18" charset="-34"/>
              </a:rPr>
              <a:t>(Covalent Bond)</a:t>
            </a:r>
            <a:endParaRPr lang="th-TH" b="1">
              <a:solidFill>
                <a:schemeClr val="bg2"/>
              </a:solidFill>
              <a:latin typeface="Angsana New" pitchFamily="18" charset="-34"/>
            </a:endParaRPr>
          </a:p>
        </p:txBody>
      </p:sp>
      <p:sp>
        <p:nvSpPr>
          <p:cNvPr id="552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704975"/>
            <a:ext cx="8893175" cy="51530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th-TH" sz="3200" b="1" dirty="0">
                <a:solidFill>
                  <a:srgbClr val="FFFF99"/>
                </a:solidFill>
                <a:latin typeface="Angsana New" pitchFamily="18" charset="-34"/>
              </a:rPr>
              <a:t>การเกิดพันธะโควา</a:t>
            </a:r>
            <a:r>
              <a:rPr lang="th-TH" sz="3200" b="1" dirty="0" err="1">
                <a:solidFill>
                  <a:srgbClr val="FFFF99"/>
                </a:solidFill>
                <a:latin typeface="Angsana New" pitchFamily="18" charset="-34"/>
              </a:rPr>
              <a:t>เลนต์</a:t>
            </a:r>
            <a:endParaRPr lang="th-TH" sz="3200" b="1" dirty="0">
              <a:solidFill>
                <a:srgbClr val="FFFF99"/>
              </a:solidFill>
              <a:latin typeface="Angsana New" pitchFamily="18" charset="-34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1" dirty="0">
                <a:latin typeface="Angsana New" pitchFamily="18" charset="-34"/>
              </a:rPr>
              <a:t>	</a:t>
            </a: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1.</a:t>
            </a:r>
            <a:r>
              <a:rPr lang="en-US" sz="2800" b="1" dirty="0">
                <a:solidFill>
                  <a:srgbClr val="C00000"/>
                </a:solidFill>
                <a:latin typeface="Angsana New" pitchFamily="18" charset="-34"/>
              </a:rPr>
              <a:t> </a:t>
            </a:r>
            <a:r>
              <a:rPr lang="th-TH" sz="2800" b="1" dirty="0">
                <a:solidFill>
                  <a:srgbClr val="C00000"/>
                </a:solidFill>
                <a:latin typeface="Angsana New" pitchFamily="18" charset="-34"/>
              </a:rPr>
              <a:t> การสร้างพันธะระหว่างอะตอมชนิดเดียวกัน เกิดเป็นโมเลกุลของธาตุ เช่น </a:t>
            </a:r>
            <a:r>
              <a:rPr lang="en-US" sz="2800" b="1" dirty="0">
                <a:solidFill>
                  <a:srgbClr val="C00000"/>
                </a:solidFill>
                <a:latin typeface="Angsana New" pitchFamily="18" charset="-34"/>
              </a:rPr>
              <a:t>H</a:t>
            </a:r>
            <a:r>
              <a:rPr lang="en-US" sz="2800" b="1" baseline="-25000" dirty="0">
                <a:solidFill>
                  <a:srgbClr val="C00000"/>
                </a:solidFill>
                <a:latin typeface="Angsana New" pitchFamily="18" charset="-34"/>
              </a:rPr>
              <a:t>2</a:t>
            </a:r>
            <a:r>
              <a:rPr lang="en-US" sz="2800" b="1" dirty="0">
                <a:solidFill>
                  <a:srgbClr val="C00000"/>
                </a:solidFill>
                <a:latin typeface="Angsana New" pitchFamily="18" charset="-34"/>
              </a:rPr>
              <a:t>, O</a:t>
            </a:r>
            <a:r>
              <a:rPr lang="en-US" sz="2800" b="1" baseline="-25000" dirty="0">
                <a:solidFill>
                  <a:srgbClr val="C00000"/>
                </a:solidFill>
                <a:latin typeface="Angsana New" pitchFamily="18" charset="-34"/>
              </a:rPr>
              <a:t>2</a:t>
            </a:r>
            <a:r>
              <a:rPr lang="en-US" sz="2800" b="1" dirty="0">
                <a:solidFill>
                  <a:srgbClr val="C00000"/>
                </a:solidFill>
                <a:latin typeface="Angsana New" pitchFamily="18" charset="-34"/>
              </a:rPr>
              <a:t>, O</a:t>
            </a:r>
            <a:r>
              <a:rPr lang="en-US" sz="2800" b="1" baseline="-25000" dirty="0">
                <a:solidFill>
                  <a:srgbClr val="C00000"/>
                </a:solidFill>
                <a:latin typeface="Angsana New" pitchFamily="18" charset="-34"/>
              </a:rPr>
              <a:t>3</a:t>
            </a:r>
            <a:r>
              <a:rPr lang="en-US" sz="2800" b="1" dirty="0">
                <a:solidFill>
                  <a:srgbClr val="C00000"/>
                </a:solidFill>
                <a:latin typeface="Angsana New" pitchFamily="18" charset="-34"/>
              </a:rPr>
              <a:t>, S</a:t>
            </a:r>
            <a:r>
              <a:rPr lang="en-US" sz="2800" b="1" baseline="-25000" dirty="0">
                <a:solidFill>
                  <a:srgbClr val="C00000"/>
                </a:solidFill>
                <a:latin typeface="Angsana New" pitchFamily="18" charset="-34"/>
              </a:rPr>
              <a:t>8</a:t>
            </a:r>
            <a:endParaRPr lang="th-TH" sz="2800" b="1" baseline="-25000" dirty="0">
              <a:solidFill>
                <a:srgbClr val="C00000"/>
              </a:solidFill>
              <a:latin typeface="Angsana New" pitchFamily="18" charset="-34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th-TH" sz="2800" b="1" baseline="-25000" dirty="0">
                <a:solidFill>
                  <a:srgbClr val="C00000"/>
                </a:solidFill>
                <a:latin typeface="Angsana New" pitchFamily="18" charset="-34"/>
              </a:rPr>
              <a:t>	</a:t>
            </a: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2.</a:t>
            </a:r>
            <a:r>
              <a:rPr lang="en-US" sz="2800" b="1" dirty="0">
                <a:solidFill>
                  <a:srgbClr val="C00000"/>
                </a:solidFill>
                <a:latin typeface="Angsana New" pitchFamily="18" charset="-34"/>
              </a:rPr>
              <a:t> </a:t>
            </a:r>
            <a:r>
              <a:rPr lang="th-TH" sz="2800" b="1" dirty="0">
                <a:solidFill>
                  <a:srgbClr val="C00000"/>
                </a:solidFill>
                <a:latin typeface="Angsana New" pitchFamily="18" charset="-34"/>
              </a:rPr>
              <a:t> การสร้างพันธะระหว่างอะตอมต่างชนิดกัน เกิดเป็นโมเลกุลของสารประกอบ เช่น </a:t>
            </a:r>
            <a:r>
              <a:rPr lang="en-US" sz="2800" b="1" dirty="0" err="1">
                <a:solidFill>
                  <a:srgbClr val="C00000"/>
                </a:solidFill>
                <a:latin typeface="Angsana New" pitchFamily="18" charset="-34"/>
              </a:rPr>
              <a:t>HCl</a:t>
            </a:r>
            <a:r>
              <a:rPr lang="en-US" sz="2800" b="1" dirty="0">
                <a:solidFill>
                  <a:srgbClr val="C00000"/>
                </a:solidFill>
                <a:latin typeface="Angsana New" pitchFamily="18" charset="-34"/>
              </a:rPr>
              <a:t>, H</a:t>
            </a:r>
            <a:r>
              <a:rPr lang="en-US" sz="2800" b="1" baseline="-25000" dirty="0">
                <a:solidFill>
                  <a:srgbClr val="C00000"/>
                </a:solidFill>
                <a:latin typeface="Angsana New" pitchFamily="18" charset="-34"/>
              </a:rPr>
              <a:t>2</a:t>
            </a:r>
            <a:r>
              <a:rPr lang="en-US" sz="2800" b="1" dirty="0">
                <a:solidFill>
                  <a:srgbClr val="C00000"/>
                </a:solidFill>
                <a:latin typeface="Angsana New" pitchFamily="18" charset="-34"/>
              </a:rPr>
              <a:t>O, NH</a:t>
            </a:r>
            <a:r>
              <a:rPr lang="en-US" sz="2800" b="1" baseline="-25000" dirty="0">
                <a:solidFill>
                  <a:srgbClr val="C00000"/>
                </a:solidFill>
                <a:latin typeface="Angsana New" pitchFamily="18" charset="-34"/>
              </a:rPr>
              <a:t>3</a:t>
            </a:r>
            <a:endParaRPr lang="th-TH" sz="2800" b="1" dirty="0">
              <a:solidFill>
                <a:srgbClr val="C00000"/>
              </a:solidFill>
              <a:latin typeface="Angsana New" pitchFamily="18" charset="-34"/>
            </a:endParaRPr>
          </a:p>
          <a:p>
            <a:pPr marL="0" indent="0" eaLnBrk="1" hangingPunct="1">
              <a:buClr>
                <a:schemeClr val="bg2"/>
              </a:buClr>
              <a:buFont typeface="Wingdings" pitchFamily="2" charset="2"/>
              <a:buChar char="l"/>
              <a:defRPr/>
            </a:pPr>
            <a:r>
              <a:rPr lang="th-TH" sz="2800" b="1" dirty="0">
                <a:solidFill>
                  <a:srgbClr val="000000"/>
                </a:solidFill>
                <a:latin typeface="Angsana New" pitchFamily="18" charset="-34"/>
              </a:rPr>
              <a:t>  อิเล็กตรอนที่ใช้ในการเกิดพันธะ 1 พันธะ (2ē) เรียกว่า  อิเล็กตรอนคู่พันธะ (</a:t>
            </a:r>
            <a:r>
              <a:rPr lang="th-TH" sz="2800" b="1" dirty="0" err="1">
                <a:solidFill>
                  <a:srgbClr val="000000"/>
                </a:solidFill>
                <a:latin typeface="Angsana New" pitchFamily="18" charset="-34"/>
              </a:rPr>
              <a:t>bonded</a:t>
            </a:r>
            <a:r>
              <a:rPr lang="th-TH" sz="2800" b="1" dirty="0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th-TH" sz="2800" b="1" dirty="0" err="1">
                <a:solidFill>
                  <a:srgbClr val="000000"/>
                </a:solidFill>
                <a:latin typeface="Angsana New" pitchFamily="18" charset="-34"/>
              </a:rPr>
              <a:t>pair</a:t>
            </a:r>
            <a:r>
              <a:rPr lang="th-TH" sz="2800" b="1" dirty="0">
                <a:solidFill>
                  <a:srgbClr val="000000"/>
                </a:solidFill>
                <a:latin typeface="Angsana New" pitchFamily="18" charset="-34"/>
              </a:rPr>
              <a:t>)</a:t>
            </a:r>
          </a:p>
          <a:p>
            <a:pPr marL="0" indent="0" eaLnBrk="1" hangingPunct="1">
              <a:buClr>
                <a:schemeClr val="bg2"/>
              </a:buClr>
              <a:buFont typeface="Wingdings" pitchFamily="2" charset="2"/>
              <a:buChar char="l"/>
              <a:defRPr/>
            </a:pPr>
            <a:r>
              <a:rPr lang="th-TH" sz="2800" b="1" dirty="0">
                <a:solidFill>
                  <a:srgbClr val="000000"/>
                </a:solidFill>
                <a:latin typeface="Angsana New" pitchFamily="18" charset="-34"/>
              </a:rPr>
              <a:t>  คู่อิเล็กตรอน (2ē) ที่ไม่ได้ใช้ในการเกิดพันธะ  เรียกว่า  อิเล็กตรอนคู่โดดเดี่ยว (</a:t>
            </a:r>
            <a:r>
              <a:rPr lang="th-TH" sz="2800" b="1" dirty="0" err="1">
                <a:solidFill>
                  <a:srgbClr val="000000"/>
                </a:solidFill>
                <a:latin typeface="Angsana New" pitchFamily="18" charset="-34"/>
              </a:rPr>
              <a:t>lone</a:t>
            </a:r>
            <a:r>
              <a:rPr lang="th-TH" sz="2800" b="1" dirty="0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th-TH" sz="2800" b="1" dirty="0" err="1">
                <a:solidFill>
                  <a:srgbClr val="000000"/>
                </a:solidFill>
                <a:latin typeface="Angsana New" pitchFamily="18" charset="-34"/>
              </a:rPr>
              <a:t>pair</a:t>
            </a:r>
            <a:r>
              <a:rPr lang="th-TH" sz="2800" b="1" dirty="0">
                <a:solidFill>
                  <a:srgbClr val="000000"/>
                </a:solidFill>
                <a:latin typeface="Angsana New" pitchFamily="18" charset="-34"/>
              </a:rPr>
              <a:t>)</a:t>
            </a:r>
          </a:p>
          <a:p>
            <a:pPr marL="0" indent="0" eaLnBrk="1" hangingPunct="1">
              <a:buClr>
                <a:schemeClr val="bg2"/>
              </a:buClr>
              <a:buFont typeface="Wingdings" pitchFamily="2" charset="2"/>
              <a:buChar char="l"/>
              <a:defRPr/>
            </a:pPr>
            <a:r>
              <a:rPr lang="th-TH" sz="2800" b="1" dirty="0">
                <a:solidFill>
                  <a:srgbClr val="000000"/>
                </a:solidFill>
                <a:latin typeface="Angsana New" pitchFamily="18" charset="-34"/>
              </a:rPr>
              <a:t>  อิเล็กตรอนที่ไม่มีคู่  เรียกว่าอิเล็กตรอนเดี่ยว (</a:t>
            </a:r>
            <a:r>
              <a:rPr lang="th-TH" sz="2800" b="1" dirty="0" err="1">
                <a:solidFill>
                  <a:srgbClr val="000000"/>
                </a:solidFill>
                <a:latin typeface="Angsana New" pitchFamily="18" charset="-34"/>
              </a:rPr>
              <a:t>single</a:t>
            </a:r>
            <a:r>
              <a:rPr lang="th-TH" sz="2800" b="1" dirty="0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th-TH" sz="2800" b="1" dirty="0" err="1">
                <a:solidFill>
                  <a:srgbClr val="000000"/>
                </a:solidFill>
                <a:latin typeface="Angsana New" pitchFamily="18" charset="-34"/>
              </a:rPr>
              <a:t>electron</a:t>
            </a:r>
            <a:r>
              <a:rPr lang="th-TH" sz="2800" b="1" dirty="0">
                <a:solidFill>
                  <a:srgbClr val="000000"/>
                </a:solidFill>
                <a:latin typeface="Angsana New" pitchFamily="18" charset="-34"/>
              </a:rPr>
              <a:t>)</a:t>
            </a:r>
            <a:endParaRPr lang="th-TH" sz="2800" b="1" dirty="0">
              <a:latin typeface="Angsana New" pitchFamily="18" charset="-3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000" b="1">
                <a:solidFill>
                  <a:schemeClr val="bg2"/>
                </a:solidFill>
                <a:latin typeface="Angsana New" pitchFamily="18" charset="-34"/>
              </a:rPr>
              <a:t>รูปร่างโมเลกุลที่มีทั้งคู่อิเล็กตรอนที่สร้างพันธะและมีอิเล็กตรอนคู่โดดเดี่ยว (</a:t>
            </a:r>
            <a:r>
              <a:rPr lang="en-US" sz="4000" b="1">
                <a:solidFill>
                  <a:schemeClr val="bg2"/>
                </a:solidFill>
                <a:latin typeface="Angsana New" pitchFamily="18" charset="-34"/>
              </a:rPr>
              <a:t>AX</a:t>
            </a:r>
            <a:r>
              <a:rPr lang="en-US" sz="4000" b="1" baseline="-25000">
                <a:solidFill>
                  <a:schemeClr val="bg2"/>
                </a:solidFill>
                <a:latin typeface="Angsana New" pitchFamily="18" charset="-34"/>
              </a:rPr>
              <a:t>m</a:t>
            </a:r>
            <a:r>
              <a:rPr lang="en-US" sz="4000" b="1">
                <a:solidFill>
                  <a:schemeClr val="bg2"/>
                </a:solidFill>
                <a:latin typeface="Angsana New" pitchFamily="18" charset="-34"/>
              </a:rPr>
              <a:t>E</a:t>
            </a:r>
            <a:r>
              <a:rPr lang="en-US" sz="4000" b="1" baseline="-25000">
                <a:solidFill>
                  <a:schemeClr val="bg2"/>
                </a:solidFill>
                <a:latin typeface="Angsana New" pitchFamily="18" charset="-34"/>
              </a:rPr>
              <a:t>n</a:t>
            </a:r>
            <a:r>
              <a:rPr lang="en-US" sz="4000" b="1">
                <a:solidFill>
                  <a:schemeClr val="bg2"/>
                </a:solidFill>
                <a:latin typeface="Angsana New" pitchFamily="18" charset="-34"/>
              </a:rPr>
              <a:t>)</a:t>
            </a:r>
            <a:endParaRPr lang="th-TH" sz="4000" b="1">
              <a:solidFill>
                <a:schemeClr val="bg2"/>
              </a:solidFill>
              <a:latin typeface="Angsana New" pitchFamily="18" charset="-34"/>
            </a:endParaRPr>
          </a:p>
        </p:txBody>
      </p:sp>
      <p:sp>
        <p:nvSpPr>
          <p:cNvPr id="98307" name="Text Box 4"/>
          <p:cNvSpPr txBox="1">
            <a:spLocks noChangeArrowheads="1"/>
          </p:cNvSpPr>
          <p:nvPr/>
        </p:nvSpPr>
        <p:spPr bwMode="auto">
          <a:xfrm>
            <a:off x="611188" y="1801813"/>
            <a:ext cx="353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3400" b="1">
                <a:latin typeface="Angsana New" pitchFamily="18" charset="-34"/>
              </a:rPr>
              <a:t>4</a:t>
            </a:r>
            <a:r>
              <a:rPr lang="th-TH" sz="3400" b="1">
                <a:latin typeface="Angsana New" pitchFamily="18" charset="-34"/>
              </a:rPr>
              <a:t>. A</a:t>
            </a:r>
            <a:r>
              <a:rPr lang="en-US" sz="3400" b="1">
                <a:latin typeface="Angsana New" pitchFamily="18" charset="-34"/>
              </a:rPr>
              <a:t>X</a:t>
            </a:r>
            <a:r>
              <a:rPr lang="en-US" sz="3400" b="1" baseline="-25000">
                <a:latin typeface="Angsana New" pitchFamily="18" charset="-34"/>
              </a:rPr>
              <a:t>5</a:t>
            </a:r>
            <a:r>
              <a:rPr lang="th-TH" sz="3400" b="1">
                <a:latin typeface="Angsana New" pitchFamily="18" charset="-34"/>
              </a:rPr>
              <a:t>E  </a:t>
            </a:r>
            <a:r>
              <a:rPr lang="th-TH" sz="3400" b="1">
                <a:solidFill>
                  <a:schemeClr val="accent2"/>
                </a:solidFill>
                <a:latin typeface="Angsana New" pitchFamily="18" charset="-34"/>
              </a:rPr>
              <a:t> </a:t>
            </a:r>
            <a:r>
              <a:rPr lang="th-TH" sz="3400" b="1">
                <a:solidFill>
                  <a:srgbClr val="663300"/>
                </a:solidFill>
                <a:latin typeface="Angsana New" pitchFamily="18" charset="-34"/>
              </a:rPr>
              <a:t>เช่น </a:t>
            </a:r>
            <a:r>
              <a:rPr lang="en-US" sz="3400" b="1">
                <a:solidFill>
                  <a:srgbClr val="663300"/>
                </a:solidFill>
                <a:latin typeface="Angsana New" pitchFamily="18" charset="-34"/>
              </a:rPr>
              <a:t>BrF</a:t>
            </a:r>
            <a:r>
              <a:rPr lang="en-US" sz="3400" b="1" baseline="-25000">
                <a:solidFill>
                  <a:srgbClr val="663300"/>
                </a:solidFill>
                <a:latin typeface="Angsana New" pitchFamily="18" charset="-34"/>
              </a:rPr>
              <a:t>5</a:t>
            </a:r>
            <a:r>
              <a:rPr lang="en-US" sz="3400" b="1">
                <a:solidFill>
                  <a:srgbClr val="663300"/>
                </a:solidFill>
                <a:latin typeface="Angsana New" pitchFamily="18" charset="-34"/>
              </a:rPr>
              <a:t>, XeOF</a:t>
            </a:r>
            <a:r>
              <a:rPr lang="en-US" sz="3400" b="1" baseline="-25000">
                <a:solidFill>
                  <a:srgbClr val="663300"/>
                </a:solidFill>
                <a:latin typeface="Angsana New" pitchFamily="18" charset="-34"/>
              </a:rPr>
              <a:t>4</a:t>
            </a:r>
            <a:endParaRPr lang="th-TH" sz="3400" b="1" baseline="-25000">
              <a:solidFill>
                <a:srgbClr val="663300"/>
              </a:solidFill>
              <a:latin typeface="Angsana New" pitchFamily="18" charset="-34"/>
            </a:endParaRPr>
          </a:p>
        </p:txBody>
      </p:sp>
      <p:pic>
        <p:nvPicPr>
          <p:cNvPr id="98308" name="Picture 6" descr="bom5s2_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7" t="51930" r="3664" b="25764"/>
          <a:stretch>
            <a:fillRect/>
          </a:stretch>
        </p:blipFill>
        <p:spPr bwMode="auto">
          <a:xfrm>
            <a:off x="4356100" y="1557338"/>
            <a:ext cx="1724025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Text Box 7"/>
          <p:cNvSpPr txBox="1">
            <a:spLocks noChangeArrowheads="1"/>
          </p:cNvSpPr>
          <p:nvPr/>
        </p:nvSpPr>
        <p:spPr bwMode="auto">
          <a:xfrm>
            <a:off x="684213" y="3933825"/>
            <a:ext cx="25415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3400" b="1">
                <a:latin typeface="Angsana New" pitchFamily="18" charset="-34"/>
              </a:rPr>
              <a:t>5</a:t>
            </a:r>
            <a:r>
              <a:rPr lang="th-TH" sz="3400" b="1">
                <a:latin typeface="Angsana New" pitchFamily="18" charset="-34"/>
              </a:rPr>
              <a:t>. A</a:t>
            </a:r>
            <a:r>
              <a:rPr lang="en-US" sz="3400" b="1">
                <a:latin typeface="Angsana New" pitchFamily="18" charset="-34"/>
              </a:rPr>
              <a:t>X</a:t>
            </a:r>
            <a:r>
              <a:rPr lang="th-TH" sz="3400" b="1" baseline="-25000">
                <a:latin typeface="Angsana New" pitchFamily="18" charset="-34"/>
              </a:rPr>
              <a:t>2</a:t>
            </a:r>
            <a:r>
              <a:rPr lang="th-TH" sz="3400" b="1">
                <a:latin typeface="Angsana New" pitchFamily="18" charset="-34"/>
              </a:rPr>
              <a:t>E</a:t>
            </a:r>
            <a:r>
              <a:rPr lang="th-TH" sz="3400" b="1" baseline="-25000">
                <a:latin typeface="Angsana New" pitchFamily="18" charset="-34"/>
              </a:rPr>
              <a:t>2</a:t>
            </a:r>
            <a:r>
              <a:rPr lang="th-TH" sz="3400" b="1">
                <a:solidFill>
                  <a:schemeClr val="accent2"/>
                </a:solidFill>
                <a:latin typeface="Angsana New" pitchFamily="18" charset="-34"/>
              </a:rPr>
              <a:t>  </a:t>
            </a:r>
            <a:r>
              <a:rPr lang="th-TH" sz="3400" b="1">
                <a:solidFill>
                  <a:srgbClr val="663300"/>
                </a:solidFill>
                <a:latin typeface="Angsana New" pitchFamily="18" charset="-34"/>
              </a:rPr>
              <a:t>เช่น  H</a:t>
            </a:r>
            <a:r>
              <a:rPr lang="th-TH" sz="3400" b="1" baseline="-25000">
                <a:solidFill>
                  <a:srgbClr val="663300"/>
                </a:solidFill>
                <a:latin typeface="Angsana New" pitchFamily="18" charset="-34"/>
              </a:rPr>
              <a:t>2</a:t>
            </a:r>
            <a:r>
              <a:rPr lang="th-TH" sz="3400" b="1">
                <a:solidFill>
                  <a:srgbClr val="663300"/>
                </a:solidFill>
                <a:latin typeface="Angsana New" pitchFamily="18" charset="-34"/>
              </a:rPr>
              <a:t>O</a:t>
            </a:r>
          </a:p>
        </p:txBody>
      </p:sp>
      <p:sp>
        <p:nvSpPr>
          <p:cNvPr id="98310" name="Text Box 8"/>
          <p:cNvSpPr txBox="1">
            <a:spLocks noChangeArrowheads="1"/>
          </p:cNvSpPr>
          <p:nvPr/>
        </p:nvSpPr>
        <p:spPr bwMode="auto">
          <a:xfrm>
            <a:off x="323850" y="5013325"/>
            <a:ext cx="8820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chemeClr val="tx2"/>
                </a:solidFill>
                <a:latin typeface="Angsana New" pitchFamily="18" charset="-34"/>
              </a:rPr>
              <a:t>แม้ว่าการจัดเรียงอิเล็กตรอนทั้ง 4 คู่ของน้ำจะมีรูปทรง 4 หน้าเช่นเดียวกับแอมโมเนีย แต่น้ำมีอิเล็กตรอนคู่โดดเดี่ยว 2 คู่บนอะตอมออกซิเจนซึ่งพยายามจักตัวให้อยู่ห่างกันมากที่สุดกับอิเล็กตรอนคู่ร่วมพันธะ ทำให้พันธะ </a:t>
            </a:r>
            <a:r>
              <a:rPr lang="en-US" b="1">
                <a:solidFill>
                  <a:schemeClr val="tx2"/>
                </a:solidFill>
                <a:latin typeface="Angsana New" pitchFamily="18" charset="-34"/>
              </a:rPr>
              <a:t>O-H </a:t>
            </a:r>
            <a:r>
              <a:rPr lang="th-TH" b="1">
                <a:solidFill>
                  <a:schemeClr val="tx2"/>
                </a:solidFill>
                <a:latin typeface="Angsana New" pitchFamily="18" charset="-34"/>
              </a:rPr>
              <a:t>ถูกดันให้เข้าหากันมากกว่า พันธะ</a:t>
            </a:r>
            <a:r>
              <a:rPr lang="en-US" b="1">
                <a:solidFill>
                  <a:schemeClr val="tx2"/>
                </a:solidFill>
                <a:latin typeface="Angsana New" pitchFamily="18" charset="-34"/>
              </a:rPr>
              <a:t> N-H </a:t>
            </a:r>
            <a:r>
              <a:rPr lang="th-TH" b="1">
                <a:solidFill>
                  <a:schemeClr val="tx2"/>
                </a:solidFill>
                <a:latin typeface="Angsana New" pitchFamily="18" charset="-34"/>
              </a:rPr>
              <a:t>ของแอมโมเนีย  </a:t>
            </a:r>
            <a:r>
              <a:rPr lang="th-TH" b="1">
                <a:latin typeface="Angsana New" pitchFamily="18" charset="-34"/>
                <a:sym typeface="Wingdings" pitchFamily="2" charset="2"/>
              </a:rPr>
              <a:t> รูป </a:t>
            </a:r>
            <a:r>
              <a:rPr lang="en-US" b="1">
                <a:latin typeface="Angsana New" pitchFamily="18" charset="-34"/>
                <a:sym typeface="Wingdings" pitchFamily="2" charset="2"/>
              </a:rPr>
              <a:t>V (V shape)</a:t>
            </a:r>
            <a:r>
              <a:rPr lang="th-TH" b="1">
                <a:latin typeface="Angsana New" pitchFamily="18" charset="-34"/>
                <a:sym typeface="Wingdings" pitchFamily="2" charset="2"/>
              </a:rPr>
              <a:t> หรือ มุมงอ </a:t>
            </a:r>
            <a:r>
              <a:rPr lang="en-US" b="1">
                <a:latin typeface="Angsana New" pitchFamily="18" charset="-34"/>
                <a:sym typeface="Wingdings" pitchFamily="2" charset="2"/>
              </a:rPr>
              <a:t>(bent)</a:t>
            </a:r>
            <a:endParaRPr lang="th-TH" b="1">
              <a:latin typeface="Angsana New" pitchFamily="18" charset="-34"/>
              <a:sym typeface="Wingdings" pitchFamily="2" charset="2"/>
            </a:endParaRPr>
          </a:p>
        </p:txBody>
      </p:sp>
      <p:grpSp>
        <p:nvGrpSpPr>
          <p:cNvPr id="98311" name="Group 9"/>
          <p:cNvGrpSpPr>
            <a:grpSpLocks/>
          </p:cNvGrpSpPr>
          <p:nvPr/>
        </p:nvGrpSpPr>
        <p:grpSpPr bwMode="auto">
          <a:xfrm>
            <a:off x="3660775" y="3705225"/>
            <a:ext cx="3097213" cy="1295400"/>
            <a:chOff x="2306" y="837"/>
            <a:chExt cx="1951" cy="816"/>
          </a:xfrm>
        </p:grpSpPr>
        <p:sp>
          <p:nvSpPr>
            <p:cNvPr id="98314" name="Rectangle 10"/>
            <p:cNvSpPr>
              <a:spLocks noChangeArrowheads="1"/>
            </p:cNvSpPr>
            <p:nvPr/>
          </p:nvSpPr>
          <p:spPr bwMode="auto">
            <a:xfrm>
              <a:off x="2306" y="1034"/>
              <a:ext cx="1951" cy="590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pic>
          <p:nvPicPr>
            <p:cNvPr id="98315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" y="1162"/>
              <a:ext cx="796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16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" y="837"/>
              <a:ext cx="878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8312" name="Picture 13" descr="bom5s2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6" t="77000" r="5493" b="4060"/>
          <a:stretch>
            <a:fillRect/>
          </a:stretch>
        </p:blipFill>
        <p:spPr bwMode="auto">
          <a:xfrm>
            <a:off x="7092950" y="3717925"/>
            <a:ext cx="1223963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3" name="Text Box 14"/>
          <p:cNvSpPr txBox="1">
            <a:spLocks noChangeArrowheads="1"/>
          </p:cNvSpPr>
          <p:nvPr/>
        </p:nvSpPr>
        <p:spPr bwMode="auto">
          <a:xfrm>
            <a:off x="1692275" y="2492375"/>
            <a:ext cx="23764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b="1">
                <a:latin typeface="Angsana New" pitchFamily="18" charset="-34"/>
                <a:sym typeface="Wingdings" pitchFamily="2" charset="2"/>
              </a:rPr>
              <a:t></a:t>
            </a:r>
            <a:r>
              <a:rPr lang="th-TH" b="1">
                <a:latin typeface="Angsana New" pitchFamily="18" charset="-34"/>
              </a:rPr>
              <a:t> พีระมิดฐานจัตุรัส </a:t>
            </a:r>
            <a:r>
              <a:rPr lang="en-US" b="1">
                <a:latin typeface="Angsana New" pitchFamily="18" charset="-34"/>
              </a:rPr>
              <a:t>(square pyramidal)</a:t>
            </a:r>
            <a:endParaRPr lang="th-TH" b="1">
              <a:latin typeface="Angsana New" pitchFamily="18" charset="-3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000" b="1">
                <a:solidFill>
                  <a:schemeClr val="bg2"/>
                </a:solidFill>
                <a:latin typeface="Angsana New" pitchFamily="18" charset="-34"/>
              </a:rPr>
              <a:t>รูปร่างโมเลกุลที่มีทั้งคู่อิเล็กตรอนที่สร้างพันธะและมีอิเล็กตรอนคู่โดดเดี่ยว (</a:t>
            </a:r>
            <a:r>
              <a:rPr lang="en-US" sz="4000" b="1">
                <a:solidFill>
                  <a:schemeClr val="bg2"/>
                </a:solidFill>
                <a:latin typeface="Angsana New" pitchFamily="18" charset="-34"/>
              </a:rPr>
              <a:t>AX</a:t>
            </a:r>
            <a:r>
              <a:rPr lang="en-US" sz="4000" b="1" baseline="-25000">
                <a:solidFill>
                  <a:schemeClr val="bg2"/>
                </a:solidFill>
                <a:latin typeface="Angsana New" pitchFamily="18" charset="-34"/>
              </a:rPr>
              <a:t>m</a:t>
            </a:r>
            <a:r>
              <a:rPr lang="en-US" sz="4000" b="1">
                <a:solidFill>
                  <a:schemeClr val="bg2"/>
                </a:solidFill>
                <a:latin typeface="Angsana New" pitchFamily="18" charset="-34"/>
              </a:rPr>
              <a:t>E</a:t>
            </a:r>
            <a:r>
              <a:rPr lang="en-US" sz="4000" b="1" baseline="-25000">
                <a:solidFill>
                  <a:schemeClr val="bg2"/>
                </a:solidFill>
                <a:latin typeface="Angsana New" pitchFamily="18" charset="-34"/>
              </a:rPr>
              <a:t>n</a:t>
            </a:r>
            <a:r>
              <a:rPr lang="en-US" sz="4000" b="1">
                <a:solidFill>
                  <a:schemeClr val="bg2"/>
                </a:solidFill>
                <a:latin typeface="Angsana New" pitchFamily="18" charset="-34"/>
              </a:rPr>
              <a:t>)</a:t>
            </a:r>
            <a:endParaRPr lang="th-TH" sz="4000" b="1">
              <a:solidFill>
                <a:schemeClr val="bg2"/>
              </a:solidFill>
              <a:latin typeface="Angsana New" pitchFamily="18" charset="-34"/>
            </a:endParaRPr>
          </a:p>
        </p:txBody>
      </p:sp>
      <p:sp>
        <p:nvSpPr>
          <p:cNvPr id="99331" name="Text Box 4"/>
          <p:cNvSpPr txBox="1">
            <a:spLocks noChangeArrowheads="1"/>
          </p:cNvSpPr>
          <p:nvPr/>
        </p:nvSpPr>
        <p:spPr bwMode="auto">
          <a:xfrm>
            <a:off x="900113" y="1773238"/>
            <a:ext cx="3841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3400" b="1">
                <a:latin typeface="Angsana New" pitchFamily="18" charset="-34"/>
              </a:rPr>
              <a:t>6</a:t>
            </a:r>
            <a:r>
              <a:rPr lang="th-TH" sz="3400" b="1">
                <a:latin typeface="Angsana New" pitchFamily="18" charset="-34"/>
              </a:rPr>
              <a:t>. A</a:t>
            </a:r>
            <a:r>
              <a:rPr lang="en-US" sz="3400" b="1">
                <a:latin typeface="Angsana New" pitchFamily="18" charset="-34"/>
              </a:rPr>
              <a:t>X</a:t>
            </a:r>
            <a:r>
              <a:rPr lang="en-US" sz="3400" b="1" baseline="-25000">
                <a:latin typeface="Angsana New" pitchFamily="18" charset="-34"/>
              </a:rPr>
              <a:t>3</a:t>
            </a:r>
            <a:r>
              <a:rPr lang="th-TH" sz="3400" b="1">
                <a:latin typeface="Angsana New" pitchFamily="18" charset="-34"/>
              </a:rPr>
              <a:t>E</a:t>
            </a:r>
            <a:r>
              <a:rPr lang="th-TH" sz="3400" b="1" baseline="-25000">
                <a:latin typeface="Angsana New" pitchFamily="18" charset="-34"/>
              </a:rPr>
              <a:t>2</a:t>
            </a:r>
            <a:r>
              <a:rPr lang="th-TH" sz="3400" b="1">
                <a:solidFill>
                  <a:schemeClr val="accent2"/>
                </a:solidFill>
                <a:latin typeface="Angsana New" pitchFamily="18" charset="-34"/>
              </a:rPr>
              <a:t>  </a:t>
            </a:r>
            <a:r>
              <a:rPr lang="th-TH" sz="3400" b="1">
                <a:solidFill>
                  <a:srgbClr val="663300"/>
                </a:solidFill>
                <a:latin typeface="Angsana New" pitchFamily="18" charset="-34"/>
              </a:rPr>
              <a:t>เช่น  </a:t>
            </a:r>
            <a:r>
              <a:rPr lang="en-US" sz="3400" b="1">
                <a:solidFill>
                  <a:srgbClr val="663300"/>
                </a:solidFill>
                <a:latin typeface="Angsana New" pitchFamily="18" charset="-34"/>
              </a:rPr>
              <a:t>BrF</a:t>
            </a:r>
            <a:r>
              <a:rPr lang="en-US" sz="3400" b="1" baseline="-25000">
                <a:solidFill>
                  <a:srgbClr val="663300"/>
                </a:solidFill>
                <a:latin typeface="Angsana New" pitchFamily="18" charset="-34"/>
              </a:rPr>
              <a:t>3</a:t>
            </a:r>
            <a:r>
              <a:rPr lang="en-US" sz="3400" b="1">
                <a:solidFill>
                  <a:srgbClr val="663300"/>
                </a:solidFill>
                <a:latin typeface="Angsana New" pitchFamily="18" charset="-34"/>
              </a:rPr>
              <a:t>, ClF</a:t>
            </a:r>
            <a:r>
              <a:rPr lang="en-US" sz="3400" b="1" baseline="-25000">
                <a:solidFill>
                  <a:srgbClr val="663300"/>
                </a:solidFill>
                <a:latin typeface="Angsana New" pitchFamily="18" charset="-34"/>
              </a:rPr>
              <a:t>3</a:t>
            </a:r>
            <a:endParaRPr lang="th-TH" sz="3400" b="1" baseline="-25000">
              <a:solidFill>
                <a:srgbClr val="663300"/>
              </a:solidFill>
              <a:latin typeface="Angsana New" pitchFamily="18" charset="-34"/>
            </a:endParaRPr>
          </a:p>
        </p:txBody>
      </p:sp>
      <p:pic>
        <p:nvPicPr>
          <p:cNvPr id="99332" name="Picture 6" descr="bom5s2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90" t="38193" r="2347" b="33546"/>
          <a:stretch>
            <a:fillRect/>
          </a:stretch>
        </p:blipFill>
        <p:spPr bwMode="auto">
          <a:xfrm>
            <a:off x="6156325" y="1557338"/>
            <a:ext cx="1439863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Text Box 7"/>
          <p:cNvSpPr txBox="1">
            <a:spLocks noChangeArrowheads="1"/>
          </p:cNvSpPr>
          <p:nvPr/>
        </p:nvSpPr>
        <p:spPr bwMode="auto">
          <a:xfrm>
            <a:off x="539750" y="3611563"/>
            <a:ext cx="3841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3400" b="1">
                <a:latin typeface="Angsana New" pitchFamily="18" charset="-34"/>
              </a:rPr>
              <a:t>7.</a:t>
            </a:r>
            <a:r>
              <a:rPr lang="th-TH" sz="3400" b="1">
                <a:latin typeface="Angsana New" pitchFamily="18" charset="-34"/>
              </a:rPr>
              <a:t> A</a:t>
            </a:r>
            <a:r>
              <a:rPr lang="en-US" sz="3400" b="1">
                <a:latin typeface="Angsana New" pitchFamily="18" charset="-34"/>
              </a:rPr>
              <a:t>X</a:t>
            </a:r>
            <a:r>
              <a:rPr lang="en-US" sz="3400" b="1" baseline="-25000">
                <a:latin typeface="Angsana New" pitchFamily="18" charset="-34"/>
              </a:rPr>
              <a:t>4</a:t>
            </a:r>
            <a:r>
              <a:rPr lang="th-TH" sz="3400" b="1">
                <a:latin typeface="Angsana New" pitchFamily="18" charset="-34"/>
              </a:rPr>
              <a:t>E</a:t>
            </a:r>
            <a:r>
              <a:rPr lang="th-TH" sz="3400" b="1" baseline="-25000">
                <a:latin typeface="Angsana New" pitchFamily="18" charset="-34"/>
              </a:rPr>
              <a:t>2</a:t>
            </a:r>
            <a:r>
              <a:rPr lang="th-TH" sz="3400" b="1">
                <a:solidFill>
                  <a:schemeClr val="accent2"/>
                </a:solidFill>
                <a:latin typeface="Angsana New" pitchFamily="18" charset="-34"/>
              </a:rPr>
              <a:t>  </a:t>
            </a:r>
            <a:r>
              <a:rPr lang="th-TH" sz="3400" b="1">
                <a:solidFill>
                  <a:srgbClr val="663300"/>
                </a:solidFill>
                <a:latin typeface="Angsana New" pitchFamily="18" charset="-34"/>
              </a:rPr>
              <a:t>เช่น  </a:t>
            </a:r>
            <a:r>
              <a:rPr lang="en-US" sz="3400" b="1">
                <a:solidFill>
                  <a:srgbClr val="663300"/>
                </a:solidFill>
                <a:latin typeface="Angsana New" pitchFamily="18" charset="-34"/>
              </a:rPr>
              <a:t>XeF</a:t>
            </a:r>
            <a:r>
              <a:rPr lang="en-US" sz="3400" b="1" baseline="-25000">
                <a:solidFill>
                  <a:srgbClr val="663300"/>
                </a:solidFill>
                <a:latin typeface="Angsana New" pitchFamily="18" charset="-34"/>
              </a:rPr>
              <a:t>4</a:t>
            </a:r>
            <a:endParaRPr lang="th-TH" sz="3400" b="1" baseline="-25000">
              <a:solidFill>
                <a:srgbClr val="663300"/>
              </a:solidFill>
              <a:latin typeface="Angsana New" pitchFamily="18" charset="-34"/>
            </a:endParaRPr>
          </a:p>
        </p:txBody>
      </p:sp>
      <p:pic>
        <p:nvPicPr>
          <p:cNvPr id="99334" name="Picture 8" descr="bom5s2_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4" t="74840" r="3879" b="2078"/>
          <a:stretch>
            <a:fillRect/>
          </a:stretch>
        </p:blipFill>
        <p:spPr bwMode="auto">
          <a:xfrm>
            <a:off x="6443663" y="3284538"/>
            <a:ext cx="15843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Text Box 9"/>
          <p:cNvSpPr txBox="1">
            <a:spLocks noChangeArrowheads="1"/>
          </p:cNvSpPr>
          <p:nvPr/>
        </p:nvSpPr>
        <p:spPr bwMode="auto">
          <a:xfrm>
            <a:off x="4572000" y="1844675"/>
            <a:ext cx="12969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b="1">
                <a:latin typeface="Angsana New" pitchFamily="18" charset="-34"/>
                <a:sym typeface="Wingdings" pitchFamily="2" charset="2"/>
              </a:rPr>
              <a:t></a:t>
            </a:r>
            <a:r>
              <a:rPr lang="th-TH" b="1">
                <a:latin typeface="Angsana New" pitchFamily="18" charset="-34"/>
              </a:rPr>
              <a:t> รูป </a:t>
            </a:r>
            <a:r>
              <a:rPr lang="en-US" b="1">
                <a:latin typeface="Angsana New" pitchFamily="18" charset="-34"/>
              </a:rPr>
              <a:t>T</a:t>
            </a:r>
            <a:r>
              <a:rPr lang="th-TH" b="1">
                <a:latin typeface="Angsana New" pitchFamily="18" charset="-34"/>
              </a:rPr>
              <a:t> </a:t>
            </a:r>
            <a:r>
              <a:rPr lang="en-US" b="1">
                <a:latin typeface="Angsana New" pitchFamily="18" charset="-34"/>
              </a:rPr>
              <a:t>(T shape)</a:t>
            </a:r>
            <a:endParaRPr lang="th-TH" b="1">
              <a:latin typeface="Angsana New" pitchFamily="18" charset="-34"/>
            </a:endParaRPr>
          </a:p>
        </p:txBody>
      </p:sp>
      <p:sp>
        <p:nvSpPr>
          <p:cNvPr id="99336" name="Text Box 10"/>
          <p:cNvSpPr txBox="1">
            <a:spLocks noChangeArrowheads="1"/>
          </p:cNvSpPr>
          <p:nvPr/>
        </p:nvSpPr>
        <p:spPr bwMode="auto">
          <a:xfrm>
            <a:off x="4067175" y="3683000"/>
            <a:ext cx="23764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b="1">
                <a:latin typeface="Angsana New" pitchFamily="18" charset="-34"/>
                <a:sym typeface="Wingdings" pitchFamily="2" charset="2"/>
              </a:rPr>
              <a:t></a:t>
            </a:r>
            <a:r>
              <a:rPr lang="th-TH" b="1">
                <a:latin typeface="Angsana New" pitchFamily="18" charset="-34"/>
              </a:rPr>
              <a:t> สี่เหลี่ยมแบนราบ </a:t>
            </a:r>
            <a:r>
              <a:rPr lang="en-US" b="1">
                <a:latin typeface="Angsana New" pitchFamily="18" charset="-34"/>
              </a:rPr>
              <a:t>(square planar)</a:t>
            </a:r>
            <a:endParaRPr lang="th-TH" b="1">
              <a:latin typeface="Angsana New" pitchFamily="18" charset="-34"/>
            </a:endParaRPr>
          </a:p>
        </p:txBody>
      </p:sp>
      <p:sp>
        <p:nvSpPr>
          <p:cNvPr id="99337" name="Text Box 11"/>
          <p:cNvSpPr txBox="1">
            <a:spLocks noChangeArrowheads="1"/>
          </p:cNvSpPr>
          <p:nvPr/>
        </p:nvSpPr>
        <p:spPr bwMode="auto">
          <a:xfrm>
            <a:off x="539750" y="5086350"/>
            <a:ext cx="3841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3400" b="1">
                <a:latin typeface="Angsana New" pitchFamily="18" charset="-34"/>
              </a:rPr>
              <a:t>8</a:t>
            </a:r>
            <a:r>
              <a:rPr lang="th-TH" sz="3400" b="1">
                <a:latin typeface="Angsana New" pitchFamily="18" charset="-34"/>
              </a:rPr>
              <a:t>. A</a:t>
            </a:r>
            <a:r>
              <a:rPr lang="en-US" sz="3400" b="1">
                <a:latin typeface="Angsana New" pitchFamily="18" charset="-34"/>
              </a:rPr>
              <a:t>X</a:t>
            </a:r>
            <a:r>
              <a:rPr lang="en-US" sz="3400" b="1" baseline="-25000">
                <a:latin typeface="Angsana New" pitchFamily="18" charset="-34"/>
              </a:rPr>
              <a:t>2</a:t>
            </a:r>
            <a:r>
              <a:rPr lang="th-TH" sz="3400" b="1">
                <a:latin typeface="Angsana New" pitchFamily="18" charset="-34"/>
              </a:rPr>
              <a:t>E</a:t>
            </a:r>
            <a:r>
              <a:rPr lang="en-US" sz="3400" b="1" baseline="-25000">
                <a:latin typeface="Angsana New" pitchFamily="18" charset="-34"/>
              </a:rPr>
              <a:t>3</a:t>
            </a:r>
            <a:r>
              <a:rPr lang="th-TH" sz="3400" b="1">
                <a:solidFill>
                  <a:schemeClr val="accent2"/>
                </a:solidFill>
                <a:latin typeface="Angsana New" pitchFamily="18" charset="-34"/>
              </a:rPr>
              <a:t>  </a:t>
            </a:r>
            <a:r>
              <a:rPr lang="th-TH" sz="3400" b="1">
                <a:solidFill>
                  <a:srgbClr val="663300"/>
                </a:solidFill>
                <a:latin typeface="Angsana New" pitchFamily="18" charset="-34"/>
              </a:rPr>
              <a:t>เช่น  </a:t>
            </a:r>
            <a:r>
              <a:rPr lang="en-US" sz="3400" b="1">
                <a:solidFill>
                  <a:srgbClr val="663300"/>
                </a:solidFill>
                <a:latin typeface="Angsana New" pitchFamily="18" charset="-34"/>
              </a:rPr>
              <a:t>XeF</a:t>
            </a:r>
            <a:r>
              <a:rPr lang="en-US" sz="3400" b="1" baseline="-25000">
                <a:solidFill>
                  <a:srgbClr val="663300"/>
                </a:solidFill>
                <a:latin typeface="Angsana New" pitchFamily="18" charset="-34"/>
              </a:rPr>
              <a:t>2</a:t>
            </a:r>
            <a:endParaRPr lang="th-TH" sz="3400" b="1" baseline="-25000">
              <a:solidFill>
                <a:srgbClr val="663300"/>
              </a:solidFill>
              <a:latin typeface="Angsana New" pitchFamily="18" charset="-34"/>
            </a:endParaRPr>
          </a:p>
        </p:txBody>
      </p:sp>
      <p:pic>
        <p:nvPicPr>
          <p:cNvPr id="99338" name="Picture 12" descr="bom5s2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9" t="68517" r="3770" b="3835"/>
          <a:stretch>
            <a:fillRect/>
          </a:stretch>
        </p:blipFill>
        <p:spPr bwMode="auto">
          <a:xfrm>
            <a:off x="6084888" y="5157788"/>
            <a:ext cx="13684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9" name="Text Box 13"/>
          <p:cNvSpPr txBox="1">
            <a:spLocks noChangeArrowheads="1"/>
          </p:cNvSpPr>
          <p:nvPr/>
        </p:nvSpPr>
        <p:spPr bwMode="auto">
          <a:xfrm>
            <a:off x="3779838" y="5157788"/>
            <a:ext cx="23034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b="1">
                <a:latin typeface="Angsana New" pitchFamily="18" charset="-34"/>
                <a:sym typeface="Wingdings" pitchFamily="2" charset="2"/>
              </a:rPr>
              <a:t></a:t>
            </a:r>
            <a:r>
              <a:rPr lang="th-TH" b="1">
                <a:latin typeface="Angsana New" pitchFamily="18" charset="-34"/>
              </a:rPr>
              <a:t> เส้นตรง </a:t>
            </a:r>
            <a:r>
              <a:rPr lang="en-US" b="1">
                <a:latin typeface="Angsana New" pitchFamily="18" charset="-34"/>
              </a:rPr>
              <a:t>(linear)</a:t>
            </a:r>
            <a:endParaRPr lang="th-TH" b="1">
              <a:latin typeface="Angsana New" pitchFamily="18" charset="-3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6468" name="Group 68"/>
          <p:cNvGraphicFramePr>
            <a:graphicFrameLocks noGrp="1"/>
          </p:cNvGraphicFramePr>
          <p:nvPr/>
        </p:nvGraphicFramePr>
        <p:xfrm>
          <a:off x="325438" y="1169988"/>
          <a:ext cx="8639175" cy="5575301"/>
        </p:xfrm>
        <a:graphic>
          <a:graphicData uri="http://schemas.openxmlformats.org/drawingml/2006/table">
            <a:tbl>
              <a:tblPr/>
              <a:tblGrid>
                <a:gridCol w="89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3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5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สูตร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จำนวนอิเล็กตรอนคู่โดดเดี่ยว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รูปทรงที่ได้จาก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ไฮบริดออร์บิทัล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รูปร่างโมเลกุล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ตัวอย่าง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AX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E</a:t>
                      </a:r>
                      <a:endParaRPr kumimoji="0" lang="en-US" sz="20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สามเหลี่ยมแบนราบ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รูปตัว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V (</a:t>
                      </a: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มุมงอ)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SnCl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 SO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 NO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kumimoji="0" 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8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AX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E</a:t>
                      </a:r>
                      <a:endParaRPr kumimoji="0" lang="en-US" sz="20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ทรงสี่หน้า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พีระมิดฐานสามเหลี่ยม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NH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 H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O</a:t>
                      </a:r>
                      <a:r>
                        <a:rPr kumimoji="0" 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 PCl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AX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คู่พีระมิดร่วมฐาน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สามเหลี่ยม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คล้ายไม้กระดานหก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SF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 TeCl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AX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E</a:t>
                      </a:r>
                      <a:endParaRPr kumimoji="0" lang="en-US" sz="20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ทรงแปดหน้า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พี่ระมิดฐานจัตุรัส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BrF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 IF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AX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E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kumimoji="0" lang="th-TH" sz="20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ทรงสี่หน้า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รูปตัว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V </a:t>
                      </a: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(มุมงอ)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H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O, SCl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 O(CH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1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AX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E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kumimoji="0" lang="th-TH" sz="20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คู่พีระมิดร่วมฐานสามเหลี่ยม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รูปตัว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BrF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 ClF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AX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E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ทรงแปดหน้า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สี่เหลี่ยมแบนราบ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XeF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 ICl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r>
                        <a:rPr kumimoji="0" 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8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AX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E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kumimoji="0" lang="th-TH" sz="20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kumimoji="0" lang="th-TH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คู่พีระมิดร่วมฐานสามเหลี่ยม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เส้นตรง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I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r>
                        <a:rPr kumimoji="0" 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 ICl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kumimoji="0" 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 XeF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kumimoji="0" lang="th-TH" sz="20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0416" name="Rectangle 67"/>
          <p:cNvSpPr>
            <a:spLocks noChangeArrowheads="1"/>
          </p:cNvSpPr>
          <p:nvPr/>
        </p:nvSpPr>
        <p:spPr bwMode="auto">
          <a:xfrm>
            <a:off x="1619250" y="188913"/>
            <a:ext cx="72739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th-TH" sz="2800" b="1">
                <a:solidFill>
                  <a:schemeClr val="bg2"/>
                </a:solidFill>
                <a:latin typeface="Angsana New" pitchFamily="18" charset="-34"/>
              </a:rPr>
              <a:t>ตารางสรุปรูปร่างโมเลกุลที่มีทั้งคู่อิเล็กตรอนที่สร้างพันธะและอิเล็กตรอนคู่โดดเดี่ยว (</a:t>
            </a:r>
            <a:r>
              <a:rPr lang="en-US" sz="2800" b="1">
                <a:solidFill>
                  <a:schemeClr val="bg2"/>
                </a:solidFill>
                <a:latin typeface="Angsana New" pitchFamily="18" charset="-34"/>
              </a:rPr>
              <a:t>AX</a:t>
            </a:r>
            <a:r>
              <a:rPr lang="en-US" sz="2800" b="1" baseline="-25000">
                <a:solidFill>
                  <a:schemeClr val="bg2"/>
                </a:solidFill>
                <a:latin typeface="Angsana New" pitchFamily="18" charset="-34"/>
              </a:rPr>
              <a:t>m</a:t>
            </a:r>
            <a:r>
              <a:rPr lang="en-US" sz="2800" b="1">
                <a:solidFill>
                  <a:schemeClr val="bg2"/>
                </a:solidFill>
                <a:latin typeface="Angsana New" pitchFamily="18" charset="-34"/>
              </a:rPr>
              <a:t>E</a:t>
            </a:r>
            <a:r>
              <a:rPr lang="en-US" sz="2800" b="1" baseline="-25000">
                <a:solidFill>
                  <a:schemeClr val="bg2"/>
                </a:solidFill>
                <a:latin typeface="Angsana New" pitchFamily="18" charset="-34"/>
              </a:rPr>
              <a:t>n</a:t>
            </a:r>
            <a:r>
              <a:rPr lang="en-US" sz="2800" b="1">
                <a:solidFill>
                  <a:schemeClr val="bg2"/>
                </a:solidFill>
                <a:latin typeface="Angsana New" pitchFamily="18" charset="-34"/>
              </a:rPr>
              <a:t>)</a:t>
            </a:r>
            <a:endParaRPr lang="th-TH" sz="2800" b="1">
              <a:solidFill>
                <a:schemeClr val="bg2"/>
              </a:solidFill>
              <a:latin typeface="Angsana New" pitchFamily="18" charset="-3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>
                <a:latin typeface="Angsana New" pitchFamily="18" charset="-34"/>
              </a:rPr>
              <a:t>พันธะไฮโดรเจน </a:t>
            </a:r>
            <a:r>
              <a:rPr lang="en-US" b="1">
                <a:latin typeface="Angsana New" pitchFamily="18" charset="-34"/>
              </a:rPr>
              <a:t>(Hydrogen bond)</a:t>
            </a:r>
            <a:endParaRPr lang="th-TH" b="1">
              <a:latin typeface="Angsana New" pitchFamily="18" charset="-34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00213"/>
            <a:ext cx="8137525" cy="2376487"/>
          </a:xfrm>
        </p:spPr>
        <p:txBody>
          <a:bodyPr/>
          <a:lstStyle/>
          <a:p>
            <a:pPr marL="92075" indent="-92075" algn="thaiDist" eaLnBrk="1" hangingPunct="1">
              <a:buClr>
                <a:schemeClr val="bg2"/>
              </a:buClr>
              <a:buSzPct val="80000"/>
              <a:buFont typeface="Wingdings" pitchFamily="2" charset="2"/>
              <a:buChar char="l"/>
            </a:pPr>
            <a:r>
              <a:rPr lang="en-US" sz="2800" dirty="0">
                <a:latin typeface="Angsana New" pitchFamily="18" charset="-34"/>
              </a:rPr>
              <a:t>  </a:t>
            </a:r>
            <a:r>
              <a:rPr lang="en-US" sz="2800" dirty="0" err="1">
                <a:latin typeface="Angsana New" pitchFamily="18" charset="-34"/>
              </a:rPr>
              <a:t>เป็นแรงระหว่างโมเลกุล</a:t>
            </a:r>
            <a:r>
              <a:rPr lang="th-TH" sz="2800" dirty="0">
                <a:latin typeface="Angsana New" pitchFamily="18" charset="-34"/>
              </a:rPr>
              <a:t>แบบมีขั้วแต่เกิดระหว่างโมเลกุลซึ่งประกอบด้วย </a:t>
            </a:r>
            <a:r>
              <a:rPr lang="en-US" sz="2800" dirty="0">
                <a:latin typeface="Angsana New" pitchFamily="18" charset="-34"/>
              </a:rPr>
              <a:t>H </a:t>
            </a:r>
            <a:r>
              <a:rPr lang="th-TH" sz="2800" dirty="0">
                <a:latin typeface="Angsana New" pitchFamily="18" charset="-34"/>
              </a:rPr>
              <a:t>และ อะตอมอื่นที่มีค่า </a:t>
            </a:r>
            <a:r>
              <a:rPr lang="en-US" sz="2800" dirty="0">
                <a:latin typeface="Angsana New" pitchFamily="18" charset="-34"/>
              </a:rPr>
              <a:t>EN </a:t>
            </a:r>
            <a:r>
              <a:rPr lang="th-TH" sz="2800" dirty="0">
                <a:latin typeface="Angsana New" pitchFamily="18" charset="-34"/>
              </a:rPr>
              <a:t>สูงมาก ๆ</a:t>
            </a:r>
            <a:r>
              <a:rPr lang="en-US" sz="2800" dirty="0">
                <a:latin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</a:rPr>
              <a:t>และมีขนาดเล็ก เช่น </a:t>
            </a:r>
            <a:r>
              <a:rPr lang="en-US" sz="2800" dirty="0">
                <a:latin typeface="Angsana New" pitchFamily="18" charset="-34"/>
              </a:rPr>
              <a:t>F O </a:t>
            </a:r>
            <a:r>
              <a:rPr lang="th-TH" sz="2800" dirty="0">
                <a:latin typeface="Angsana New" pitchFamily="18" charset="-34"/>
              </a:rPr>
              <a:t>หรือ </a:t>
            </a:r>
            <a:r>
              <a:rPr lang="en-US" sz="2800" dirty="0">
                <a:latin typeface="Angsana New" pitchFamily="18" charset="-34"/>
              </a:rPr>
              <a:t>N </a:t>
            </a:r>
            <a:r>
              <a:rPr lang="th-TH" sz="2800" dirty="0">
                <a:latin typeface="Angsana New" pitchFamily="18" charset="-34"/>
              </a:rPr>
              <a:t>ทำให้โมเลกุลมีสภาพขั้วสูงกว่าโมเลกุลปกติ</a:t>
            </a:r>
            <a:r>
              <a:rPr lang="en-US" sz="2800" dirty="0">
                <a:latin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</a:rPr>
              <a:t>แรงยึดเหนี่ยวนี้</a:t>
            </a:r>
            <a:r>
              <a:rPr lang="en-US" sz="2800" dirty="0" err="1">
                <a:latin typeface="Angsana New" pitchFamily="18" charset="-34"/>
              </a:rPr>
              <a:t>มีค่ามากกว่าแรงที่เกิดจาก</a:t>
            </a:r>
            <a:r>
              <a:rPr lang="th-TH" sz="2800" dirty="0">
                <a:latin typeface="Angsana New" pitchFamily="18" charset="-34"/>
              </a:rPr>
              <a:t>แรงดึงดูดระหว่างขั้ว</a:t>
            </a:r>
            <a:r>
              <a:rPr lang="en-US" sz="2800" dirty="0">
                <a:latin typeface="Angsana New" pitchFamily="18" charset="-34"/>
              </a:rPr>
              <a:t> (dipole-dipole interaction) </a:t>
            </a:r>
            <a:r>
              <a:rPr lang="th-TH" sz="2800" dirty="0">
                <a:latin typeface="Angsana New" pitchFamily="18" charset="-34"/>
              </a:rPr>
              <a:t>ส่งผลให้สารที่มีพันธะไฮโดรเจนมีจุดเดือดและจุดหลอมเหลวสูงกว่าปกติ</a:t>
            </a:r>
          </a:p>
        </p:txBody>
      </p:sp>
      <p:grpSp>
        <p:nvGrpSpPr>
          <p:cNvPr id="113668" name="Group 4"/>
          <p:cNvGrpSpPr>
            <a:grpSpLocks/>
          </p:cNvGrpSpPr>
          <p:nvPr/>
        </p:nvGrpSpPr>
        <p:grpSpPr bwMode="auto">
          <a:xfrm>
            <a:off x="5102225" y="4076700"/>
            <a:ext cx="4041775" cy="2268538"/>
            <a:chOff x="3239" y="2501"/>
            <a:chExt cx="2546" cy="1429"/>
          </a:xfrm>
        </p:grpSpPr>
        <p:pic>
          <p:nvPicPr>
            <p:cNvPr id="113672" name="Picture 5" descr="A commonly-used example of a polar compound is water (H2O). The electrons of water's hydrogen atoms are strongly attracted to the oxygen atom, and are actually closer to oxygen's nucleus than to the hydrogen nuclei; thus, water has a relatively strong negative charge in the middle (red shade), and a positive charge at the ends (blue shade).">
              <a:hlinkClick r:id="rId2" tooltip="A commonly-used example of a polar compound is water (H2O). The electrons of water's hydrogen atoms are strongly attracted to the oxygen atom, and are actually closer to oxygen's nucleus than to the hydrogen nuclei; thus, water has a relatively strong negative charge in the middle (red shade), and a positive charge at the ends (blue shade).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811496">
              <a:off x="3761" y="2501"/>
              <a:ext cx="558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73" name="Picture 6" descr="A commonly-used example of a polar compound is water (H2O). The electrons of water's hydrogen atoms are strongly attracted to the oxygen atom, and are actually closer to oxygen's nucleus than to the hydrogen nuclei; thus, water has a relatively strong negative charge in the middle (red shade), and a positive charge at the ends (blue shade).">
              <a:hlinkClick r:id="rId2" tooltip="A commonly-used example of a polar compound is water (H2O). The electrons of water's hydrogen atoms are strongly attracted to the oxygen atom, and are actually closer to oxygen's nucleus than to the hydrogen nuclei; thus, water has a relatively strong negative charge in the middle (red shade), and a positive charge at the ends (blue shade).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03242">
              <a:off x="4317" y="2581"/>
              <a:ext cx="663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74" name="Picture 7" descr="A commonly-used example of a polar compound is water (H2O). The electrons of water's hydrogen atoms are strongly attracted to the oxygen atom, and are actually closer to oxygen's nucleus than to the hydrogen nuclei; thus, water has a relatively strong negative charge in the middle (red shade), and a positive charge at the ends (blue shade).">
              <a:hlinkClick r:id="rId2" tooltip="A commonly-used example of a polar compound is water (H2O). The electrons of water's hydrogen atoms are strongly attracted to the oxygen atom, and are actually closer to oxygen's nucleus than to the hydrogen nuclei; thus, water has a relatively strong negative charge in the middle (red shade), and a positive charge at the ends (blue shade).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" y="2926"/>
              <a:ext cx="664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75" name="Picture 8" descr="A commonly-used example of a polar compound is water (H2O). The electrons of water's hydrogen atoms are strongly attracted to the oxygen atom, and are actually closer to oxygen's nucleus than to the hydrogen nuclei; thus, water has a relatively strong negative charge in the middle (red shade), and a positive charge at the ends (blue shade).">
              <a:hlinkClick r:id="rId2" tooltip="A commonly-used example of a polar compound is water (H2O). The electrons of water's hydrogen atoms are strongly attracted to the oxygen atom, and are actually closer to oxygen's nucleus than to the hydrogen nuclei; thus, water has a relatively strong negative charge in the middle (red shade), and a positive charge at the ends (blue shade).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9290">
              <a:off x="4393" y="3144"/>
              <a:ext cx="558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76" name="Picture 9" descr="A commonly-used example of a polar compound is water (H2O). The electrons of water's hydrogen atoms are strongly attracted to the oxygen atom, and are actually closer to oxygen's nucleus than to the hydrogen nuclei; thus, water has a relatively strong negative charge in the middle (red shade), and a positive charge at the ends (blue shade).">
              <a:hlinkClick r:id="rId2" tooltip="A commonly-used example of a polar compound is water (H2O). The electrons of water's hydrogen atoms are strongly attracted to the oxygen atom, and are actually closer to oxygen's nucleus than to the hydrogen nuclei; thus, water has a relatively strong negative charge in the middle (red shade), and a positive charge at the ends (blue shade).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4690">
              <a:off x="3709" y="3373"/>
              <a:ext cx="663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77" name="Line 10"/>
            <p:cNvSpPr>
              <a:spLocks noChangeShapeType="1"/>
            </p:cNvSpPr>
            <p:nvPr/>
          </p:nvSpPr>
          <p:spPr bwMode="auto">
            <a:xfrm flipV="1">
              <a:off x="3600" y="2782"/>
              <a:ext cx="271" cy="3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13678" name="Line 11"/>
            <p:cNvSpPr>
              <a:spLocks noChangeShapeType="1"/>
            </p:cNvSpPr>
            <p:nvPr/>
          </p:nvSpPr>
          <p:spPr bwMode="auto">
            <a:xfrm>
              <a:off x="3721" y="3329"/>
              <a:ext cx="306" cy="2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13679" name="Line 12"/>
            <p:cNvSpPr>
              <a:spLocks noChangeShapeType="1"/>
            </p:cNvSpPr>
            <p:nvPr/>
          </p:nvSpPr>
          <p:spPr bwMode="auto">
            <a:xfrm flipV="1">
              <a:off x="4119" y="3554"/>
              <a:ext cx="357" cy="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13680" name="Line 13"/>
            <p:cNvSpPr>
              <a:spLocks noChangeShapeType="1"/>
            </p:cNvSpPr>
            <p:nvPr/>
          </p:nvSpPr>
          <p:spPr bwMode="auto">
            <a:xfrm flipH="1" flipV="1">
              <a:off x="4660" y="2926"/>
              <a:ext cx="35" cy="3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13681" name="Line 14"/>
            <p:cNvSpPr>
              <a:spLocks noChangeShapeType="1"/>
            </p:cNvSpPr>
            <p:nvPr/>
          </p:nvSpPr>
          <p:spPr bwMode="auto">
            <a:xfrm flipH="1" flipV="1">
              <a:off x="4136" y="2811"/>
              <a:ext cx="293" cy="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13682" name="Line 15"/>
            <p:cNvSpPr>
              <a:spLocks noChangeShapeType="1"/>
            </p:cNvSpPr>
            <p:nvPr/>
          </p:nvSpPr>
          <p:spPr bwMode="auto">
            <a:xfrm flipH="1">
              <a:off x="3629" y="3012"/>
              <a:ext cx="363" cy="1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13683" name="Text Box 16"/>
            <p:cNvSpPr txBox="1">
              <a:spLocks noChangeArrowheads="1"/>
            </p:cNvSpPr>
            <p:nvPr/>
          </p:nvSpPr>
          <p:spPr bwMode="auto">
            <a:xfrm>
              <a:off x="4797" y="3023"/>
              <a:ext cx="9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en-US" sz="1800" b="1" i="1">
                  <a:solidFill>
                    <a:srgbClr val="800000"/>
                  </a:solidFill>
                  <a:latin typeface="Arial Narrow" pitchFamily="34" charset="0"/>
                  <a:cs typeface="Cordia New" pitchFamily="34" charset="-34"/>
                </a:rPr>
                <a:t>Hydrogen bond</a:t>
              </a:r>
            </a:p>
          </p:txBody>
        </p:sp>
        <p:sp>
          <p:nvSpPr>
            <p:cNvPr id="113684" name="Text Box 17"/>
            <p:cNvSpPr txBox="1">
              <a:spLocks noChangeArrowheads="1"/>
            </p:cNvSpPr>
            <p:nvPr/>
          </p:nvSpPr>
          <p:spPr bwMode="auto">
            <a:xfrm>
              <a:off x="3442" y="3265"/>
              <a:ext cx="3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  <a:latin typeface="Symbol" pitchFamily="18" charset="2"/>
                  <a:cs typeface="Cordia New" pitchFamily="34" charset="-34"/>
                </a:rPr>
                <a:t>d+</a:t>
              </a:r>
            </a:p>
          </p:txBody>
        </p:sp>
        <p:sp>
          <p:nvSpPr>
            <p:cNvPr id="113685" name="Text Box 18"/>
            <p:cNvSpPr txBox="1">
              <a:spLocks noChangeArrowheads="1"/>
            </p:cNvSpPr>
            <p:nvPr/>
          </p:nvSpPr>
          <p:spPr bwMode="auto">
            <a:xfrm>
              <a:off x="3652" y="2636"/>
              <a:ext cx="3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  <a:latin typeface="Symbol" pitchFamily="18" charset="2"/>
                  <a:cs typeface="Cordia New" pitchFamily="34" charset="-34"/>
                </a:rPr>
                <a:t>d+</a:t>
              </a:r>
            </a:p>
          </p:txBody>
        </p:sp>
        <p:sp>
          <p:nvSpPr>
            <p:cNvPr id="113686" name="Text Box 19"/>
            <p:cNvSpPr txBox="1">
              <a:spLocks noChangeArrowheads="1"/>
            </p:cNvSpPr>
            <p:nvPr/>
          </p:nvSpPr>
          <p:spPr bwMode="auto">
            <a:xfrm>
              <a:off x="4398" y="2529"/>
              <a:ext cx="3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  <a:latin typeface="Symbol" pitchFamily="18" charset="2"/>
                  <a:cs typeface="Cordia New" pitchFamily="34" charset="-34"/>
                </a:rPr>
                <a:t>d+</a:t>
              </a:r>
            </a:p>
          </p:txBody>
        </p:sp>
        <p:sp>
          <p:nvSpPr>
            <p:cNvPr id="113687" name="Text Box 20"/>
            <p:cNvSpPr txBox="1">
              <a:spLocks noChangeArrowheads="1"/>
            </p:cNvSpPr>
            <p:nvPr/>
          </p:nvSpPr>
          <p:spPr bwMode="auto">
            <a:xfrm>
              <a:off x="4384" y="3261"/>
              <a:ext cx="3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  <a:latin typeface="Symbol" pitchFamily="18" charset="2"/>
                  <a:cs typeface="Cordia New" pitchFamily="34" charset="-34"/>
                </a:rPr>
                <a:t>d+</a:t>
              </a:r>
            </a:p>
          </p:txBody>
        </p:sp>
        <p:sp>
          <p:nvSpPr>
            <p:cNvPr id="113688" name="Text Box 21"/>
            <p:cNvSpPr txBox="1">
              <a:spLocks noChangeArrowheads="1"/>
            </p:cNvSpPr>
            <p:nvPr/>
          </p:nvSpPr>
          <p:spPr bwMode="auto">
            <a:xfrm>
              <a:off x="3787" y="3674"/>
              <a:ext cx="3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  <a:latin typeface="Symbol" pitchFamily="18" charset="2"/>
                  <a:cs typeface="Cordia New" pitchFamily="34" charset="-34"/>
                </a:rPr>
                <a:t>d+</a:t>
              </a:r>
            </a:p>
          </p:txBody>
        </p:sp>
        <p:sp>
          <p:nvSpPr>
            <p:cNvPr id="113689" name="Text Box 22"/>
            <p:cNvSpPr txBox="1">
              <a:spLocks noChangeArrowheads="1"/>
            </p:cNvSpPr>
            <p:nvPr/>
          </p:nvSpPr>
          <p:spPr bwMode="auto">
            <a:xfrm>
              <a:off x="4733" y="3496"/>
              <a:ext cx="3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  <a:latin typeface="Symbol" pitchFamily="18" charset="2"/>
                  <a:cs typeface="Cordia New" pitchFamily="34" charset="-34"/>
                </a:rPr>
                <a:t>d</a:t>
              </a:r>
              <a:r>
                <a:rPr lang="en-US" sz="1200" b="1">
                  <a:solidFill>
                    <a:schemeClr val="tx2"/>
                  </a:solidFill>
                  <a:latin typeface="Symbol" pitchFamily="18" charset="2"/>
                  <a:cs typeface="Cordia New" pitchFamily="34" charset="-34"/>
                </a:rPr>
                <a:t> </a:t>
              </a:r>
              <a:r>
                <a:rPr lang="en-US" sz="1600" b="1">
                  <a:solidFill>
                    <a:schemeClr val="tx2"/>
                  </a:solidFill>
                  <a:latin typeface="Albertus" pitchFamily="34" charset="0"/>
                  <a:cs typeface="Cordia New" pitchFamily="34" charset="-34"/>
                </a:rPr>
                <a:t>–</a:t>
              </a:r>
            </a:p>
          </p:txBody>
        </p:sp>
        <p:sp>
          <p:nvSpPr>
            <p:cNvPr id="113690" name="Text Box 23"/>
            <p:cNvSpPr txBox="1">
              <a:spLocks noChangeArrowheads="1"/>
            </p:cNvSpPr>
            <p:nvPr/>
          </p:nvSpPr>
          <p:spPr bwMode="auto">
            <a:xfrm>
              <a:off x="4026" y="3323"/>
              <a:ext cx="3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  <a:latin typeface="Symbol" pitchFamily="18" charset="2"/>
                  <a:cs typeface="Cordia New" pitchFamily="34" charset="-34"/>
                </a:rPr>
                <a:t>d</a:t>
              </a:r>
              <a:r>
                <a:rPr lang="en-US" sz="1200" b="1">
                  <a:solidFill>
                    <a:schemeClr val="tx2"/>
                  </a:solidFill>
                  <a:latin typeface="Symbol" pitchFamily="18" charset="2"/>
                  <a:cs typeface="Cordia New" pitchFamily="34" charset="-34"/>
                </a:rPr>
                <a:t> </a:t>
              </a:r>
              <a:r>
                <a:rPr lang="en-US" sz="1600" b="1">
                  <a:solidFill>
                    <a:schemeClr val="tx2"/>
                  </a:solidFill>
                  <a:latin typeface="Albertus" pitchFamily="34" charset="0"/>
                  <a:cs typeface="Cordia New" pitchFamily="34" charset="-34"/>
                </a:rPr>
                <a:t>–</a:t>
              </a:r>
            </a:p>
          </p:txBody>
        </p:sp>
        <p:sp>
          <p:nvSpPr>
            <p:cNvPr id="113691" name="Text Box 24"/>
            <p:cNvSpPr txBox="1">
              <a:spLocks noChangeArrowheads="1"/>
            </p:cNvSpPr>
            <p:nvPr/>
          </p:nvSpPr>
          <p:spPr bwMode="auto">
            <a:xfrm>
              <a:off x="3431" y="2871"/>
              <a:ext cx="3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  <a:latin typeface="Symbol" pitchFamily="18" charset="2"/>
                  <a:cs typeface="Cordia New" pitchFamily="34" charset="-34"/>
                </a:rPr>
                <a:t>d</a:t>
              </a:r>
              <a:r>
                <a:rPr lang="en-US" sz="1200" b="1">
                  <a:solidFill>
                    <a:schemeClr val="tx2"/>
                  </a:solidFill>
                  <a:latin typeface="Symbol" pitchFamily="18" charset="2"/>
                  <a:cs typeface="Cordia New" pitchFamily="34" charset="-34"/>
                </a:rPr>
                <a:t> </a:t>
              </a:r>
              <a:r>
                <a:rPr lang="en-US" sz="1600" b="1">
                  <a:solidFill>
                    <a:schemeClr val="tx2"/>
                  </a:solidFill>
                  <a:latin typeface="Albertus" pitchFamily="34" charset="0"/>
                  <a:cs typeface="Cordia New" pitchFamily="34" charset="-34"/>
                </a:rPr>
                <a:t>–</a:t>
              </a:r>
            </a:p>
          </p:txBody>
        </p:sp>
        <p:sp>
          <p:nvSpPr>
            <p:cNvPr id="113692" name="Text Box 25"/>
            <p:cNvSpPr txBox="1">
              <a:spLocks noChangeArrowheads="1"/>
            </p:cNvSpPr>
            <p:nvPr/>
          </p:nvSpPr>
          <p:spPr bwMode="auto">
            <a:xfrm>
              <a:off x="4025" y="2576"/>
              <a:ext cx="3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  <a:latin typeface="Symbol" pitchFamily="18" charset="2"/>
                  <a:cs typeface="Cordia New" pitchFamily="34" charset="-34"/>
                </a:rPr>
                <a:t>d</a:t>
              </a:r>
              <a:r>
                <a:rPr lang="en-US" sz="1200" b="1">
                  <a:solidFill>
                    <a:schemeClr val="tx2"/>
                  </a:solidFill>
                  <a:latin typeface="Symbol" pitchFamily="18" charset="2"/>
                  <a:cs typeface="Cordia New" pitchFamily="34" charset="-34"/>
                </a:rPr>
                <a:t> </a:t>
              </a:r>
              <a:r>
                <a:rPr lang="en-US" sz="1600" b="1">
                  <a:solidFill>
                    <a:schemeClr val="tx2"/>
                  </a:solidFill>
                  <a:latin typeface="Albertus" pitchFamily="34" charset="0"/>
                  <a:cs typeface="Cordia New" pitchFamily="34" charset="-34"/>
                </a:rPr>
                <a:t>–</a:t>
              </a:r>
            </a:p>
          </p:txBody>
        </p:sp>
        <p:sp>
          <p:nvSpPr>
            <p:cNvPr id="113693" name="Text Box 26"/>
            <p:cNvSpPr txBox="1">
              <a:spLocks noChangeArrowheads="1"/>
            </p:cNvSpPr>
            <p:nvPr/>
          </p:nvSpPr>
          <p:spPr bwMode="auto">
            <a:xfrm>
              <a:off x="4690" y="2849"/>
              <a:ext cx="3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  <a:latin typeface="Symbol" pitchFamily="18" charset="2"/>
                  <a:cs typeface="Cordia New" pitchFamily="34" charset="-34"/>
                </a:rPr>
                <a:t>d</a:t>
              </a:r>
              <a:r>
                <a:rPr lang="en-US" sz="1200" b="1">
                  <a:solidFill>
                    <a:schemeClr val="tx2"/>
                  </a:solidFill>
                  <a:latin typeface="Symbol" pitchFamily="18" charset="2"/>
                  <a:cs typeface="Cordia New" pitchFamily="34" charset="-34"/>
                </a:rPr>
                <a:t> </a:t>
              </a:r>
              <a:r>
                <a:rPr lang="en-US" sz="1600" b="1">
                  <a:solidFill>
                    <a:schemeClr val="tx2"/>
                  </a:solidFill>
                  <a:latin typeface="Albertus" pitchFamily="34" charset="0"/>
                  <a:cs typeface="Cordia New" pitchFamily="34" charset="-34"/>
                </a:rPr>
                <a:t>–</a:t>
              </a:r>
            </a:p>
          </p:txBody>
        </p:sp>
      </p:grpSp>
      <p:sp>
        <p:nvSpPr>
          <p:cNvPr id="113669" name="Text Box 27"/>
          <p:cNvSpPr txBox="1">
            <a:spLocks noChangeArrowheads="1"/>
          </p:cNvSpPr>
          <p:nvPr/>
        </p:nvSpPr>
        <p:spPr bwMode="auto">
          <a:xfrm>
            <a:off x="395288" y="3933825"/>
            <a:ext cx="48974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l"/>
            </a:pPr>
            <a:r>
              <a:rPr lang="th-TH" b="1">
                <a:solidFill>
                  <a:schemeClr val="tx2"/>
                </a:solidFill>
                <a:latin typeface="Angsana New" pitchFamily="18" charset="-34"/>
              </a:rPr>
              <a:t>  </a:t>
            </a:r>
            <a:r>
              <a:rPr lang="th-TH" sz="2400">
                <a:solidFill>
                  <a:schemeClr val="tx2"/>
                </a:solidFill>
                <a:latin typeface="Angsana New" pitchFamily="18" charset="-34"/>
              </a:rPr>
              <a:t>ใช้สัญลักษณ์พันธะไฮโดรเจนเป็นจุดประ ( ……..) โดยเขียนไว้ระหว่างอะตอมของธาตุที่เกิดพันธะไฮโดรเจน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th-TH" sz="2400">
                <a:solidFill>
                  <a:schemeClr val="tx2"/>
                </a:solidFill>
                <a:latin typeface="Angsana New" pitchFamily="18" charset="-34"/>
              </a:rPr>
              <a:t>	เช่น พันธะไฮโดรเจนในโมเลกุล </a:t>
            </a:r>
            <a:r>
              <a:rPr lang="en-US" sz="2400">
                <a:solidFill>
                  <a:schemeClr val="tx2"/>
                </a:solidFill>
                <a:latin typeface="Angsana New" pitchFamily="18" charset="-34"/>
              </a:rPr>
              <a:t>HF </a:t>
            </a:r>
            <a:r>
              <a:rPr lang="th-TH" sz="2400">
                <a:solidFill>
                  <a:schemeClr val="tx2"/>
                </a:solidFill>
                <a:latin typeface="Angsana New" pitchFamily="18" charset="-34"/>
              </a:rPr>
              <a:t>จะเขียนได้ดังนี้                </a:t>
            </a:r>
            <a:r>
              <a:rPr lang="en-US" sz="2400">
                <a:solidFill>
                  <a:schemeClr val="tx2"/>
                </a:solidFill>
                <a:latin typeface="Angsana New" pitchFamily="18" charset="-34"/>
              </a:rPr>
              <a:t> H — F ………….  H — F  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sz="2400" b="1">
                <a:latin typeface="Angsana New" pitchFamily="18" charset="-34"/>
              </a:rPr>
              <a:t>                            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sz="2400" b="1">
                <a:latin typeface="Angsana New" pitchFamily="18" charset="-34"/>
              </a:rPr>
              <a:t>                           พันธะไฮโดรเจน           พันธะโคเวเลนต์</a:t>
            </a:r>
            <a:endParaRPr lang="th-TH" sz="2400" b="1">
              <a:latin typeface="Angsana New" pitchFamily="18" charset="-34"/>
            </a:endParaRPr>
          </a:p>
        </p:txBody>
      </p:sp>
      <p:sp>
        <p:nvSpPr>
          <p:cNvPr id="113670" name="Line 30"/>
          <p:cNvSpPr>
            <a:spLocks noChangeShapeType="1"/>
          </p:cNvSpPr>
          <p:nvPr/>
        </p:nvSpPr>
        <p:spPr bwMode="auto">
          <a:xfrm flipV="1">
            <a:off x="2627313" y="5516563"/>
            <a:ext cx="3603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13671" name="Line 31"/>
          <p:cNvSpPr>
            <a:spLocks noChangeShapeType="1"/>
          </p:cNvSpPr>
          <p:nvPr/>
        </p:nvSpPr>
        <p:spPr bwMode="auto">
          <a:xfrm flipH="1" flipV="1">
            <a:off x="3851275" y="5516563"/>
            <a:ext cx="730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9"/>
          <p:cNvSpPr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th-TH" sz="4200" b="1">
                <a:solidFill>
                  <a:schemeClr val="tx2"/>
                </a:solidFill>
                <a:latin typeface="Angsana New" pitchFamily="18" charset="-34"/>
              </a:rPr>
              <a:t>พันธะไฮโดรเจน </a:t>
            </a:r>
            <a:r>
              <a:rPr lang="en-US" sz="4200" b="1">
                <a:solidFill>
                  <a:schemeClr val="tx2"/>
                </a:solidFill>
                <a:latin typeface="Angsana New" pitchFamily="18" charset="-34"/>
              </a:rPr>
              <a:t>(Hydrogen bond)</a:t>
            </a:r>
            <a:endParaRPr lang="th-TH" sz="4200" b="1">
              <a:solidFill>
                <a:schemeClr val="tx2"/>
              </a:solidFill>
              <a:latin typeface="Angsana New" pitchFamily="18" charset="-34"/>
            </a:endParaRPr>
          </a:p>
        </p:txBody>
      </p:sp>
      <p:sp>
        <p:nvSpPr>
          <p:cNvPr id="114691" name="Rectangle 21"/>
          <p:cNvSpPr>
            <a:spLocks noChangeArrowheads="1"/>
          </p:cNvSpPr>
          <p:nvPr/>
        </p:nvSpPr>
        <p:spPr bwMode="auto">
          <a:xfrm>
            <a:off x="539750" y="1844675"/>
            <a:ext cx="860425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th-TH" sz="2800" b="1" dirty="0">
                <a:solidFill>
                  <a:schemeClr val="tx2"/>
                </a:solidFill>
                <a:latin typeface="Angsana New" pitchFamily="18" charset="-34"/>
              </a:rPr>
              <a:t>	มักเกิดกับโมเลกุลที่มี H </a:t>
            </a:r>
            <a:r>
              <a:rPr lang="th-TH" sz="2800" b="1" dirty="0" err="1">
                <a:solidFill>
                  <a:schemeClr val="tx2"/>
                </a:solidFill>
                <a:latin typeface="Angsana New" pitchFamily="18" charset="-34"/>
              </a:rPr>
              <a:t>atom</a:t>
            </a:r>
            <a:r>
              <a:rPr lang="th-TH" sz="2800" b="1" dirty="0">
                <a:solidFill>
                  <a:schemeClr val="tx2"/>
                </a:solidFill>
                <a:latin typeface="Angsana New" pitchFamily="18" charset="-34"/>
              </a:rPr>
              <a:t> เกาะกับ </a:t>
            </a:r>
            <a:r>
              <a:rPr lang="th-TH" sz="2800" b="1" dirty="0" err="1">
                <a:solidFill>
                  <a:schemeClr val="tx2"/>
                </a:solidFill>
                <a:latin typeface="Angsana New" pitchFamily="18" charset="-34"/>
              </a:rPr>
              <a:t>atom</a:t>
            </a:r>
            <a:r>
              <a:rPr lang="th-TH" sz="2800" b="1" dirty="0">
                <a:solidFill>
                  <a:schemeClr val="tx2"/>
                </a:solidFill>
                <a:latin typeface="Angsana New" pitchFamily="18" charset="-34"/>
              </a:rPr>
              <a:t> ที่มีค่า </a:t>
            </a:r>
            <a:r>
              <a:rPr lang="th-TH" sz="2800" b="1" dirty="0" err="1">
                <a:solidFill>
                  <a:schemeClr val="tx2"/>
                </a:solidFill>
                <a:latin typeface="Angsana New" pitchFamily="18" charset="-34"/>
              </a:rPr>
              <a:t>EN</a:t>
            </a:r>
            <a:r>
              <a:rPr lang="th-TH" sz="2800" b="1" dirty="0">
                <a:solidFill>
                  <a:schemeClr val="tx2"/>
                </a:solidFill>
                <a:latin typeface="Angsana New" pitchFamily="18" charset="-34"/>
              </a:rPr>
              <a:t> สูง ๆ และ </a:t>
            </a:r>
            <a:r>
              <a:rPr lang="th-TH" sz="2800" b="1" dirty="0" err="1">
                <a:solidFill>
                  <a:schemeClr val="tx2"/>
                </a:solidFill>
                <a:latin typeface="Angsana New" pitchFamily="18" charset="-34"/>
              </a:rPr>
              <a:t>atom</a:t>
            </a:r>
            <a:r>
              <a:rPr lang="th-TH" sz="2800" b="1" dirty="0">
                <a:solidFill>
                  <a:schemeClr val="tx2"/>
                </a:solidFill>
                <a:latin typeface="Angsana New" pitchFamily="18" charset="-34"/>
              </a:rPr>
              <a:t> นั้นมี e- คู่โดดเดี่ยวเหลืออยู่ เช่น</a:t>
            </a:r>
          </a:p>
          <a:p>
            <a:pPr>
              <a:lnSpc>
                <a:spcPct val="90000"/>
              </a:lnSpc>
            </a:pPr>
            <a:endParaRPr lang="th-TH" sz="2800" b="1" dirty="0">
              <a:solidFill>
                <a:schemeClr val="tx2"/>
              </a:solidFill>
              <a:latin typeface="Angsana New" pitchFamily="18" charset="-34"/>
            </a:endParaRPr>
          </a:p>
        </p:txBody>
      </p:sp>
      <p:sp>
        <p:nvSpPr>
          <p:cNvPr id="114692" name="Text Box 22"/>
          <p:cNvSpPr txBox="1">
            <a:spLocks noChangeArrowheads="1"/>
          </p:cNvSpPr>
          <p:nvPr/>
        </p:nvSpPr>
        <p:spPr bwMode="auto">
          <a:xfrm>
            <a:off x="896938" y="5089525"/>
            <a:ext cx="2430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400" b="1">
                <a:solidFill>
                  <a:schemeClr val="tx2"/>
                </a:solidFill>
                <a:latin typeface="Angsana New" pitchFamily="18" charset="-34"/>
              </a:rPr>
              <a:t>EN  2.1(H)   4.0(F)</a:t>
            </a:r>
            <a:endParaRPr lang="th-TH" sz="3400" b="1">
              <a:solidFill>
                <a:schemeClr val="tx2"/>
              </a:solidFill>
              <a:latin typeface="Angsana New" pitchFamily="18" charset="-34"/>
            </a:endParaRPr>
          </a:p>
        </p:txBody>
      </p:sp>
      <p:sp>
        <p:nvSpPr>
          <p:cNvPr id="114693" name="Text Box 23"/>
          <p:cNvSpPr txBox="1">
            <a:spLocks noChangeArrowheads="1"/>
          </p:cNvSpPr>
          <p:nvPr/>
        </p:nvSpPr>
        <p:spPr bwMode="auto">
          <a:xfrm>
            <a:off x="1247775" y="5522913"/>
            <a:ext cx="24082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400" b="1">
                <a:solidFill>
                  <a:schemeClr val="tx2"/>
                </a:solidFill>
                <a:latin typeface="Angsana New" pitchFamily="18" charset="-34"/>
              </a:rPr>
              <a:t>HF </a:t>
            </a:r>
            <a:r>
              <a:rPr lang="th-TH" sz="3400" b="1">
                <a:solidFill>
                  <a:schemeClr val="tx2"/>
                </a:solidFill>
                <a:latin typeface="Angsana New" pitchFamily="18" charset="-34"/>
              </a:rPr>
              <a:t>มี </a:t>
            </a:r>
            <a:r>
              <a:rPr lang="en-US" sz="3400" b="1">
                <a:solidFill>
                  <a:schemeClr val="tx2"/>
                </a:solidFill>
                <a:latin typeface="Angsana New" pitchFamily="18" charset="-34"/>
              </a:rPr>
              <a:t>bp = 19.4 </a:t>
            </a:r>
            <a:r>
              <a:rPr lang="en-US" sz="3400" b="1" baseline="30000">
                <a:solidFill>
                  <a:schemeClr val="tx2"/>
                </a:solidFill>
                <a:latin typeface="Angsana New" pitchFamily="18" charset="-34"/>
              </a:rPr>
              <a:t>o</a:t>
            </a:r>
            <a:r>
              <a:rPr lang="en-US" sz="3400" b="1">
                <a:solidFill>
                  <a:schemeClr val="tx2"/>
                </a:solidFill>
                <a:latin typeface="Angsana New" pitchFamily="18" charset="-34"/>
              </a:rPr>
              <a:t>C</a:t>
            </a:r>
            <a:endParaRPr lang="th-TH" sz="3400" b="1">
              <a:solidFill>
                <a:schemeClr val="tx2"/>
              </a:solidFill>
              <a:latin typeface="Angsana New" pitchFamily="18" charset="-34"/>
            </a:endParaRPr>
          </a:p>
        </p:txBody>
      </p:sp>
      <p:grpSp>
        <p:nvGrpSpPr>
          <p:cNvPr id="114694" name="Group 24"/>
          <p:cNvGrpSpPr>
            <a:grpSpLocks/>
          </p:cNvGrpSpPr>
          <p:nvPr/>
        </p:nvGrpSpPr>
        <p:grpSpPr bwMode="auto">
          <a:xfrm>
            <a:off x="4868863" y="2314575"/>
            <a:ext cx="3359150" cy="2954338"/>
            <a:chOff x="3322" y="1352"/>
            <a:chExt cx="2293" cy="1861"/>
          </a:xfrm>
        </p:grpSpPr>
        <p:grpSp>
          <p:nvGrpSpPr>
            <p:cNvPr id="114723" name="Group 25"/>
            <p:cNvGrpSpPr>
              <a:grpSpLocks/>
            </p:cNvGrpSpPr>
            <p:nvPr/>
          </p:nvGrpSpPr>
          <p:grpSpPr bwMode="auto">
            <a:xfrm>
              <a:off x="3925" y="1933"/>
              <a:ext cx="873" cy="935"/>
              <a:chOff x="4061" y="2892"/>
              <a:chExt cx="873" cy="935"/>
            </a:xfrm>
          </p:grpSpPr>
          <p:grpSp>
            <p:nvGrpSpPr>
              <p:cNvPr id="114755" name="Group 26"/>
              <p:cNvGrpSpPr>
                <a:grpSpLocks/>
              </p:cNvGrpSpPr>
              <p:nvPr/>
            </p:nvGrpSpPr>
            <p:grpSpPr bwMode="auto">
              <a:xfrm>
                <a:off x="4061" y="3088"/>
                <a:ext cx="624" cy="384"/>
                <a:chOff x="934" y="2085"/>
                <a:chExt cx="624" cy="384"/>
              </a:xfrm>
            </p:grpSpPr>
            <p:sp>
              <p:nvSpPr>
                <p:cNvPr id="11476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934" y="2085"/>
                  <a:ext cx="27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sz="3400" b="1">
                      <a:solidFill>
                        <a:schemeClr val="tx2"/>
                      </a:solidFill>
                      <a:latin typeface="Angsana New" pitchFamily="18" charset="-34"/>
                    </a:rPr>
                    <a:t>H</a:t>
                  </a:r>
                  <a:endParaRPr lang="th-TH" sz="3400" b="1">
                    <a:solidFill>
                      <a:schemeClr val="tx2"/>
                    </a:solidFill>
                    <a:latin typeface="Angsana New" pitchFamily="18" charset="-34"/>
                  </a:endParaRPr>
                </a:p>
              </p:txBody>
            </p:sp>
            <p:sp>
              <p:nvSpPr>
                <p:cNvPr id="114761" name="Line 28"/>
                <p:cNvSpPr>
                  <a:spLocks noChangeShapeType="1"/>
                </p:cNvSpPr>
                <p:nvPr/>
              </p:nvSpPr>
              <p:spPr bwMode="auto">
                <a:xfrm>
                  <a:off x="1170" y="2275"/>
                  <a:ext cx="18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114762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280" y="2085"/>
                  <a:ext cx="27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sz="3400" b="1">
                      <a:solidFill>
                        <a:schemeClr val="tx2"/>
                      </a:solidFill>
                      <a:latin typeface="Angsana New" pitchFamily="18" charset="-34"/>
                    </a:rPr>
                    <a:t>O</a:t>
                  </a:r>
                  <a:endParaRPr lang="th-TH" sz="3400" b="1">
                    <a:solidFill>
                      <a:schemeClr val="tx2"/>
                    </a:solidFill>
                    <a:latin typeface="Angsana New" pitchFamily="18" charset="-34"/>
                  </a:endParaRPr>
                </a:p>
              </p:txBody>
            </p:sp>
          </p:grpSp>
          <p:sp>
            <p:nvSpPr>
              <p:cNvPr id="114756" name="Text Box 30"/>
              <p:cNvSpPr txBox="1">
                <a:spLocks noChangeArrowheads="1"/>
              </p:cNvSpPr>
              <p:nvPr/>
            </p:nvSpPr>
            <p:spPr bwMode="auto">
              <a:xfrm>
                <a:off x="4431" y="2892"/>
                <a:ext cx="241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 eaLnBrk="1" hangingPunct="1"/>
                <a:r>
                  <a:rPr lang="en-US" sz="4000" b="1">
                    <a:solidFill>
                      <a:schemeClr val="tx2"/>
                    </a:solidFill>
                    <a:latin typeface="Angsana New" pitchFamily="18" charset="-34"/>
                  </a:rPr>
                  <a:t>..</a:t>
                </a:r>
                <a:endParaRPr lang="th-TH" sz="4000" b="1">
                  <a:solidFill>
                    <a:schemeClr val="tx2"/>
                  </a:solidFill>
                  <a:latin typeface="Angsana New" pitchFamily="18" charset="-34"/>
                </a:endParaRPr>
              </a:p>
            </p:txBody>
          </p:sp>
          <p:sp>
            <p:nvSpPr>
              <p:cNvPr id="114757" name="Text Box 31"/>
              <p:cNvSpPr txBox="1">
                <a:spLocks noChangeArrowheads="1"/>
              </p:cNvSpPr>
              <p:nvPr/>
            </p:nvSpPr>
            <p:spPr bwMode="auto">
              <a:xfrm rot="5400000">
                <a:off x="4584" y="3029"/>
                <a:ext cx="222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 eaLnBrk="1" hangingPunct="1"/>
                <a:r>
                  <a:rPr lang="en-US" sz="4000" b="1">
                    <a:solidFill>
                      <a:schemeClr val="tx2"/>
                    </a:solidFill>
                    <a:latin typeface="Angsana New" pitchFamily="18" charset="-34"/>
                  </a:rPr>
                  <a:t>..</a:t>
                </a:r>
                <a:endParaRPr lang="th-TH" sz="4000" b="1">
                  <a:solidFill>
                    <a:schemeClr val="tx2"/>
                  </a:solidFill>
                  <a:latin typeface="Angsana New" pitchFamily="18" charset="-34"/>
                </a:endParaRPr>
              </a:p>
            </p:txBody>
          </p:sp>
          <p:sp>
            <p:nvSpPr>
              <p:cNvPr id="114758" name="Line 32"/>
              <p:cNvSpPr>
                <a:spLocks noChangeShapeType="1"/>
              </p:cNvSpPr>
              <p:nvPr/>
            </p:nvSpPr>
            <p:spPr bwMode="auto">
              <a:xfrm>
                <a:off x="4542" y="3377"/>
                <a:ext cx="0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th-TH"/>
              </a:p>
            </p:txBody>
          </p:sp>
          <p:sp>
            <p:nvSpPr>
              <p:cNvPr id="114759" name="Text Box 33"/>
              <p:cNvSpPr txBox="1">
                <a:spLocks noChangeArrowheads="1"/>
              </p:cNvSpPr>
              <p:nvPr/>
            </p:nvSpPr>
            <p:spPr bwMode="auto">
              <a:xfrm>
                <a:off x="4401" y="3443"/>
                <a:ext cx="277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 eaLnBrk="1" hangingPunct="1"/>
                <a:r>
                  <a:rPr lang="en-US" sz="3400" b="1">
                    <a:solidFill>
                      <a:schemeClr val="tx2"/>
                    </a:solidFill>
                    <a:latin typeface="Angsana New" pitchFamily="18" charset="-34"/>
                  </a:rPr>
                  <a:t>H</a:t>
                </a:r>
                <a:endParaRPr lang="th-TH" sz="3400" b="1">
                  <a:solidFill>
                    <a:schemeClr val="tx2"/>
                  </a:solidFill>
                  <a:latin typeface="Angsana New" pitchFamily="18" charset="-34"/>
                </a:endParaRPr>
              </a:p>
            </p:txBody>
          </p:sp>
        </p:grpSp>
        <p:grpSp>
          <p:nvGrpSpPr>
            <p:cNvPr id="114724" name="Group 34"/>
            <p:cNvGrpSpPr>
              <a:grpSpLocks/>
            </p:cNvGrpSpPr>
            <p:nvPr/>
          </p:nvGrpSpPr>
          <p:grpSpPr bwMode="auto">
            <a:xfrm>
              <a:off x="4742" y="1933"/>
              <a:ext cx="873" cy="935"/>
              <a:chOff x="4334" y="2886"/>
              <a:chExt cx="873" cy="935"/>
            </a:xfrm>
          </p:grpSpPr>
          <p:grpSp>
            <p:nvGrpSpPr>
              <p:cNvPr id="114747" name="Group 35"/>
              <p:cNvGrpSpPr>
                <a:grpSpLocks/>
              </p:cNvGrpSpPr>
              <p:nvPr/>
            </p:nvGrpSpPr>
            <p:grpSpPr bwMode="auto">
              <a:xfrm>
                <a:off x="4334" y="3082"/>
                <a:ext cx="624" cy="384"/>
                <a:chOff x="934" y="2085"/>
                <a:chExt cx="624" cy="384"/>
              </a:xfrm>
            </p:grpSpPr>
            <p:sp>
              <p:nvSpPr>
                <p:cNvPr id="11475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34" y="2085"/>
                  <a:ext cx="27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sz="3400" b="1">
                      <a:solidFill>
                        <a:schemeClr val="tx2"/>
                      </a:solidFill>
                      <a:latin typeface="Angsana New" pitchFamily="18" charset="-34"/>
                    </a:rPr>
                    <a:t>H</a:t>
                  </a:r>
                  <a:endParaRPr lang="th-TH" sz="3400" b="1">
                    <a:solidFill>
                      <a:schemeClr val="tx2"/>
                    </a:solidFill>
                    <a:latin typeface="Angsana New" pitchFamily="18" charset="-34"/>
                  </a:endParaRPr>
                </a:p>
              </p:txBody>
            </p:sp>
            <p:sp>
              <p:nvSpPr>
                <p:cNvPr id="114753" name="Line 37"/>
                <p:cNvSpPr>
                  <a:spLocks noChangeShapeType="1"/>
                </p:cNvSpPr>
                <p:nvPr/>
              </p:nvSpPr>
              <p:spPr bwMode="auto">
                <a:xfrm>
                  <a:off x="1170" y="2275"/>
                  <a:ext cx="18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11475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280" y="2085"/>
                  <a:ext cx="27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sz="3400" b="1">
                      <a:solidFill>
                        <a:schemeClr val="tx2"/>
                      </a:solidFill>
                      <a:latin typeface="Angsana New" pitchFamily="18" charset="-34"/>
                    </a:rPr>
                    <a:t>O</a:t>
                  </a:r>
                  <a:endParaRPr lang="th-TH" sz="3400" b="1">
                    <a:solidFill>
                      <a:schemeClr val="tx2"/>
                    </a:solidFill>
                    <a:latin typeface="Angsana New" pitchFamily="18" charset="-34"/>
                  </a:endParaRPr>
                </a:p>
              </p:txBody>
            </p:sp>
          </p:grpSp>
          <p:sp>
            <p:nvSpPr>
              <p:cNvPr id="114748" name="Text Box 39"/>
              <p:cNvSpPr txBox="1">
                <a:spLocks noChangeArrowheads="1"/>
              </p:cNvSpPr>
              <p:nvPr/>
            </p:nvSpPr>
            <p:spPr bwMode="auto">
              <a:xfrm>
                <a:off x="4701" y="2886"/>
                <a:ext cx="240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 eaLnBrk="1" hangingPunct="1"/>
                <a:r>
                  <a:rPr lang="en-US" sz="4000" b="1">
                    <a:solidFill>
                      <a:schemeClr val="tx2"/>
                    </a:solidFill>
                    <a:latin typeface="Angsana New" pitchFamily="18" charset="-34"/>
                  </a:rPr>
                  <a:t>..</a:t>
                </a:r>
                <a:endParaRPr lang="th-TH" sz="4000" b="1">
                  <a:solidFill>
                    <a:schemeClr val="tx2"/>
                  </a:solidFill>
                  <a:latin typeface="Angsana New" pitchFamily="18" charset="-34"/>
                </a:endParaRPr>
              </a:p>
            </p:txBody>
          </p:sp>
          <p:sp>
            <p:nvSpPr>
              <p:cNvPr id="114749" name="Text Box 40"/>
              <p:cNvSpPr txBox="1">
                <a:spLocks noChangeArrowheads="1"/>
              </p:cNvSpPr>
              <p:nvPr/>
            </p:nvSpPr>
            <p:spPr bwMode="auto">
              <a:xfrm rot="5400000">
                <a:off x="4857" y="3023"/>
                <a:ext cx="222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 eaLnBrk="1" hangingPunct="1"/>
                <a:r>
                  <a:rPr lang="en-US" sz="4000" b="1">
                    <a:solidFill>
                      <a:schemeClr val="tx2"/>
                    </a:solidFill>
                    <a:latin typeface="Angsana New" pitchFamily="18" charset="-34"/>
                  </a:rPr>
                  <a:t>..</a:t>
                </a:r>
                <a:endParaRPr lang="th-TH" sz="4000" b="1">
                  <a:solidFill>
                    <a:schemeClr val="tx2"/>
                  </a:solidFill>
                  <a:latin typeface="Angsana New" pitchFamily="18" charset="-34"/>
                </a:endParaRPr>
              </a:p>
            </p:txBody>
          </p:sp>
          <p:sp>
            <p:nvSpPr>
              <p:cNvPr id="114750" name="Line 41"/>
              <p:cNvSpPr>
                <a:spLocks noChangeShapeType="1"/>
              </p:cNvSpPr>
              <p:nvPr/>
            </p:nvSpPr>
            <p:spPr bwMode="auto">
              <a:xfrm>
                <a:off x="4815" y="3371"/>
                <a:ext cx="0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th-TH"/>
              </a:p>
            </p:txBody>
          </p:sp>
          <p:sp>
            <p:nvSpPr>
              <p:cNvPr id="114751" name="Text Box 42"/>
              <p:cNvSpPr txBox="1">
                <a:spLocks noChangeArrowheads="1"/>
              </p:cNvSpPr>
              <p:nvPr/>
            </p:nvSpPr>
            <p:spPr bwMode="auto">
              <a:xfrm>
                <a:off x="4674" y="3437"/>
                <a:ext cx="277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 eaLnBrk="1" hangingPunct="1"/>
                <a:r>
                  <a:rPr lang="en-US" sz="3400" b="1">
                    <a:solidFill>
                      <a:schemeClr val="tx2"/>
                    </a:solidFill>
                    <a:latin typeface="Angsana New" pitchFamily="18" charset="-34"/>
                  </a:rPr>
                  <a:t>H</a:t>
                </a:r>
                <a:endParaRPr lang="th-TH" sz="3400" b="1">
                  <a:solidFill>
                    <a:schemeClr val="tx2"/>
                  </a:solidFill>
                  <a:latin typeface="Angsana New" pitchFamily="18" charset="-34"/>
                </a:endParaRPr>
              </a:p>
            </p:txBody>
          </p:sp>
        </p:grpSp>
        <p:grpSp>
          <p:nvGrpSpPr>
            <p:cNvPr id="114725" name="Group 43"/>
            <p:cNvGrpSpPr>
              <a:grpSpLocks/>
            </p:cNvGrpSpPr>
            <p:nvPr/>
          </p:nvGrpSpPr>
          <p:grpSpPr bwMode="auto">
            <a:xfrm>
              <a:off x="3411" y="2288"/>
              <a:ext cx="862" cy="925"/>
              <a:chOff x="3154" y="3412"/>
              <a:chExt cx="862" cy="925"/>
            </a:xfrm>
          </p:grpSpPr>
          <p:sp>
            <p:nvSpPr>
              <p:cNvPr id="114738" name="Text Box 44"/>
              <p:cNvSpPr txBox="1">
                <a:spLocks noChangeArrowheads="1"/>
              </p:cNvSpPr>
              <p:nvPr/>
            </p:nvSpPr>
            <p:spPr bwMode="auto">
              <a:xfrm>
                <a:off x="3519" y="3412"/>
                <a:ext cx="240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 eaLnBrk="1" hangingPunct="1"/>
                <a:r>
                  <a:rPr lang="en-US" sz="4000" b="1">
                    <a:solidFill>
                      <a:schemeClr val="tx2"/>
                    </a:solidFill>
                    <a:latin typeface="Angsana New" pitchFamily="18" charset="-34"/>
                  </a:rPr>
                  <a:t>..</a:t>
                </a:r>
                <a:endParaRPr lang="th-TH" sz="4000" b="1">
                  <a:solidFill>
                    <a:schemeClr val="tx2"/>
                  </a:solidFill>
                  <a:latin typeface="Angsana New" pitchFamily="18" charset="-34"/>
                </a:endParaRPr>
              </a:p>
            </p:txBody>
          </p:sp>
          <p:sp>
            <p:nvSpPr>
              <p:cNvPr id="114739" name="Text Box 45"/>
              <p:cNvSpPr txBox="1">
                <a:spLocks noChangeArrowheads="1"/>
              </p:cNvSpPr>
              <p:nvPr/>
            </p:nvSpPr>
            <p:spPr bwMode="auto">
              <a:xfrm rot="5400000">
                <a:off x="3666" y="3562"/>
                <a:ext cx="222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 eaLnBrk="1" hangingPunct="1"/>
                <a:r>
                  <a:rPr lang="en-US" sz="4000" b="1">
                    <a:solidFill>
                      <a:schemeClr val="tx2"/>
                    </a:solidFill>
                    <a:latin typeface="Angsana New" pitchFamily="18" charset="-34"/>
                  </a:rPr>
                  <a:t>..</a:t>
                </a:r>
                <a:endParaRPr lang="th-TH" sz="4000" b="1">
                  <a:solidFill>
                    <a:schemeClr val="tx2"/>
                  </a:solidFill>
                  <a:latin typeface="Angsana New" pitchFamily="18" charset="-34"/>
                </a:endParaRPr>
              </a:p>
            </p:txBody>
          </p:sp>
          <p:grpSp>
            <p:nvGrpSpPr>
              <p:cNvPr id="114740" name="Group 46"/>
              <p:cNvGrpSpPr>
                <a:grpSpLocks/>
              </p:cNvGrpSpPr>
              <p:nvPr/>
            </p:nvGrpSpPr>
            <p:grpSpPr bwMode="auto">
              <a:xfrm>
                <a:off x="3154" y="3598"/>
                <a:ext cx="624" cy="739"/>
                <a:chOff x="3154" y="3445"/>
                <a:chExt cx="624" cy="739"/>
              </a:xfrm>
            </p:grpSpPr>
            <p:grpSp>
              <p:nvGrpSpPr>
                <p:cNvPr id="114741" name="Group 47"/>
                <p:cNvGrpSpPr>
                  <a:grpSpLocks/>
                </p:cNvGrpSpPr>
                <p:nvPr/>
              </p:nvGrpSpPr>
              <p:grpSpPr bwMode="auto">
                <a:xfrm>
                  <a:off x="3154" y="3445"/>
                  <a:ext cx="624" cy="384"/>
                  <a:chOff x="934" y="2085"/>
                  <a:chExt cx="624" cy="384"/>
                </a:xfrm>
              </p:grpSpPr>
              <p:sp>
                <p:nvSpPr>
                  <p:cNvPr id="114744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4" y="2085"/>
                    <a:ext cx="277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9pPr>
                  </a:lstStyle>
                  <a:p>
                    <a:pPr algn="ctr" eaLnBrk="1" hangingPunct="1"/>
                    <a:r>
                      <a:rPr lang="en-US" sz="3400" b="1">
                        <a:solidFill>
                          <a:schemeClr val="tx2"/>
                        </a:solidFill>
                        <a:latin typeface="Angsana New" pitchFamily="18" charset="-34"/>
                      </a:rPr>
                      <a:t>H</a:t>
                    </a:r>
                    <a:endParaRPr lang="th-TH" sz="3400" b="1">
                      <a:solidFill>
                        <a:schemeClr val="tx2"/>
                      </a:solidFill>
                      <a:latin typeface="Angsana New" pitchFamily="18" charset="-34"/>
                    </a:endParaRPr>
                  </a:p>
                </p:txBody>
              </p:sp>
              <p:sp>
                <p:nvSpPr>
                  <p:cNvPr id="114745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170" y="2275"/>
                    <a:ext cx="181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14746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1" y="2085"/>
                    <a:ext cx="277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9pPr>
                  </a:lstStyle>
                  <a:p>
                    <a:pPr algn="ctr" eaLnBrk="1" hangingPunct="1"/>
                    <a:r>
                      <a:rPr lang="en-US" sz="3400" b="1">
                        <a:solidFill>
                          <a:schemeClr val="tx2"/>
                        </a:solidFill>
                        <a:latin typeface="Angsana New" pitchFamily="18" charset="-34"/>
                      </a:rPr>
                      <a:t>O</a:t>
                    </a:r>
                    <a:endParaRPr lang="th-TH" sz="3400" b="1">
                      <a:solidFill>
                        <a:schemeClr val="tx2"/>
                      </a:solidFill>
                      <a:latin typeface="Angsana New" pitchFamily="18" charset="-34"/>
                    </a:endParaRPr>
                  </a:p>
                </p:txBody>
              </p:sp>
            </p:grpSp>
            <p:sp>
              <p:nvSpPr>
                <p:cNvPr id="114742" name="Line 51"/>
                <p:cNvSpPr>
                  <a:spLocks noChangeShapeType="1"/>
                </p:cNvSpPr>
                <p:nvPr/>
              </p:nvSpPr>
              <p:spPr bwMode="auto">
                <a:xfrm>
                  <a:off x="3635" y="3734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114743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494" y="3800"/>
                  <a:ext cx="277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sz="3400" b="1">
                      <a:solidFill>
                        <a:schemeClr val="tx2"/>
                      </a:solidFill>
                      <a:latin typeface="Angsana New" pitchFamily="18" charset="-34"/>
                    </a:rPr>
                    <a:t>H</a:t>
                  </a:r>
                  <a:endParaRPr lang="th-TH" sz="3400" b="1">
                    <a:solidFill>
                      <a:schemeClr val="tx2"/>
                    </a:solidFill>
                    <a:latin typeface="Angsana New" pitchFamily="18" charset="-34"/>
                  </a:endParaRPr>
                </a:p>
              </p:txBody>
            </p:sp>
          </p:grpSp>
        </p:grpSp>
        <p:sp>
          <p:nvSpPr>
            <p:cNvPr id="114726" name="Text Box 53"/>
            <p:cNvSpPr txBox="1">
              <a:spLocks noChangeArrowheads="1"/>
            </p:cNvSpPr>
            <p:nvPr/>
          </p:nvSpPr>
          <p:spPr bwMode="auto">
            <a:xfrm rot="5400000">
              <a:off x="3451" y="2252"/>
              <a:ext cx="222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1" hangingPunct="1"/>
              <a:r>
                <a:rPr lang="en-US" sz="4000" b="1">
                  <a:solidFill>
                    <a:schemeClr val="tx2"/>
                  </a:solidFill>
                  <a:latin typeface="Angsana New" pitchFamily="18" charset="-34"/>
                </a:rPr>
                <a:t>..</a:t>
              </a:r>
              <a:endParaRPr lang="th-TH" sz="4000" b="1">
                <a:solidFill>
                  <a:schemeClr val="tx2"/>
                </a:solidFill>
                <a:latin typeface="Angsana New" pitchFamily="18" charset="-34"/>
              </a:endParaRPr>
            </a:p>
          </p:txBody>
        </p:sp>
        <p:grpSp>
          <p:nvGrpSpPr>
            <p:cNvPr id="114727" name="Group 54"/>
            <p:cNvGrpSpPr>
              <a:grpSpLocks/>
            </p:cNvGrpSpPr>
            <p:nvPr/>
          </p:nvGrpSpPr>
          <p:grpSpPr bwMode="auto">
            <a:xfrm>
              <a:off x="3565" y="1352"/>
              <a:ext cx="625" cy="826"/>
              <a:chOff x="2928" y="1957"/>
              <a:chExt cx="625" cy="826"/>
            </a:xfrm>
          </p:grpSpPr>
          <p:grpSp>
            <p:nvGrpSpPr>
              <p:cNvPr id="114731" name="Group 55"/>
              <p:cNvGrpSpPr>
                <a:grpSpLocks/>
              </p:cNvGrpSpPr>
              <p:nvPr/>
            </p:nvGrpSpPr>
            <p:grpSpPr bwMode="auto">
              <a:xfrm>
                <a:off x="2928" y="2311"/>
                <a:ext cx="624" cy="384"/>
                <a:chOff x="934" y="2085"/>
                <a:chExt cx="624" cy="384"/>
              </a:xfrm>
            </p:grpSpPr>
            <p:sp>
              <p:nvSpPr>
                <p:cNvPr id="11473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934" y="2085"/>
                  <a:ext cx="277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sz="3400" b="1">
                      <a:solidFill>
                        <a:schemeClr val="tx2"/>
                      </a:solidFill>
                      <a:latin typeface="Angsana New" pitchFamily="18" charset="-34"/>
                    </a:rPr>
                    <a:t>H</a:t>
                  </a:r>
                  <a:endParaRPr lang="th-TH" sz="3400" b="1">
                    <a:solidFill>
                      <a:schemeClr val="tx2"/>
                    </a:solidFill>
                    <a:latin typeface="Angsana New" pitchFamily="18" charset="-34"/>
                  </a:endParaRPr>
                </a:p>
              </p:txBody>
            </p:sp>
            <p:sp>
              <p:nvSpPr>
                <p:cNvPr id="114736" name="Line 57"/>
                <p:cNvSpPr>
                  <a:spLocks noChangeShapeType="1"/>
                </p:cNvSpPr>
                <p:nvPr/>
              </p:nvSpPr>
              <p:spPr bwMode="auto">
                <a:xfrm>
                  <a:off x="1170" y="2275"/>
                  <a:ext cx="18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114737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1281" y="2085"/>
                  <a:ext cx="277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sz="3400" b="1">
                      <a:solidFill>
                        <a:schemeClr val="tx2"/>
                      </a:solidFill>
                      <a:latin typeface="Angsana New" pitchFamily="18" charset="-34"/>
                    </a:rPr>
                    <a:t>O</a:t>
                  </a:r>
                  <a:endParaRPr lang="th-TH" sz="3400" b="1">
                    <a:solidFill>
                      <a:schemeClr val="tx2"/>
                    </a:solidFill>
                    <a:latin typeface="Angsana New" pitchFamily="18" charset="-34"/>
                  </a:endParaRPr>
                </a:p>
              </p:txBody>
            </p:sp>
          </p:grpSp>
          <p:sp>
            <p:nvSpPr>
              <p:cNvPr id="114732" name="Text Box 59"/>
              <p:cNvSpPr txBox="1">
                <a:spLocks noChangeArrowheads="1"/>
              </p:cNvSpPr>
              <p:nvPr/>
            </p:nvSpPr>
            <p:spPr bwMode="auto">
              <a:xfrm>
                <a:off x="3292" y="2341"/>
                <a:ext cx="240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 eaLnBrk="1" hangingPunct="1"/>
                <a:r>
                  <a:rPr lang="en-US" sz="4000" b="1">
                    <a:solidFill>
                      <a:schemeClr val="tx2"/>
                    </a:solidFill>
                    <a:latin typeface="Angsana New" pitchFamily="18" charset="-34"/>
                  </a:rPr>
                  <a:t>..</a:t>
                </a:r>
                <a:endParaRPr lang="th-TH" sz="4000" b="1">
                  <a:solidFill>
                    <a:schemeClr val="tx2"/>
                  </a:solidFill>
                  <a:latin typeface="Angsana New" pitchFamily="18" charset="-34"/>
                </a:endParaRPr>
              </a:p>
            </p:txBody>
          </p:sp>
          <p:sp>
            <p:nvSpPr>
              <p:cNvPr id="114733" name="Line 60"/>
              <p:cNvSpPr>
                <a:spLocks noChangeShapeType="1"/>
              </p:cNvSpPr>
              <p:nvPr/>
            </p:nvSpPr>
            <p:spPr bwMode="auto">
              <a:xfrm>
                <a:off x="3417" y="2243"/>
                <a:ext cx="0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th-TH"/>
              </a:p>
            </p:txBody>
          </p:sp>
          <p:sp>
            <p:nvSpPr>
              <p:cNvPr id="114734" name="Text Box 61"/>
              <p:cNvSpPr txBox="1">
                <a:spLocks noChangeArrowheads="1"/>
              </p:cNvSpPr>
              <p:nvPr/>
            </p:nvSpPr>
            <p:spPr bwMode="auto">
              <a:xfrm>
                <a:off x="3276" y="1957"/>
                <a:ext cx="277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 eaLnBrk="1" hangingPunct="1"/>
                <a:r>
                  <a:rPr lang="en-US" sz="3400" b="1">
                    <a:solidFill>
                      <a:schemeClr val="tx2"/>
                    </a:solidFill>
                    <a:latin typeface="Angsana New" pitchFamily="18" charset="-34"/>
                  </a:rPr>
                  <a:t>H</a:t>
                </a:r>
                <a:endParaRPr lang="th-TH" sz="3400" b="1">
                  <a:solidFill>
                    <a:schemeClr val="tx2"/>
                  </a:solidFill>
                  <a:latin typeface="Angsana New" pitchFamily="18" charset="-34"/>
                </a:endParaRPr>
              </a:p>
            </p:txBody>
          </p:sp>
        </p:grpSp>
        <p:sp>
          <p:nvSpPr>
            <p:cNvPr id="114728" name="Line 62"/>
            <p:cNvSpPr>
              <a:spLocks noChangeShapeType="1"/>
            </p:cNvSpPr>
            <p:nvPr/>
          </p:nvSpPr>
          <p:spPr bwMode="auto">
            <a:xfrm>
              <a:off x="4561" y="2320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th-TH"/>
            </a:p>
          </p:txBody>
        </p:sp>
        <p:sp>
          <p:nvSpPr>
            <p:cNvPr id="114729" name="Line 63"/>
            <p:cNvSpPr>
              <a:spLocks noChangeShapeType="1"/>
            </p:cNvSpPr>
            <p:nvPr/>
          </p:nvSpPr>
          <p:spPr bwMode="auto">
            <a:xfrm>
              <a:off x="4073" y="2675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th-TH"/>
            </a:p>
          </p:txBody>
        </p:sp>
        <p:sp>
          <p:nvSpPr>
            <p:cNvPr id="114730" name="Line 64"/>
            <p:cNvSpPr>
              <a:spLocks noChangeShapeType="1"/>
            </p:cNvSpPr>
            <p:nvPr/>
          </p:nvSpPr>
          <p:spPr bwMode="auto">
            <a:xfrm>
              <a:off x="4067" y="2059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th-TH"/>
            </a:p>
          </p:txBody>
        </p:sp>
      </p:grpSp>
      <p:grpSp>
        <p:nvGrpSpPr>
          <p:cNvPr id="114695" name="Group 65"/>
          <p:cNvGrpSpPr>
            <a:grpSpLocks/>
          </p:cNvGrpSpPr>
          <p:nvPr/>
        </p:nvGrpSpPr>
        <p:grpSpPr bwMode="auto">
          <a:xfrm>
            <a:off x="1100138" y="2890838"/>
            <a:ext cx="2633662" cy="2112962"/>
            <a:chOff x="751" y="1827"/>
            <a:chExt cx="1797" cy="1331"/>
          </a:xfrm>
        </p:grpSpPr>
        <p:grpSp>
          <p:nvGrpSpPr>
            <p:cNvPr id="114698" name="Group 66"/>
            <p:cNvGrpSpPr>
              <a:grpSpLocks/>
            </p:cNvGrpSpPr>
            <p:nvPr/>
          </p:nvGrpSpPr>
          <p:grpSpPr bwMode="auto">
            <a:xfrm>
              <a:off x="1752" y="2665"/>
              <a:ext cx="607" cy="384"/>
              <a:chOff x="1616" y="2083"/>
              <a:chExt cx="607" cy="384"/>
            </a:xfrm>
          </p:grpSpPr>
          <p:sp>
            <p:nvSpPr>
              <p:cNvPr id="114720" name="Text Box 67"/>
              <p:cNvSpPr txBox="1">
                <a:spLocks noChangeArrowheads="1"/>
              </p:cNvSpPr>
              <p:nvPr/>
            </p:nvSpPr>
            <p:spPr bwMode="auto">
              <a:xfrm>
                <a:off x="1616" y="2083"/>
                <a:ext cx="277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 eaLnBrk="1" hangingPunct="1"/>
                <a:r>
                  <a:rPr lang="en-US" sz="3400" b="1">
                    <a:solidFill>
                      <a:schemeClr val="tx2"/>
                    </a:solidFill>
                    <a:latin typeface="Angsana New" pitchFamily="18" charset="-34"/>
                  </a:rPr>
                  <a:t>H</a:t>
                </a:r>
                <a:endParaRPr lang="th-TH" sz="3400" b="1">
                  <a:solidFill>
                    <a:schemeClr val="tx2"/>
                  </a:solidFill>
                  <a:latin typeface="Angsana New" pitchFamily="18" charset="-34"/>
                </a:endParaRPr>
              </a:p>
            </p:txBody>
          </p:sp>
          <p:sp>
            <p:nvSpPr>
              <p:cNvPr id="114721" name="Line 68"/>
              <p:cNvSpPr>
                <a:spLocks noChangeShapeType="1"/>
              </p:cNvSpPr>
              <p:nvPr/>
            </p:nvSpPr>
            <p:spPr bwMode="auto">
              <a:xfrm>
                <a:off x="1851" y="2273"/>
                <a:ext cx="1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th-TH"/>
              </a:p>
            </p:txBody>
          </p:sp>
          <p:sp>
            <p:nvSpPr>
              <p:cNvPr id="114722" name="Text Box 69"/>
              <p:cNvSpPr txBox="1">
                <a:spLocks noChangeArrowheads="1"/>
              </p:cNvSpPr>
              <p:nvPr/>
            </p:nvSpPr>
            <p:spPr bwMode="auto">
              <a:xfrm>
                <a:off x="1978" y="2083"/>
                <a:ext cx="245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 eaLnBrk="1" hangingPunct="1"/>
                <a:r>
                  <a:rPr lang="en-US" sz="3400" b="1">
                    <a:solidFill>
                      <a:schemeClr val="tx2"/>
                    </a:solidFill>
                    <a:latin typeface="Angsana New" pitchFamily="18" charset="-34"/>
                  </a:rPr>
                  <a:t>F</a:t>
                </a:r>
                <a:endParaRPr lang="th-TH" sz="3400" b="1">
                  <a:solidFill>
                    <a:schemeClr val="tx2"/>
                  </a:solidFill>
                  <a:latin typeface="Angsana New" pitchFamily="18" charset="-34"/>
                </a:endParaRPr>
              </a:p>
            </p:txBody>
          </p:sp>
        </p:grpSp>
        <p:sp>
          <p:nvSpPr>
            <p:cNvPr id="114699" name="Line 70"/>
            <p:cNvSpPr>
              <a:spLocks noChangeShapeType="1"/>
            </p:cNvSpPr>
            <p:nvPr/>
          </p:nvSpPr>
          <p:spPr bwMode="auto">
            <a:xfrm>
              <a:off x="1634" y="2857"/>
              <a:ext cx="1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th-TH"/>
            </a:p>
          </p:txBody>
        </p:sp>
        <p:sp>
          <p:nvSpPr>
            <p:cNvPr id="114700" name="Text Box 71"/>
            <p:cNvSpPr txBox="1">
              <a:spLocks noChangeArrowheads="1"/>
            </p:cNvSpPr>
            <p:nvPr/>
          </p:nvSpPr>
          <p:spPr bwMode="auto">
            <a:xfrm>
              <a:off x="2110" y="2713"/>
              <a:ext cx="24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1" hangingPunct="1"/>
              <a:r>
                <a:rPr lang="en-US" sz="4000" b="1">
                  <a:solidFill>
                    <a:schemeClr val="tx2"/>
                  </a:solidFill>
                  <a:latin typeface="Angsana New" pitchFamily="18" charset="-34"/>
                </a:rPr>
                <a:t>..</a:t>
              </a:r>
              <a:endParaRPr lang="th-TH" sz="4000" b="1">
                <a:solidFill>
                  <a:schemeClr val="tx2"/>
                </a:solidFill>
                <a:latin typeface="Angsana New" pitchFamily="18" charset="-34"/>
              </a:endParaRPr>
            </a:p>
          </p:txBody>
        </p:sp>
        <p:sp>
          <p:nvSpPr>
            <p:cNvPr id="114701" name="Text Box 72"/>
            <p:cNvSpPr txBox="1">
              <a:spLocks noChangeArrowheads="1"/>
            </p:cNvSpPr>
            <p:nvPr/>
          </p:nvSpPr>
          <p:spPr bwMode="auto">
            <a:xfrm>
              <a:off x="2114" y="2478"/>
              <a:ext cx="24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1" hangingPunct="1"/>
              <a:r>
                <a:rPr lang="en-US" sz="4000" b="1">
                  <a:solidFill>
                    <a:schemeClr val="tx2"/>
                  </a:solidFill>
                  <a:latin typeface="Angsana New" pitchFamily="18" charset="-34"/>
                </a:rPr>
                <a:t>..</a:t>
              </a:r>
              <a:endParaRPr lang="th-TH" sz="4000" b="1">
                <a:solidFill>
                  <a:schemeClr val="tx2"/>
                </a:solidFill>
                <a:latin typeface="Angsana New" pitchFamily="18" charset="-34"/>
              </a:endParaRPr>
            </a:p>
          </p:txBody>
        </p:sp>
        <p:sp>
          <p:nvSpPr>
            <p:cNvPr id="114702" name="Text Box 73"/>
            <p:cNvSpPr txBox="1">
              <a:spLocks noChangeArrowheads="1"/>
            </p:cNvSpPr>
            <p:nvPr/>
          </p:nvSpPr>
          <p:spPr bwMode="auto">
            <a:xfrm rot="-5400000">
              <a:off x="2198" y="2626"/>
              <a:ext cx="222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1" hangingPunct="1"/>
              <a:r>
                <a:rPr lang="en-US" sz="4000" b="1">
                  <a:solidFill>
                    <a:schemeClr val="tx2"/>
                  </a:solidFill>
                  <a:latin typeface="Angsana New" pitchFamily="18" charset="-34"/>
                </a:rPr>
                <a:t>..</a:t>
              </a:r>
              <a:endParaRPr lang="th-TH" sz="4000" b="1">
                <a:solidFill>
                  <a:schemeClr val="tx2"/>
                </a:solidFill>
                <a:latin typeface="Angsana New" pitchFamily="18" charset="-34"/>
              </a:endParaRPr>
            </a:p>
          </p:txBody>
        </p:sp>
        <p:grpSp>
          <p:nvGrpSpPr>
            <p:cNvPr id="114703" name="Group 74"/>
            <p:cNvGrpSpPr>
              <a:grpSpLocks/>
            </p:cNvGrpSpPr>
            <p:nvPr/>
          </p:nvGrpSpPr>
          <p:grpSpPr bwMode="auto">
            <a:xfrm>
              <a:off x="997" y="2465"/>
              <a:ext cx="778" cy="693"/>
              <a:chOff x="940" y="1883"/>
              <a:chExt cx="778" cy="693"/>
            </a:xfrm>
          </p:grpSpPr>
          <p:grpSp>
            <p:nvGrpSpPr>
              <p:cNvPr id="114712" name="Group 75"/>
              <p:cNvGrpSpPr>
                <a:grpSpLocks/>
              </p:cNvGrpSpPr>
              <p:nvPr/>
            </p:nvGrpSpPr>
            <p:grpSpPr bwMode="auto">
              <a:xfrm>
                <a:off x="940" y="1883"/>
                <a:ext cx="608" cy="693"/>
                <a:chOff x="934" y="1883"/>
                <a:chExt cx="608" cy="693"/>
              </a:xfrm>
            </p:grpSpPr>
            <p:grpSp>
              <p:nvGrpSpPr>
                <p:cNvPr id="114714" name="Group 76"/>
                <p:cNvGrpSpPr>
                  <a:grpSpLocks/>
                </p:cNvGrpSpPr>
                <p:nvPr/>
              </p:nvGrpSpPr>
              <p:grpSpPr bwMode="auto">
                <a:xfrm>
                  <a:off x="934" y="2085"/>
                  <a:ext cx="608" cy="384"/>
                  <a:chOff x="934" y="2085"/>
                  <a:chExt cx="608" cy="384"/>
                </a:xfrm>
              </p:grpSpPr>
              <p:sp>
                <p:nvSpPr>
                  <p:cNvPr id="114717" name="Text 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4" y="2085"/>
                    <a:ext cx="278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9pPr>
                  </a:lstStyle>
                  <a:p>
                    <a:pPr algn="ctr" eaLnBrk="1" hangingPunct="1"/>
                    <a:r>
                      <a:rPr lang="en-US" sz="3400" b="1">
                        <a:solidFill>
                          <a:schemeClr val="tx2"/>
                        </a:solidFill>
                        <a:latin typeface="Angsana New" pitchFamily="18" charset="-34"/>
                      </a:rPr>
                      <a:t>H</a:t>
                    </a:r>
                    <a:endParaRPr lang="th-TH" sz="3400" b="1">
                      <a:solidFill>
                        <a:schemeClr val="tx2"/>
                      </a:solidFill>
                      <a:latin typeface="Angsana New" pitchFamily="18" charset="-34"/>
                    </a:endParaRPr>
                  </a:p>
                </p:txBody>
              </p:sp>
              <p:sp>
                <p:nvSpPr>
                  <p:cNvPr id="114718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1170" y="2275"/>
                    <a:ext cx="181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114719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7" y="2085"/>
                    <a:ext cx="245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1pPr>
                    <a:lvl2pPr marL="742950" indent="-28575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2pPr>
                    <a:lvl3pPr marL="11430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3pPr>
                    <a:lvl4pPr marL="16002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4pPr>
                    <a:lvl5pPr marL="2057400" indent="-228600" eaLnBrk="0" hangingPunct="0"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itchFamily="34" charset="0"/>
                        <a:cs typeface="Angsana New" pitchFamily="18" charset="-34"/>
                      </a:defRPr>
                    </a:lvl9pPr>
                  </a:lstStyle>
                  <a:p>
                    <a:pPr algn="ctr" eaLnBrk="1" hangingPunct="1"/>
                    <a:r>
                      <a:rPr lang="en-US" sz="3400" b="1">
                        <a:solidFill>
                          <a:schemeClr val="tx2"/>
                        </a:solidFill>
                        <a:latin typeface="Angsana New" pitchFamily="18" charset="-34"/>
                      </a:rPr>
                      <a:t>F</a:t>
                    </a:r>
                    <a:endParaRPr lang="th-TH" sz="3400" b="1">
                      <a:solidFill>
                        <a:schemeClr val="tx2"/>
                      </a:solidFill>
                      <a:latin typeface="Angsana New" pitchFamily="18" charset="-34"/>
                    </a:endParaRPr>
                  </a:p>
                </p:txBody>
              </p:sp>
            </p:grpSp>
            <p:sp>
              <p:nvSpPr>
                <p:cNvPr id="114715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301" y="1883"/>
                  <a:ext cx="240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sz="4000" b="1">
                      <a:solidFill>
                        <a:schemeClr val="tx2"/>
                      </a:solidFill>
                      <a:latin typeface="Angsana New" pitchFamily="18" charset="-34"/>
                    </a:rPr>
                    <a:t>..</a:t>
                  </a:r>
                  <a:endParaRPr lang="th-TH" sz="4000" b="1">
                    <a:solidFill>
                      <a:schemeClr val="tx2"/>
                    </a:solidFill>
                    <a:latin typeface="Angsana New" pitchFamily="18" charset="-34"/>
                  </a:endParaRPr>
                </a:p>
              </p:txBody>
            </p:sp>
            <p:sp>
              <p:nvSpPr>
                <p:cNvPr id="114716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1297" y="2134"/>
                  <a:ext cx="240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cs typeface="Angsana New" pitchFamily="18" charset="-34"/>
                    </a:defRPr>
                  </a:lvl9pPr>
                </a:lstStyle>
                <a:p>
                  <a:pPr algn="ctr" eaLnBrk="1" hangingPunct="1"/>
                  <a:r>
                    <a:rPr lang="en-US" sz="4000" b="1">
                      <a:solidFill>
                        <a:schemeClr val="tx2"/>
                      </a:solidFill>
                      <a:latin typeface="Angsana New" pitchFamily="18" charset="-34"/>
                    </a:rPr>
                    <a:t>..</a:t>
                  </a:r>
                  <a:endParaRPr lang="th-TH" sz="4000" b="1">
                    <a:solidFill>
                      <a:schemeClr val="tx2"/>
                    </a:solidFill>
                    <a:latin typeface="Angsana New" pitchFamily="18" charset="-34"/>
                  </a:endParaRPr>
                </a:p>
              </p:txBody>
            </p:sp>
          </p:grpSp>
          <p:sp>
            <p:nvSpPr>
              <p:cNvPr id="114713" name="Text Box 82"/>
              <p:cNvSpPr txBox="1">
                <a:spLocks noChangeArrowheads="1"/>
              </p:cNvSpPr>
              <p:nvPr/>
            </p:nvSpPr>
            <p:spPr bwMode="auto">
              <a:xfrm rot="-5400000">
                <a:off x="1368" y="2039"/>
                <a:ext cx="222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 eaLnBrk="1" hangingPunct="1"/>
                <a:r>
                  <a:rPr lang="en-US" sz="4000" b="1">
                    <a:solidFill>
                      <a:schemeClr val="tx2"/>
                    </a:solidFill>
                    <a:latin typeface="Angsana New" pitchFamily="18" charset="-34"/>
                  </a:rPr>
                  <a:t>..</a:t>
                </a:r>
                <a:endParaRPr lang="th-TH" sz="4000" b="1">
                  <a:solidFill>
                    <a:schemeClr val="tx2"/>
                  </a:solidFill>
                  <a:latin typeface="Angsana New" pitchFamily="18" charset="-34"/>
                </a:endParaRPr>
              </a:p>
            </p:txBody>
          </p:sp>
        </p:grpSp>
        <p:sp>
          <p:nvSpPr>
            <p:cNvPr id="114704" name="Text Box 83"/>
            <p:cNvSpPr txBox="1">
              <a:spLocks noChangeArrowheads="1"/>
            </p:cNvSpPr>
            <p:nvPr/>
          </p:nvSpPr>
          <p:spPr bwMode="auto">
            <a:xfrm rot="-5400000">
              <a:off x="880" y="2140"/>
              <a:ext cx="222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1" hangingPunct="1"/>
              <a:r>
                <a:rPr lang="en-US" sz="4000" b="1">
                  <a:solidFill>
                    <a:schemeClr val="tx2"/>
                  </a:solidFill>
                  <a:latin typeface="Angsana New" pitchFamily="18" charset="-34"/>
                </a:rPr>
                <a:t>..</a:t>
              </a:r>
              <a:endParaRPr lang="th-TH" sz="4000" b="1">
                <a:solidFill>
                  <a:schemeClr val="tx2"/>
                </a:solidFill>
                <a:latin typeface="Angsana New" pitchFamily="18" charset="-34"/>
              </a:endParaRPr>
            </a:p>
          </p:txBody>
        </p:sp>
        <p:grpSp>
          <p:nvGrpSpPr>
            <p:cNvPr id="114705" name="Group 84"/>
            <p:cNvGrpSpPr>
              <a:grpSpLocks/>
            </p:cNvGrpSpPr>
            <p:nvPr/>
          </p:nvGrpSpPr>
          <p:grpSpPr bwMode="auto">
            <a:xfrm>
              <a:off x="954" y="1827"/>
              <a:ext cx="478" cy="850"/>
              <a:chOff x="383" y="1776"/>
              <a:chExt cx="478" cy="850"/>
            </a:xfrm>
          </p:grpSpPr>
          <p:sp>
            <p:nvSpPr>
              <p:cNvPr id="114707" name="Text Box 85"/>
              <p:cNvSpPr txBox="1">
                <a:spLocks noChangeArrowheads="1"/>
              </p:cNvSpPr>
              <p:nvPr/>
            </p:nvSpPr>
            <p:spPr bwMode="auto">
              <a:xfrm>
                <a:off x="405" y="1776"/>
                <a:ext cx="2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 eaLnBrk="1" hangingPunct="1"/>
                <a:r>
                  <a:rPr lang="en-US" sz="3400" b="1">
                    <a:solidFill>
                      <a:schemeClr val="tx2"/>
                    </a:solidFill>
                    <a:latin typeface="Angsana New" pitchFamily="18" charset="-34"/>
                  </a:rPr>
                  <a:t>H</a:t>
                </a:r>
                <a:endParaRPr lang="th-TH" sz="3400" b="1">
                  <a:solidFill>
                    <a:schemeClr val="tx2"/>
                  </a:solidFill>
                  <a:latin typeface="Angsana New" pitchFamily="18" charset="-34"/>
                </a:endParaRPr>
              </a:p>
            </p:txBody>
          </p:sp>
          <p:sp>
            <p:nvSpPr>
              <p:cNvPr id="114708" name="Text Box 86"/>
              <p:cNvSpPr txBox="1">
                <a:spLocks noChangeArrowheads="1"/>
              </p:cNvSpPr>
              <p:nvPr/>
            </p:nvSpPr>
            <p:spPr bwMode="auto">
              <a:xfrm>
                <a:off x="434" y="2135"/>
                <a:ext cx="244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 eaLnBrk="1" hangingPunct="1"/>
                <a:r>
                  <a:rPr lang="en-US" sz="3400" b="1">
                    <a:solidFill>
                      <a:schemeClr val="tx2"/>
                    </a:solidFill>
                    <a:latin typeface="Angsana New" pitchFamily="18" charset="-34"/>
                  </a:rPr>
                  <a:t>F</a:t>
                </a:r>
                <a:endParaRPr lang="th-TH" sz="3400" b="1">
                  <a:solidFill>
                    <a:schemeClr val="tx2"/>
                  </a:solidFill>
                  <a:latin typeface="Angsana New" pitchFamily="18" charset="-34"/>
                </a:endParaRPr>
              </a:p>
            </p:txBody>
          </p:sp>
          <p:sp>
            <p:nvSpPr>
              <p:cNvPr id="114709" name="Text Box 87"/>
              <p:cNvSpPr txBox="1">
                <a:spLocks noChangeArrowheads="1"/>
              </p:cNvSpPr>
              <p:nvPr/>
            </p:nvSpPr>
            <p:spPr bwMode="auto">
              <a:xfrm>
                <a:off x="434" y="2184"/>
                <a:ext cx="240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 eaLnBrk="1" hangingPunct="1"/>
                <a:r>
                  <a:rPr lang="en-US" sz="4000" b="1">
                    <a:solidFill>
                      <a:schemeClr val="tx2"/>
                    </a:solidFill>
                    <a:latin typeface="Angsana New" pitchFamily="18" charset="-34"/>
                  </a:rPr>
                  <a:t>..</a:t>
                </a:r>
                <a:endParaRPr lang="th-TH" sz="4000" b="1">
                  <a:solidFill>
                    <a:schemeClr val="tx2"/>
                  </a:solidFill>
                  <a:latin typeface="Angsana New" pitchFamily="18" charset="-34"/>
                </a:endParaRPr>
              </a:p>
            </p:txBody>
          </p:sp>
          <p:sp>
            <p:nvSpPr>
              <p:cNvPr id="114710" name="Text Box 88"/>
              <p:cNvSpPr txBox="1">
                <a:spLocks noChangeArrowheads="1"/>
              </p:cNvSpPr>
              <p:nvPr/>
            </p:nvSpPr>
            <p:spPr bwMode="auto">
              <a:xfrm rot="-5400000">
                <a:off x="511" y="2093"/>
                <a:ext cx="222" cy="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 eaLnBrk="1" hangingPunct="1"/>
                <a:r>
                  <a:rPr lang="en-US" sz="4000" b="1">
                    <a:solidFill>
                      <a:schemeClr val="tx2"/>
                    </a:solidFill>
                    <a:latin typeface="Angsana New" pitchFamily="18" charset="-34"/>
                  </a:rPr>
                  <a:t>..</a:t>
                </a:r>
                <a:endParaRPr lang="th-TH" sz="4000" b="1">
                  <a:solidFill>
                    <a:schemeClr val="tx2"/>
                  </a:solidFill>
                  <a:latin typeface="Angsana New" pitchFamily="18" charset="-34"/>
                </a:endParaRPr>
              </a:p>
            </p:txBody>
          </p:sp>
          <p:sp>
            <p:nvSpPr>
              <p:cNvPr id="114711" name="Line 89"/>
              <p:cNvSpPr>
                <a:spLocks noChangeShapeType="1"/>
              </p:cNvSpPr>
              <p:nvPr/>
            </p:nvSpPr>
            <p:spPr bwMode="auto">
              <a:xfrm flipV="1">
                <a:off x="548" y="2069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th-TH"/>
              </a:p>
            </p:txBody>
          </p:sp>
        </p:grpSp>
        <p:sp>
          <p:nvSpPr>
            <p:cNvPr id="114706" name="Line 90"/>
            <p:cNvSpPr>
              <a:spLocks noChangeShapeType="1"/>
            </p:cNvSpPr>
            <p:nvPr/>
          </p:nvSpPr>
          <p:spPr bwMode="auto">
            <a:xfrm flipV="1">
              <a:off x="1124" y="2563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th-TH"/>
            </a:p>
          </p:txBody>
        </p:sp>
      </p:grpSp>
      <p:sp>
        <p:nvSpPr>
          <p:cNvPr id="114696" name="Text Box 91"/>
          <p:cNvSpPr txBox="1">
            <a:spLocks noChangeArrowheads="1"/>
          </p:cNvSpPr>
          <p:nvPr/>
        </p:nvSpPr>
        <p:spPr bwMode="auto">
          <a:xfrm>
            <a:off x="4810125" y="5089525"/>
            <a:ext cx="24780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400" b="1">
                <a:solidFill>
                  <a:schemeClr val="tx2"/>
                </a:solidFill>
                <a:latin typeface="Angsana New" pitchFamily="18" charset="-34"/>
              </a:rPr>
              <a:t>EN  2.1(H)   3.5(O)</a:t>
            </a:r>
            <a:endParaRPr lang="th-TH" sz="3400" b="1">
              <a:solidFill>
                <a:schemeClr val="tx2"/>
              </a:solidFill>
              <a:latin typeface="Angsana New" pitchFamily="18" charset="-34"/>
            </a:endParaRPr>
          </a:p>
        </p:txBody>
      </p:sp>
      <p:sp>
        <p:nvSpPr>
          <p:cNvPr id="114697" name="Text Box 92"/>
          <p:cNvSpPr txBox="1">
            <a:spLocks noChangeArrowheads="1"/>
          </p:cNvSpPr>
          <p:nvPr/>
        </p:nvSpPr>
        <p:spPr bwMode="auto">
          <a:xfrm>
            <a:off x="5111750" y="5627688"/>
            <a:ext cx="24098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400" b="1">
                <a:solidFill>
                  <a:schemeClr val="tx2"/>
                </a:solidFill>
                <a:latin typeface="Angsana New" pitchFamily="18" charset="-34"/>
              </a:rPr>
              <a:t>H</a:t>
            </a:r>
            <a:r>
              <a:rPr lang="en-US" sz="3400" b="1" baseline="-25000">
                <a:solidFill>
                  <a:schemeClr val="tx2"/>
                </a:solidFill>
                <a:latin typeface="Angsana New" pitchFamily="18" charset="-34"/>
              </a:rPr>
              <a:t>2</a:t>
            </a:r>
            <a:r>
              <a:rPr lang="en-US" sz="3400" b="1">
                <a:solidFill>
                  <a:schemeClr val="tx2"/>
                </a:solidFill>
                <a:latin typeface="Angsana New" pitchFamily="18" charset="-34"/>
              </a:rPr>
              <a:t>O </a:t>
            </a:r>
            <a:r>
              <a:rPr lang="th-TH" sz="3400" b="1">
                <a:solidFill>
                  <a:schemeClr val="tx2"/>
                </a:solidFill>
                <a:latin typeface="Angsana New" pitchFamily="18" charset="-34"/>
              </a:rPr>
              <a:t>มี </a:t>
            </a:r>
            <a:r>
              <a:rPr lang="en-US" sz="3400" b="1">
                <a:solidFill>
                  <a:schemeClr val="tx2"/>
                </a:solidFill>
                <a:latin typeface="Angsana New" pitchFamily="18" charset="-34"/>
              </a:rPr>
              <a:t>bp = 100</a:t>
            </a:r>
            <a:r>
              <a:rPr lang="en-US" sz="3400" b="1" baseline="30000">
                <a:solidFill>
                  <a:schemeClr val="tx2"/>
                </a:solidFill>
                <a:latin typeface="Angsana New" pitchFamily="18" charset="-34"/>
              </a:rPr>
              <a:t>o</a:t>
            </a:r>
            <a:r>
              <a:rPr lang="en-US" sz="3400" b="1">
                <a:solidFill>
                  <a:schemeClr val="tx2"/>
                </a:solidFill>
                <a:latin typeface="Angsana New" pitchFamily="18" charset="-34"/>
              </a:rPr>
              <a:t>C</a:t>
            </a:r>
            <a:endParaRPr lang="th-TH" sz="3400" b="1">
              <a:solidFill>
                <a:schemeClr val="tx2"/>
              </a:solidFill>
              <a:latin typeface="Angsana New" pitchFamily="18" charset="-3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1547813" y="333375"/>
            <a:ext cx="6119812" cy="868363"/>
          </a:xfrm>
          <a:solidFill>
            <a:srgbClr val="66FF66"/>
          </a:solidFill>
        </p:spPr>
        <p:txBody>
          <a:bodyPr/>
          <a:lstStyle/>
          <a:p>
            <a:pPr eaLnBrk="1" hangingPunct="1"/>
            <a:r>
              <a:rPr lang="th-TH" sz="4000">
                <a:latin typeface="Angsana New" pitchFamily="18" charset="-34"/>
              </a:rPr>
              <a:t>สภาพขั้วของพันธะ </a:t>
            </a:r>
            <a:r>
              <a:rPr lang="en-US" sz="4000">
                <a:latin typeface="Angsana New" pitchFamily="18" charset="-34"/>
              </a:rPr>
              <a:t>(Bond Polarity)</a:t>
            </a:r>
            <a:endParaRPr lang="th-TH" sz="4000">
              <a:latin typeface="Angsana New" pitchFamily="18" charset="-34"/>
            </a:endParaRP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8775" y="1760557"/>
            <a:ext cx="8785225" cy="4525963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buFontTx/>
              <a:buNone/>
            </a:pPr>
            <a:r>
              <a:rPr lang="th-TH" b="1" dirty="0">
                <a:latin typeface="Angsana New" pitchFamily="18" charset="-34"/>
              </a:rPr>
              <a:t>สภาพขั้วของพันธะ </a:t>
            </a:r>
            <a:r>
              <a:rPr lang="th-TH" dirty="0">
                <a:latin typeface="Angsana New" pitchFamily="18" charset="-34"/>
              </a:rPr>
              <a:t>คือ  การอธิบายการกระจายตัวของอิเล็กตรอนที่ใช้ในการสร้างพันธะระหว่างอะตอม</a:t>
            </a:r>
          </a:p>
          <a:p>
            <a:pPr eaLnBrk="1" hangingPunct="1">
              <a:spcBef>
                <a:spcPct val="10000"/>
              </a:spcBef>
            </a:pPr>
            <a:r>
              <a:rPr lang="th-TH" dirty="0">
                <a:latin typeface="Angsana New" pitchFamily="18" charset="-34"/>
              </a:rPr>
              <a:t>สภาพขั้วของพันธะโควา</a:t>
            </a:r>
            <a:r>
              <a:rPr lang="th-TH" dirty="0" err="1">
                <a:latin typeface="Angsana New" pitchFamily="18" charset="-34"/>
              </a:rPr>
              <a:t>เลนต์</a:t>
            </a:r>
            <a:r>
              <a:rPr lang="th-TH" dirty="0">
                <a:latin typeface="Angsana New" pitchFamily="18" charset="-34"/>
              </a:rPr>
              <a:t>ขึ้นอยู่กับ ค่า </a:t>
            </a:r>
            <a:r>
              <a:rPr lang="en-US" dirty="0">
                <a:latin typeface="Angsana New" pitchFamily="18" charset="-34"/>
              </a:rPr>
              <a:t>EN </a:t>
            </a:r>
            <a:r>
              <a:rPr lang="th-TH" dirty="0">
                <a:latin typeface="Angsana New" pitchFamily="18" charset="-34"/>
              </a:rPr>
              <a:t>ของอะตอมทั้งสอง ถ้าค่า </a:t>
            </a:r>
            <a:r>
              <a:rPr lang="en-US" dirty="0">
                <a:latin typeface="Angsana New" pitchFamily="18" charset="-34"/>
              </a:rPr>
              <a:t>EN</a:t>
            </a:r>
            <a:r>
              <a:rPr lang="th-TH" dirty="0">
                <a:latin typeface="Angsana New" pitchFamily="18" charset="-34"/>
              </a:rPr>
              <a:t> ของอะตอมทั้งสองต่างกัน การกระจายตัวของอิเล็กตรอนในบริเวณระหว่างอะตอมทั้งสองจะไม่สม่ำเสมอ ซึ่งจะเรียกว่า     </a:t>
            </a:r>
            <a:r>
              <a:rPr lang="th-TH" b="1" dirty="0">
                <a:solidFill>
                  <a:srgbClr val="C00000"/>
                </a:solidFill>
                <a:latin typeface="Angsana New" pitchFamily="18" charset="-34"/>
              </a:rPr>
              <a:t>พันธะโควา</a:t>
            </a:r>
            <a:r>
              <a:rPr lang="th-TH" b="1" dirty="0" err="1">
                <a:solidFill>
                  <a:srgbClr val="C00000"/>
                </a:solidFill>
                <a:latin typeface="Angsana New" pitchFamily="18" charset="-34"/>
              </a:rPr>
              <a:t>เลนต์</a:t>
            </a:r>
            <a:r>
              <a:rPr lang="th-TH" b="1" dirty="0">
                <a:solidFill>
                  <a:srgbClr val="C00000"/>
                </a:solidFill>
                <a:latin typeface="Angsana New" pitchFamily="18" charset="-34"/>
              </a:rPr>
              <a:t>แบบมีขั้ว</a:t>
            </a:r>
            <a:r>
              <a:rPr lang="th-TH" b="1" dirty="0">
                <a:latin typeface="Angsana New" pitchFamily="18" charset="-34"/>
              </a:rPr>
              <a:t>	</a:t>
            </a:r>
            <a:r>
              <a:rPr lang="th-TH" dirty="0">
                <a:latin typeface="Angsana New" pitchFamily="18" charset="-34"/>
              </a:rPr>
              <a:t>		</a:t>
            </a:r>
            <a:r>
              <a:rPr lang="en-US" dirty="0">
                <a:latin typeface="Angsana New" pitchFamily="18" charset="-34"/>
              </a:rPr>
              <a:t>          </a:t>
            </a:r>
            <a:r>
              <a:rPr lang="en-US" b="1" dirty="0">
                <a:latin typeface="Angsana New" pitchFamily="18" charset="-34"/>
              </a:rPr>
              <a:t>X</a:t>
            </a:r>
            <a:r>
              <a:rPr lang="en-US" b="1" baseline="30000" dirty="0">
                <a:latin typeface="Angsana New" pitchFamily="18" charset="-34"/>
                <a:sym typeface="Symbol" pitchFamily="18" charset="2"/>
              </a:rPr>
              <a:t>+</a:t>
            </a:r>
            <a:r>
              <a:rPr lang="en-US" b="1" dirty="0">
                <a:latin typeface="Angsana New" pitchFamily="18" charset="-34"/>
                <a:sym typeface="Symbol" pitchFamily="18" charset="2"/>
              </a:rPr>
              <a:t>Y</a:t>
            </a:r>
            <a:r>
              <a:rPr lang="en-US" b="1" baseline="30000" dirty="0">
                <a:latin typeface="Angsana New" pitchFamily="18" charset="-34"/>
                <a:sym typeface="Symbol" pitchFamily="18" charset="2"/>
              </a:rPr>
              <a:t>-     </a:t>
            </a:r>
            <a:r>
              <a:rPr lang="th-TH" b="1" dirty="0">
                <a:latin typeface="Angsana New" pitchFamily="18" charset="-34"/>
                <a:sym typeface="Symbol" pitchFamily="18" charset="2"/>
              </a:rPr>
              <a:t>เมื่อ</a:t>
            </a:r>
            <a:r>
              <a:rPr lang="th-TH" b="1" baseline="30000" dirty="0">
                <a:latin typeface="Angsana New" pitchFamily="18" charset="-34"/>
                <a:sym typeface="Symbol" pitchFamily="18" charset="2"/>
              </a:rPr>
              <a:t> </a:t>
            </a:r>
            <a:r>
              <a:rPr lang="en-US" b="1" baseline="30000" dirty="0">
                <a:latin typeface="Angsana New" pitchFamily="18" charset="-34"/>
                <a:sym typeface="Symbol" pitchFamily="18" charset="2"/>
              </a:rPr>
              <a:t> </a:t>
            </a:r>
            <a:r>
              <a:rPr lang="en-US" b="1" dirty="0">
                <a:latin typeface="Angsana New" pitchFamily="18" charset="-34"/>
              </a:rPr>
              <a:t>EN</a:t>
            </a:r>
            <a:r>
              <a:rPr lang="th-TH" b="1" dirty="0">
                <a:latin typeface="Angsana New" pitchFamily="18" charset="-34"/>
              </a:rPr>
              <a:t> ของ </a:t>
            </a:r>
            <a:r>
              <a:rPr lang="en-US" b="1" dirty="0">
                <a:latin typeface="Angsana New" pitchFamily="18" charset="-34"/>
              </a:rPr>
              <a:t>Y</a:t>
            </a:r>
            <a:r>
              <a:rPr lang="th-TH" b="1" dirty="0">
                <a:latin typeface="Angsana New" pitchFamily="18" charset="-34"/>
              </a:rPr>
              <a:t> </a:t>
            </a:r>
            <a:r>
              <a:rPr lang="en-US" b="1" dirty="0">
                <a:latin typeface="Angsana New" pitchFamily="18" charset="-34"/>
                <a:sym typeface="Symbol" pitchFamily="18" charset="2"/>
              </a:rPr>
              <a:t></a:t>
            </a:r>
            <a:r>
              <a:rPr lang="th-TH" b="1" dirty="0">
                <a:latin typeface="Angsana New" pitchFamily="18" charset="-34"/>
                <a:sym typeface="Symbol" pitchFamily="18" charset="2"/>
              </a:rPr>
              <a:t> </a:t>
            </a:r>
            <a:r>
              <a:rPr lang="en-US" b="1" dirty="0">
                <a:latin typeface="Angsana New" pitchFamily="18" charset="-34"/>
              </a:rPr>
              <a:t>X</a:t>
            </a:r>
            <a:endParaRPr lang="th-TH" b="1" dirty="0">
              <a:latin typeface="Angsana New" pitchFamily="18" charset="-34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73600" y="6143625"/>
            <a:ext cx="2435225" cy="495300"/>
            <a:chOff x="2944" y="3870"/>
            <a:chExt cx="1534" cy="31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384" y="3995"/>
              <a:ext cx="704" cy="184"/>
              <a:chOff x="3040" y="3992"/>
              <a:chExt cx="632" cy="184"/>
            </a:xfrm>
          </p:grpSpPr>
          <p:sp>
            <p:nvSpPr>
              <p:cNvPr id="62487" name="Line 7"/>
              <p:cNvSpPr>
                <a:spLocks noChangeShapeType="1"/>
              </p:cNvSpPr>
              <p:nvPr/>
            </p:nvSpPr>
            <p:spPr bwMode="auto">
              <a:xfrm>
                <a:off x="3040" y="4088"/>
                <a:ext cx="6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2488" name="Line 8"/>
              <p:cNvSpPr>
                <a:spLocks noChangeShapeType="1"/>
              </p:cNvSpPr>
              <p:nvPr/>
            </p:nvSpPr>
            <p:spPr bwMode="auto">
              <a:xfrm>
                <a:off x="3128" y="3992"/>
                <a:ext cx="8" cy="1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62485" name="Text Box 9"/>
            <p:cNvSpPr txBox="1">
              <a:spLocks noChangeArrowheads="1"/>
            </p:cNvSpPr>
            <p:nvPr/>
          </p:nvSpPr>
          <p:spPr bwMode="auto">
            <a:xfrm>
              <a:off x="2944" y="3870"/>
              <a:ext cx="3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cs typeface="Arial" pitchFamily="34" charset="0"/>
                  <a:sym typeface="Symbol" pitchFamily="18" charset="2"/>
                </a:rPr>
                <a:t></a:t>
              </a:r>
              <a:r>
                <a:rPr lang="en-US" sz="2400">
                  <a:cs typeface="Arial" pitchFamily="34" charset="0"/>
                  <a:sym typeface="Symbol" pitchFamily="18" charset="2"/>
                </a:rPr>
                <a:t>+</a:t>
              </a:r>
            </a:p>
          </p:txBody>
        </p:sp>
        <p:sp>
          <p:nvSpPr>
            <p:cNvPr id="62486" name="Text Box 10"/>
            <p:cNvSpPr txBox="1">
              <a:spLocks noChangeArrowheads="1"/>
            </p:cNvSpPr>
            <p:nvPr/>
          </p:nvSpPr>
          <p:spPr bwMode="auto">
            <a:xfrm>
              <a:off x="4203" y="3894"/>
              <a:ext cx="2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cs typeface="Arial" pitchFamily="34" charset="0"/>
                  <a:sym typeface="Symbol" pitchFamily="18" charset="2"/>
                </a:rPr>
                <a:t></a:t>
              </a:r>
              <a:r>
                <a:rPr lang="en-US" sz="2400">
                  <a:cs typeface="Arial" pitchFamily="34" charset="0"/>
                  <a:sym typeface="Symbol" pitchFamily="18" charset="2"/>
                </a:rPr>
                <a:t>-</a:t>
              </a:r>
            </a:p>
          </p:txBody>
        </p:sp>
      </p:grpSp>
      <p:sp>
        <p:nvSpPr>
          <p:cNvPr id="97291" name="Arc 11"/>
          <p:cNvSpPr>
            <a:spLocks/>
          </p:cNvSpPr>
          <p:nvPr/>
        </p:nvSpPr>
        <p:spPr bwMode="auto">
          <a:xfrm>
            <a:off x="2962275" y="5137150"/>
            <a:ext cx="581025" cy="327025"/>
          </a:xfrm>
          <a:custGeom>
            <a:avLst/>
            <a:gdLst>
              <a:gd name="T0" fmla="*/ 0 w 38467"/>
              <a:gd name="T1" fmla="*/ 2147483647 h 21600"/>
              <a:gd name="T2" fmla="*/ 2147483647 w 38467"/>
              <a:gd name="T3" fmla="*/ 2147483647 h 21600"/>
              <a:gd name="T4" fmla="*/ 2147483647 w 38467"/>
              <a:gd name="T5" fmla="*/ 2147483647 h 21600"/>
              <a:gd name="T6" fmla="*/ 0 60000 65536"/>
              <a:gd name="T7" fmla="*/ 0 60000 65536"/>
              <a:gd name="T8" fmla="*/ 0 60000 65536"/>
              <a:gd name="T9" fmla="*/ 0 w 38467"/>
              <a:gd name="T10" fmla="*/ 0 h 21600"/>
              <a:gd name="T11" fmla="*/ 38467 w 3846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67" h="21600" fill="none" extrusionOk="0">
                <a:moveTo>
                  <a:pt x="0" y="8106"/>
                </a:moveTo>
                <a:cubicBezTo>
                  <a:pt x="4099" y="2982"/>
                  <a:pt x="10305" y="-1"/>
                  <a:pt x="16867" y="0"/>
                </a:cubicBezTo>
                <a:cubicBezTo>
                  <a:pt x="28796" y="0"/>
                  <a:pt x="38467" y="9670"/>
                  <a:pt x="38467" y="21600"/>
                </a:cubicBezTo>
              </a:path>
              <a:path w="38467" h="21600" stroke="0" extrusionOk="0">
                <a:moveTo>
                  <a:pt x="0" y="8106"/>
                </a:moveTo>
                <a:cubicBezTo>
                  <a:pt x="4099" y="2982"/>
                  <a:pt x="10305" y="-1"/>
                  <a:pt x="16867" y="0"/>
                </a:cubicBezTo>
                <a:cubicBezTo>
                  <a:pt x="28796" y="0"/>
                  <a:pt x="38467" y="9670"/>
                  <a:pt x="38467" y="21600"/>
                </a:cubicBezTo>
                <a:lnTo>
                  <a:pt x="16867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170113" y="5249863"/>
            <a:ext cx="1955800" cy="990600"/>
            <a:chOff x="1367" y="3307"/>
            <a:chExt cx="1232" cy="624"/>
          </a:xfrm>
        </p:grpSpPr>
        <p:sp>
          <p:nvSpPr>
            <p:cNvPr id="62481" name="Oval 13"/>
            <p:cNvSpPr>
              <a:spLocks noChangeArrowheads="1"/>
            </p:cNvSpPr>
            <p:nvPr/>
          </p:nvSpPr>
          <p:spPr bwMode="auto">
            <a:xfrm>
              <a:off x="1367" y="3307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FFEFAE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cs typeface="Arial" pitchFamily="34" charset="0"/>
                </a:rPr>
                <a:t>H</a:t>
              </a:r>
            </a:p>
          </p:txBody>
        </p:sp>
        <p:sp>
          <p:nvSpPr>
            <p:cNvPr id="62482" name="Oval 14"/>
            <p:cNvSpPr>
              <a:spLocks noChangeArrowheads="1"/>
            </p:cNvSpPr>
            <p:nvPr/>
          </p:nvSpPr>
          <p:spPr bwMode="auto">
            <a:xfrm>
              <a:off x="2135" y="3419"/>
              <a:ext cx="464" cy="464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F</a:t>
              </a:r>
            </a:p>
          </p:txBody>
        </p:sp>
        <p:sp>
          <p:nvSpPr>
            <p:cNvPr id="62483" name="Text Box 15"/>
            <p:cNvSpPr txBox="1">
              <a:spLocks noChangeArrowheads="1"/>
            </p:cNvSpPr>
            <p:nvPr/>
          </p:nvSpPr>
          <p:spPr bwMode="auto">
            <a:xfrm>
              <a:off x="1955" y="3490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cs typeface="Arial" pitchFamily="34" charset="0"/>
                </a:rPr>
                <a:t>+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365625" y="5057775"/>
            <a:ext cx="2486025" cy="1238250"/>
            <a:chOff x="2750" y="3186"/>
            <a:chExt cx="1566" cy="780"/>
          </a:xfrm>
        </p:grpSpPr>
        <p:sp>
          <p:nvSpPr>
            <p:cNvPr id="62473" name="Freeform 17"/>
            <p:cNvSpPr>
              <a:spLocks/>
            </p:cNvSpPr>
            <p:nvPr/>
          </p:nvSpPr>
          <p:spPr bwMode="auto">
            <a:xfrm>
              <a:off x="3148" y="3186"/>
              <a:ext cx="1168" cy="780"/>
            </a:xfrm>
            <a:custGeom>
              <a:avLst/>
              <a:gdLst>
                <a:gd name="T0" fmla="*/ 4 w 1168"/>
                <a:gd name="T1" fmla="*/ 393 h 780"/>
                <a:gd name="T2" fmla="*/ 116 w 1168"/>
                <a:gd name="T3" fmla="*/ 273 h 780"/>
                <a:gd name="T4" fmla="*/ 396 w 1168"/>
                <a:gd name="T5" fmla="*/ 185 h 780"/>
                <a:gd name="T6" fmla="*/ 628 w 1168"/>
                <a:gd name="T7" fmla="*/ 33 h 780"/>
                <a:gd name="T8" fmla="*/ 860 w 1168"/>
                <a:gd name="T9" fmla="*/ 9 h 780"/>
                <a:gd name="T10" fmla="*/ 1020 w 1168"/>
                <a:gd name="T11" fmla="*/ 89 h 780"/>
                <a:gd name="T12" fmla="*/ 1124 w 1168"/>
                <a:gd name="T13" fmla="*/ 209 h 780"/>
                <a:gd name="T14" fmla="*/ 1164 w 1168"/>
                <a:gd name="T15" fmla="*/ 433 h 780"/>
                <a:gd name="T16" fmla="*/ 1100 w 1168"/>
                <a:gd name="T17" fmla="*/ 625 h 780"/>
                <a:gd name="T18" fmla="*/ 948 w 1168"/>
                <a:gd name="T19" fmla="*/ 753 h 780"/>
                <a:gd name="T20" fmla="*/ 732 w 1168"/>
                <a:gd name="T21" fmla="*/ 761 h 780"/>
                <a:gd name="T22" fmla="*/ 476 w 1168"/>
                <a:gd name="T23" fmla="*/ 641 h 780"/>
                <a:gd name="T24" fmla="*/ 172 w 1168"/>
                <a:gd name="T25" fmla="*/ 601 h 780"/>
                <a:gd name="T26" fmla="*/ 28 w 1168"/>
                <a:gd name="T27" fmla="*/ 529 h 780"/>
                <a:gd name="T28" fmla="*/ 4 w 1168"/>
                <a:gd name="T29" fmla="*/ 393 h 7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8"/>
                <a:gd name="T46" fmla="*/ 0 h 780"/>
                <a:gd name="T47" fmla="*/ 1168 w 1168"/>
                <a:gd name="T48" fmla="*/ 780 h 7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8" h="780">
                  <a:moveTo>
                    <a:pt x="4" y="393"/>
                  </a:moveTo>
                  <a:cubicBezTo>
                    <a:pt x="24" y="357"/>
                    <a:pt x="51" y="308"/>
                    <a:pt x="116" y="273"/>
                  </a:cubicBezTo>
                  <a:cubicBezTo>
                    <a:pt x="181" y="238"/>
                    <a:pt x="311" y="225"/>
                    <a:pt x="396" y="185"/>
                  </a:cubicBezTo>
                  <a:cubicBezTo>
                    <a:pt x="481" y="145"/>
                    <a:pt x="551" y="62"/>
                    <a:pt x="628" y="33"/>
                  </a:cubicBezTo>
                  <a:cubicBezTo>
                    <a:pt x="705" y="4"/>
                    <a:pt x="795" y="0"/>
                    <a:pt x="860" y="9"/>
                  </a:cubicBezTo>
                  <a:cubicBezTo>
                    <a:pt x="925" y="18"/>
                    <a:pt x="976" y="56"/>
                    <a:pt x="1020" y="89"/>
                  </a:cubicBezTo>
                  <a:cubicBezTo>
                    <a:pt x="1064" y="122"/>
                    <a:pt x="1100" y="152"/>
                    <a:pt x="1124" y="209"/>
                  </a:cubicBezTo>
                  <a:cubicBezTo>
                    <a:pt x="1148" y="266"/>
                    <a:pt x="1168" y="364"/>
                    <a:pt x="1164" y="433"/>
                  </a:cubicBezTo>
                  <a:cubicBezTo>
                    <a:pt x="1160" y="502"/>
                    <a:pt x="1136" y="572"/>
                    <a:pt x="1100" y="625"/>
                  </a:cubicBezTo>
                  <a:cubicBezTo>
                    <a:pt x="1064" y="678"/>
                    <a:pt x="1009" y="730"/>
                    <a:pt x="948" y="753"/>
                  </a:cubicBezTo>
                  <a:cubicBezTo>
                    <a:pt x="887" y="776"/>
                    <a:pt x="811" y="780"/>
                    <a:pt x="732" y="761"/>
                  </a:cubicBezTo>
                  <a:cubicBezTo>
                    <a:pt x="653" y="742"/>
                    <a:pt x="569" y="668"/>
                    <a:pt x="476" y="641"/>
                  </a:cubicBezTo>
                  <a:cubicBezTo>
                    <a:pt x="383" y="614"/>
                    <a:pt x="247" y="620"/>
                    <a:pt x="172" y="601"/>
                  </a:cubicBezTo>
                  <a:cubicBezTo>
                    <a:pt x="97" y="582"/>
                    <a:pt x="56" y="564"/>
                    <a:pt x="28" y="529"/>
                  </a:cubicBezTo>
                  <a:cubicBezTo>
                    <a:pt x="0" y="494"/>
                    <a:pt x="9" y="421"/>
                    <a:pt x="4" y="39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C5D1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2750" y="3259"/>
              <a:ext cx="1406" cy="672"/>
              <a:chOff x="2750" y="3259"/>
              <a:chExt cx="1406" cy="672"/>
            </a:xfrm>
          </p:grpSpPr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3067" y="3259"/>
                <a:ext cx="1089" cy="672"/>
                <a:chOff x="3578" y="3072"/>
                <a:chExt cx="1090" cy="672"/>
              </a:xfrm>
            </p:grpSpPr>
            <p:sp>
              <p:nvSpPr>
                <p:cNvPr id="62479" name="Arc 20"/>
                <p:cNvSpPr>
                  <a:spLocks/>
                </p:cNvSpPr>
                <p:nvPr/>
              </p:nvSpPr>
              <p:spPr bwMode="auto">
                <a:xfrm>
                  <a:off x="4218" y="3161"/>
                  <a:ext cx="450" cy="480"/>
                </a:xfrm>
                <a:custGeom>
                  <a:avLst/>
                  <a:gdLst>
                    <a:gd name="T0" fmla="*/ 0 w 40476"/>
                    <a:gd name="T1" fmla="*/ 0 h 43200"/>
                    <a:gd name="T2" fmla="*/ 0 w 40476"/>
                    <a:gd name="T3" fmla="*/ 0 h 43200"/>
                    <a:gd name="T4" fmla="*/ 0 w 40476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0476"/>
                    <a:gd name="T10" fmla="*/ 0 h 43200"/>
                    <a:gd name="T11" fmla="*/ 40476 w 40476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476" h="43200" fill="none" extrusionOk="0">
                      <a:moveTo>
                        <a:pt x="-1" y="11100"/>
                      </a:moveTo>
                      <a:cubicBezTo>
                        <a:pt x="3810" y="4248"/>
                        <a:pt x="11035" y="-1"/>
                        <a:pt x="18876" y="0"/>
                      </a:cubicBezTo>
                      <a:cubicBezTo>
                        <a:pt x="30805" y="0"/>
                        <a:pt x="40476" y="9670"/>
                        <a:pt x="40476" y="21600"/>
                      </a:cubicBezTo>
                      <a:cubicBezTo>
                        <a:pt x="40476" y="33529"/>
                        <a:pt x="30805" y="43200"/>
                        <a:pt x="18876" y="43200"/>
                      </a:cubicBezTo>
                      <a:cubicBezTo>
                        <a:pt x="11410" y="43200"/>
                        <a:pt x="4474" y="39344"/>
                        <a:pt x="532" y="33004"/>
                      </a:cubicBezTo>
                    </a:path>
                    <a:path w="40476" h="43200" stroke="0" extrusionOk="0">
                      <a:moveTo>
                        <a:pt x="-1" y="11100"/>
                      </a:moveTo>
                      <a:cubicBezTo>
                        <a:pt x="3810" y="4248"/>
                        <a:pt x="11035" y="-1"/>
                        <a:pt x="18876" y="0"/>
                      </a:cubicBezTo>
                      <a:cubicBezTo>
                        <a:pt x="30805" y="0"/>
                        <a:pt x="40476" y="9670"/>
                        <a:pt x="40476" y="21600"/>
                      </a:cubicBezTo>
                      <a:cubicBezTo>
                        <a:pt x="40476" y="33529"/>
                        <a:pt x="30805" y="43200"/>
                        <a:pt x="18876" y="43200"/>
                      </a:cubicBezTo>
                      <a:cubicBezTo>
                        <a:pt x="11410" y="43200"/>
                        <a:pt x="4474" y="39344"/>
                        <a:pt x="532" y="33004"/>
                      </a:cubicBezTo>
                      <a:lnTo>
                        <a:pt x="18876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62480" name="Arc 21"/>
                <p:cNvSpPr>
                  <a:spLocks/>
                </p:cNvSpPr>
                <p:nvPr/>
              </p:nvSpPr>
              <p:spPr bwMode="auto">
                <a:xfrm flipH="1">
                  <a:off x="3578" y="3072"/>
                  <a:ext cx="646" cy="672"/>
                </a:xfrm>
                <a:custGeom>
                  <a:avLst/>
                  <a:gdLst>
                    <a:gd name="T0" fmla="*/ 0 w 41475"/>
                    <a:gd name="T1" fmla="*/ 0 h 43200"/>
                    <a:gd name="T2" fmla="*/ 0 w 41475"/>
                    <a:gd name="T3" fmla="*/ 0 h 43200"/>
                    <a:gd name="T4" fmla="*/ 0 w 41475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41475"/>
                    <a:gd name="T10" fmla="*/ 0 h 43200"/>
                    <a:gd name="T11" fmla="*/ 41475 w 41475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475" h="43200" fill="none" extrusionOk="0">
                      <a:moveTo>
                        <a:pt x="170" y="12752"/>
                      </a:moveTo>
                      <a:cubicBezTo>
                        <a:pt x="3654" y="4992"/>
                        <a:pt x="11368" y="-1"/>
                        <a:pt x="19875" y="0"/>
                      </a:cubicBezTo>
                      <a:cubicBezTo>
                        <a:pt x="31804" y="0"/>
                        <a:pt x="41475" y="9670"/>
                        <a:pt x="41475" y="21600"/>
                      </a:cubicBezTo>
                      <a:cubicBezTo>
                        <a:pt x="41475" y="33529"/>
                        <a:pt x="31804" y="43200"/>
                        <a:pt x="19875" y="43200"/>
                      </a:cubicBezTo>
                      <a:cubicBezTo>
                        <a:pt x="11214" y="43200"/>
                        <a:pt x="3391" y="38027"/>
                        <a:pt x="0" y="30058"/>
                      </a:cubicBezTo>
                    </a:path>
                    <a:path w="41475" h="43200" stroke="0" extrusionOk="0">
                      <a:moveTo>
                        <a:pt x="170" y="12752"/>
                      </a:moveTo>
                      <a:cubicBezTo>
                        <a:pt x="3654" y="4992"/>
                        <a:pt x="11368" y="-1"/>
                        <a:pt x="19875" y="0"/>
                      </a:cubicBezTo>
                      <a:cubicBezTo>
                        <a:pt x="31804" y="0"/>
                        <a:pt x="41475" y="9670"/>
                        <a:pt x="41475" y="21600"/>
                      </a:cubicBezTo>
                      <a:cubicBezTo>
                        <a:pt x="41475" y="33529"/>
                        <a:pt x="31804" y="43200"/>
                        <a:pt x="19875" y="43200"/>
                      </a:cubicBezTo>
                      <a:cubicBezTo>
                        <a:pt x="11214" y="43200"/>
                        <a:pt x="3391" y="38027"/>
                        <a:pt x="0" y="30058"/>
                      </a:cubicBezTo>
                      <a:lnTo>
                        <a:pt x="19875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62476" name="Text Box 22"/>
              <p:cNvSpPr txBox="1">
                <a:spLocks noChangeArrowheads="1"/>
              </p:cNvSpPr>
              <p:nvPr/>
            </p:nvSpPr>
            <p:spPr bwMode="auto">
              <a:xfrm>
                <a:off x="3287" y="3490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cs typeface="Arial" pitchFamily="34" charset="0"/>
                  </a:rPr>
                  <a:t>H</a:t>
                </a:r>
              </a:p>
            </p:txBody>
          </p:sp>
          <p:sp>
            <p:nvSpPr>
              <p:cNvPr id="62477" name="Text Box 23"/>
              <p:cNvSpPr txBox="1">
                <a:spLocks noChangeArrowheads="1"/>
              </p:cNvSpPr>
              <p:nvPr/>
            </p:nvSpPr>
            <p:spPr bwMode="auto">
              <a:xfrm>
                <a:off x="3839" y="3482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cs typeface="Arial" pitchFamily="34" charset="0"/>
                  </a:rPr>
                  <a:t>F</a:t>
                </a:r>
              </a:p>
            </p:txBody>
          </p:sp>
          <p:sp>
            <p:nvSpPr>
              <p:cNvPr id="62478" name="AutoShape 24"/>
              <p:cNvSpPr>
                <a:spLocks noChangeArrowheads="1"/>
              </p:cNvSpPr>
              <p:nvPr/>
            </p:nvSpPr>
            <p:spPr bwMode="auto">
              <a:xfrm>
                <a:off x="2750" y="3570"/>
                <a:ext cx="249" cy="156"/>
              </a:xfrm>
              <a:prstGeom prst="rightArrow">
                <a:avLst>
                  <a:gd name="adj1" fmla="val 50000"/>
                  <a:gd name="adj2" fmla="val 39904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29063" y="1693863"/>
            <a:ext cx="3716337" cy="1468437"/>
            <a:chOff x="2475" y="1123"/>
            <a:chExt cx="2347" cy="885"/>
          </a:xfrm>
        </p:grpSpPr>
        <p:pic>
          <p:nvPicPr>
            <p:cNvPr id="63494" name="Picture 3" descr="0916"/>
            <p:cNvPicPr>
              <a:picLocks noChangeAspect="1" noChangeArrowheads="1"/>
            </p:cNvPicPr>
            <p:nvPr/>
          </p:nvPicPr>
          <p:blipFill>
            <a:blip r:embed="rId2" cstate="print"/>
            <a:srcRect b="8751"/>
            <a:stretch>
              <a:fillRect/>
            </a:stretch>
          </p:blipFill>
          <p:spPr bwMode="auto">
            <a:xfrm>
              <a:off x="2475" y="1123"/>
              <a:ext cx="2347" cy="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623" y="1462"/>
              <a:ext cx="252" cy="68"/>
              <a:chOff x="1916" y="1492"/>
              <a:chExt cx="252" cy="68"/>
            </a:xfrm>
          </p:grpSpPr>
          <p:sp>
            <p:nvSpPr>
              <p:cNvPr id="63499" name="Line 5"/>
              <p:cNvSpPr>
                <a:spLocks noChangeShapeType="1"/>
              </p:cNvSpPr>
              <p:nvPr/>
            </p:nvSpPr>
            <p:spPr bwMode="auto">
              <a:xfrm flipH="1">
                <a:off x="1916" y="1524"/>
                <a:ext cx="2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00" name="Line 6"/>
              <p:cNvSpPr>
                <a:spLocks noChangeShapeType="1"/>
              </p:cNvSpPr>
              <p:nvPr/>
            </p:nvSpPr>
            <p:spPr bwMode="auto">
              <a:xfrm>
                <a:off x="2132" y="1492"/>
                <a:ext cx="0" cy="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 flipH="1">
              <a:off x="2976" y="1463"/>
              <a:ext cx="252" cy="68"/>
              <a:chOff x="1916" y="1492"/>
              <a:chExt cx="252" cy="68"/>
            </a:xfrm>
          </p:grpSpPr>
          <p:sp>
            <p:nvSpPr>
              <p:cNvPr id="63497" name="Line 8"/>
              <p:cNvSpPr>
                <a:spLocks noChangeShapeType="1"/>
              </p:cNvSpPr>
              <p:nvPr/>
            </p:nvSpPr>
            <p:spPr bwMode="auto">
              <a:xfrm flipH="1">
                <a:off x="1916" y="1524"/>
                <a:ext cx="2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498" name="Line 9"/>
              <p:cNvSpPr>
                <a:spLocks noChangeShapeType="1"/>
              </p:cNvSpPr>
              <p:nvPr/>
            </p:nvSpPr>
            <p:spPr bwMode="auto">
              <a:xfrm>
                <a:off x="2132" y="1492"/>
                <a:ext cx="0" cy="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</p:grpSp>
      <p:sp>
        <p:nvSpPr>
          <p:cNvPr id="6349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50825" y="1266825"/>
            <a:ext cx="8642350" cy="4949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b="1" dirty="0">
                <a:latin typeface="Angsana New" pitchFamily="18" charset="-34"/>
              </a:rPr>
              <a:t>สภาพขั้วของโมเลกุล</a:t>
            </a:r>
            <a:r>
              <a:rPr lang="th-TH" dirty="0">
                <a:latin typeface="Angsana New" pitchFamily="18" charset="-34"/>
              </a:rPr>
              <a:t>คือสภาพขั้วสุทธิ(</a:t>
            </a:r>
            <a:r>
              <a:rPr lang="en-US" dirty="0">
                <a:latin typeface="Angsana New" pitchFamily="18" charset="-34"/>
              </a:rPr>
              <a:t>net dipole)</a:t>
            </a:r>
            <a:r>
              <a:rPr lang="th-TH" dirty="0">
                <a:latin typeface="Angsana New" pitchFamily="18" charset="-34"/>
              </a:rPr>
              <a:t>ของพันธะทุกพันธะในโมเลกุล</a:t>
            </a:r>
            <a:endParaRPr lang="en-US" dirty="0">
              <a:latin typeface="Angsana New" pitchFamily="18" charset="-34"/>
            </a:endParaRPr>
          </a:p>
          <a:p>
            <a:pPr eaLnBrk="1" hangingPunct="1"/>
            <a:endParaRPr lang="en-US" dirty="0">
              <a:latin typeface="Angsana New" pitchFamily="18" charset="-34"/>
            </a:endParaRPr>
          </a:p>
          <a:p>
            <a:pPr eaLnBrk="1" hangingPunct="1">
              <a:buFontTx/>
              <a:buNone/>
            </a:pPr>
            <a:endParaRPr lang="th-TH" dirty="0">
              <a:latin typeface="Angsana New" pitchFamily="18" charset="-34"/>
            </a:endParaRPr>
          </a:p>
          <a:p>
            <a:pPr eaLnBrk="1" hangingPunct="1">
              <a:buFontTx/>
              <a:buNone/>
            </a:pPr>
            <a:endParaRPr lang="th-TH" dirty="0">
              <a:latin typeface="Angsana New" pitchFamily="18" charset="-34"/>
            </a:endParaRPr>
          </a:p>
          <a:p>
            <a:pPr eaLnBrk="1" hangingPunct="1"/>
            <a:r>
              <a:rPr lang="th-TH" sz="2800" dirty="0">
                <a:latin typeface="Angsana New" pitchFamily="18" charset="-34"/>
              </a:rPr>
              <a:t>สภาพขั้วของโมเลกุลหาได้โดยการรวมสภาพขั้วของพันธะทุกพันธะแบบเวคเตอร์</a:t>
            </a:r>
            <a:endParaRPr lang="en-US" sz="2800" dirty="0">
              <a:latin typeface="Angsana New" pitchFamily="18" charset="-34"/>
            </a:endParaRPr>
          </a:p>
        </p:txBody>
      </p:sp>
      <p:sp>
        <p:nvSpPr>
          <p:cNvPr id="63492" name="Rectangle 11"/>
          <p:cNvSpPr>
            <a:spLocks noGrp="1" noChangeArrowheads="1"/>
          </p:cNvSpPr>
          <p:nvPr>
            <p:ph type="title"/>
          </p:nvPr>
        </p:nvSpPr>
        <p:spPr>
          <a:xfrm>
            <a:off x="1403350" y="188913"/>
            <a:ext cx="7467600" cy="868362"/>
          </a:xfrm>
          <a:solidFill>
            <a:srgbClr val="CCCC00"/>
          </a:solidFill>
        </p:spPr>
        <p:txBody>
          <a:bodyPr/>
          <a:lstStyle/>
          <a:p>
            <a:pPr eaLnBrk="1" hangingPunct="1"/>
            <a:r>
              <a:rPr lang="th-TH" sz="4000" dirty="0">
                <a:latin typeface="Angsana New" pitchFamily="18" charset="-34"/>
              </a:rPr>
              <a:t>สภาพขั้วของโมเลกุล</a:t>
            </a:r>
            <a:r>
              <a:rPr lang="en-US" sz="4000" dirty="0">
                <a:latin typeface="Angsana New" pitchFamily="18" charset="-34"/>
              </a:rPr>
              <a:t> (Polarity of Molecule) </a:t>
            </a:r>
            <a:endParaRPr lang="th-TH" sz="4000" dirty="0">
              <a:latin typeface="Angsana New" pitchFamily="18" charset="-34"/>
            </a:endParaRPr>
          </a:p>
        </p:txBody>
      </p:sp>
      <p:pic>
        <p:nvPicPr>
          <p:cNvPr id="63493" name="Picture 12" descr="09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00504"/>
            <a:ext cx="860425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4751388" cy="647700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th-TH" sz="4000"/>
              <a:t>ตัวอย่างสภาพขั้วของโมเลกุล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949825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3600">
                <a:latin typeface="Angsana New" pitchFamily="18" charset="-34"/>
              </a:rPr>
              <a:t>BCl</a:t>
            </a:r>
            <a:r>
              <a:rPr lang="en-US" sz="3600" baseline="-25000">
                <a:latin typeface="Angsana New" pitchFamily="18" charset="-34"/>
              </a:rPr>
              <a:t>3</a:t>
            </a:r>
          </a:p>
          <a:p>
            <a:pPr eaLnBrk="1" hangingPunct="1">
              <a:lnSpc>
                <a:spcPct val="75000"/>
              </a:lnSpc>
            </a:pPr>
            <a:endParaRPr lang="en-US" sz="3600">
              <a:latin typeface="Angsana New" pitchFamily="18" charset="-34"/>
            </a:endParaRPr>
          </a:p>
          <a:p>
            <a:pPr eaLnBrk="1" hangingPunct="1">
              <a:lnSpc>
                <a:spcPct val="75000"/>
              </a:lnSpc>
            </a:pPr>
            <a:r>
              <a:rPr lang="en-US" sz="3600">
                <a:latin typeface="Angsana New" pitchFamily="18" charset="-34"/>
              </a:rPr>
              <a:t>NH</a:t>
            </a:r>
            <a:r>
              <a:rPr lang="en-US" sz="3600" baseline="-25000">
                <a:latin typeface="Angsana New" pitchFamily="18" charset="-34"/>
              </a:rPr>
              <a:t>3</a:t>
            </a:r>
          </a:p>
          <a:p>
            <a:pPr eaLnBrk="1" hangingPunct="1">
              <a:lnSpc>
                <a:spcPct val="75000"/>
              </a:lnSpc>
            </a:pPr>
            <a:endParaRPr lang="en-US" sz="3600">
              <a:latin typeface="Angsana New" pitchFamily="18" charset="-34"/>
            </a:endParaRPr>
          </a:p>
          <a:p>
            <a:pPr eaLnBrk="1" hangingPunct="1">
              <a:lnSpc>
                <a:spcPct val="75000"/>
              </a:lnSpc>
            </a:pPr>
            <a:r>
              <a:rPr lang="en-US" sz="3600">
                <a:latin typeface="Angsana New" pitchFamily="18" charset="-34"/>
              </a:rPr>
              <a:t>CHCl</a:t>
            </a:r>
            <a:r>
              <a:rPr lang="en-US" sz="3600" baseline="-25000">
                <a:latin typeface="Angsana New" pitchFamily="18" charset="-34"/>
              </a:rPr>
              <a:t>3</a:t>
            </a:r>
          </a:p>
          <a:p>
            <a:pPr eaLnBrk="1" hangingPunct="1">
              <a:lnSpc>
                <a:spcPct val="75000"/>
              </a:lnSpc>
            </a:pPr>
            <a:endParaRPr lang="en-US" sz="3600">
              <a:latin typeface="Angsana New" pitchFamily="18" charset="-34"/>
            </a:endParaRPr>
          </a:p>
          <a:p>
            <a:pPr eaLnBrk="1" hangingPunct="1">
              <a:lnSpc>
                <a:spcPct val="75000"/>
              </a:lnSpc>
            </a:pPr>
            <a:r>
              <a:rPr lang="en-US" sz="3600">
                <a:latin typeface="Angsana New" pitchFamily="18" charset="-34"/>
              </a:rPr>
              <a:t>SF</a:t>
            </a:r>
            <a:r>
              <a:rPr lang="en-US" sz="3600" baseline="-25000">
                <a:latin typeface="Angsana New" pitchFamily="18" charset="-34"/>
              </a:rPr>
              <a:t>5</a:t>
            </a:r>
          </a:p>
          <a:p>
            <a:pPr eaLnBrk="1" hangingPunct="1">
              <a:lnSpc>
                <a:spcPct val="75000"/>
              </a:lnSpc>
            </a:pPr>
            <a:endParaRPr lang="en-US" sz="3600">
              <a:latin typeface="Angsana New" pitchFamily="18" charset="-34"/>
            </a:endParaRPr>
          </a:p>
          <a:p>
            <a:pPr eaLnBrk="1" hangingPunct="1">
              <a:lnSpc>
                <a:spcPct val="75000"/>
              </a:lnSpc>
            </a:pPr>
            <a:r>
              <a:rPr lang="en-US" sz="3600">
                <a:latin typeface="Angsana New" pitchFamily="18" charset="-34"/>
              </a:rPr>
              <a:t>HCN</a:t>
            </a:r>
          </a:p>
        </p:txBody>
      </p:sp>
      <p:pic>
        <p:nvPicPr>
          <p:cNvPr id="64516" name="Picture 4" descr="BC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1913" y="1350963"/>
            <a:ext cx="95885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CHCl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3543300"/>
            <a:ext cx="11112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 descr="C9F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5100" y="1196975"/>
            <a:ext cx="51689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7" descr="NH3"/>
          <p:cNvPicPr>
            <a:picLocks noChangeAspect="1" noChangeArrowheads="1"/>
          </p:cNvPicPr>
          <p:nvPr/>
        </p:nvPicPr>
        <p:blipFill>
          <a:blip r:embed="rId5" cstate="print"/>
          <a:srcRect l="14093" t="18727" b="17024"/>
          <a:stretch>
            <a:fillRect/>
          </a:stretch>
        </p:blipFill>
        <p:spPr bwMode="auto">
          <a:xfrm>
            <a:off x="2622550" y="2619375"/>
            <a:ext cx="12684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9513" y="5835650"/>
            <a:ext cx="1692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9413" y="4514850"/>
            <a:ext cx="62230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 rot="-5400000">
            <a:off x="2974181" y="2715419"/>
            <a:ext cx="763588" cy="196850"/>
            <a:chOff x="2394" y="2763"/>
            <a:chExt cx="303" cy="78"/>
          </a:xfrm>
        </p:grpSpPr>
        <p:sp>
          <p:nvSpPr>
            <p:cNvPr id="64532" name="Line 11"/>
            <p:cNvSpPr>
              <a:spLocks noChangeShapeType="1"/>
            </p:cNvSpPr>
            <p:nvPr/>
          </p:nvSpPr>
          <p:spPr bwMode="auto">
            <a:xfrm>
              <a:off x="2394" y="2802"/>
              <a:ext cx="303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4533" name="Line 12"/>
            <p:cNvSpPr>
              <a:spLocks noChangeShapeType="1"/>
            </p:cNvSpPr>
            <p:nvPr/>
          </p:nvSpPr>
          <p:spPr bwMode="auto">
            <a:xfrm>
              <a:off x="2436" y="2763"/>
              <a:ext cx="0" cy="7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 rot="-5970698">
            <a:off x="2910681" y="3712369"/>
            <a:ext cx="763588" cy="196850"/>
            <a:chOff x="2394" y="2763"/>
            <a:chExt cx="303" cy="78"/>
          </a:xfrm>
        </p:grpSpPr>
        <p:sp>
          <p:nvSpPr>
            <p:cNvPr id="64530" name="Line 14"/>
            <p:cNvSpPr>
              <a:spLocks noChangeShapeType="1"/>
            </p:cNvSpPr>
            <p:nvPr/>
          </p:nvSpPr>
          <p:spPr bwMode="auto">
            <a:xfrm>
              <a:off x="2394" y="2802"/>
              <a:ext cx="303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4531" name="Line 15"/>
            <p:cNvSpPr>
              <a:spLocks noChangeShapeType="1"/>
            </p:cNvSpPr>
            <p:nvPr/>
          </p:nvSpPr>
          <p:spPr bwMode="auto">
            <a:xfrm>
              <a:off x="2436" y="2763"/>
              <a:ext cx="0" cy="7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968625" y="4941888"/>
            <a:ext cx="763588" cy="196850"/>
            <a:chOff x="2394" y="2763"/>
            <a:chExt cx="303" cy="78"/>
          </a:xfrm>
        </p:grpSpPr>
        <p:sp>
          <p:nvSpPr>
            <p:cNvPr id="64528" name="Line 17"/>
            <p:cNvSpPr>
              <a:spLocks noChangeShapeType="1"/>
            </p:cNvSpPr>
            <p:nvPr/>
          </p:nvSpPr>
          <p:spPr bwMode="auto">
            <a:xfrm>
              <a:off x="2394" y="2802"/>
              <a:ext cx="303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4529" name="Line 18"/>
            <p:cNvSpPr>
              <a:spLocks noChangeShapeType="1"/>
            </p:cNvSpPr>
            <p:nvPr/>
          </p:nvSpPr>
          <p:spPr bwMode="auto">
            <a:xfrm>
              <a:off x="2436" y="2763"/>
              <a:ext cx="0" cy="7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897188" y="6283325"/>
            <a:ext cx="763587" cy="196850"/>
            <a:chOff x="2394" y="2763"/>
            <a:chExt cx="303" cy="78"/>
          </a:xfrm>
        </p:grpSpPr>
        <p:sp>
          <p:nvSpPr>
            <p:cNvPr id="64526" name="Line 20"/>
            <p:cNvSpPr>
              <a:spLocks noChangeShapeType="1"/>
            </p:cNvSpPr>
            <p:nvPr/>
          </p:nvSpPr>
          <p:spPr bwMode="auto">
            <a:xfrm>
              <a:off x="2394" y="2802"/>
              <a:ext cx="303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4527" name="Line 21"/>
            <p:cNvSpPr>
              <a:spLocks noChangeShapeType="1"/>
            </p:cNvSpPr>
            <p:nvPr/>
          </p:nvSpPr>
          <p:spPr bwMode="auto">
            <a:xfrm>
              <a:off x="2436" y="2763"/>
              <a:ext cx="0" cy="7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1"/>
            <a:ext cx="7010400" cy="1006252"/>
          </a:xfrm>
        </p:spPr>
        <p:txBody>
          <a:bodyPr/>
          <a:lstStyle/>
          <a:p>
            <a:pPr eaLnBrk="1" hangingPunct="1"/>
            <a:r>
              <a:rPr lang="th-TH" b="1" dirty="0">
                <a:solidFill>
                  <a:schemeClr val="bg2"/>
                </a:solidFill>
                <a:latin typeface="Angsana New" pitchFamily="18" charset="-34"/>
              </a:rPr>
              <a:t>การเขียนโครงสร้างลิวอิส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4451D7D-7A02-41F9-AB72-60BBF24A8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110802"/>
            <a:ext cx="8620797" cy="57471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BC04FCC-CCD4-4928-8D68-B116CA0D5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90501"/>
            <a:ext cx="7010400" cy="790228"/>
          </a:xfrm>
        </p:spPr>
        <p:txBody>
          <a:bodyPr/>
          <a:lstStyle/>
          <a:p>
            <a:r>
              <a:rPr lang="th-TH" b="1" dirty="0"/>
              <a:t>ตัวอย่างการเขียนสูตร </a:t>
            </a:r>
            <a:r>
              <a:rPr lang="en-US" b="1" dirty="0"/>
              <a:t>NF3</a:t>
            </a:r>
            <a:endParaRPr lang="th-TH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F21E180-5631-4CD9-9C96-C7F8CF131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4C06015-FACB-4CAA-962E-92F99C79D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2" y="980729"/>
            <a:ext cx="8650176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8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39E7F5E-B8E9-489C-A737-0BC1706E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90501"/>
            <a:ext cx="7010400" cy="929972"/>
          </a:xfrm>
        </p:spPr>
        <p:txBody>
          <a:bodyPr/>
          <a:lstStyle/>
          <a:p>
            <a:r>
              <a:rPr lang="th-TH" dirty="0"/>
              <a:t>ตัวอย่างการเขียนสูตร </a:t>
            </a:r>
            <a:r>
              <a:rPr lang="en-US" dirty="0"/>
              <a:t>HCN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38A499D-3275-4E0D-8F8B-1EFBB7ED4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6D4E68D-1DEA-4A54-BB58-0680244BA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5" y="1124744"/>
            <a:ext cx="8937830" cy="567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46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3E5A573E-824E-4C2A-BD4A-6A290CF80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ประจุฟอร์มา</a:t>
            </a:r>
            <a:r>
              <a:rPr lang="th-TH" dirty="0" err="1"/>
              <a:t>ลช</a:t>
            </a:r>
            <a:endParaRPr lang="th-TH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499255E-02C2-47B8-915E-833E4AC69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365160"/>
            <a:ext cx="8856904" cy="537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8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B66BB14-4AC1-4A5E-A118-A196EC6F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074849"/>
          </a:xfrm>
        </p:spPr>
        <p:txBody>
          <a:bodyPr/>
          <a:lstStyle/>
          <a:p>
            <a:r>
              <a:rPr lang="th-TH" dirty="0"/>
              <a:t>ตัวอย่างการหาประจุฟอร์มาล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11652D3-C925-418B-83D9-9D6A587E5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65349"/>
            <a:ext cx="8810652" cy="540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29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 dirty="0">
                <a:solidFill>
                  <a:schemeClr val="bg2"/>
                </a:solidFill>
              </a:rPr>
              <a:t>ข้อยกเว้นของกฎออก</a:t>
            </a:r>
            <a:r>
              <a:rPr lang="th-TH" b="1" dirty="0" err="1">
                <a:solidFill>
                  <a:schemeClr val="bg2"/>
                </a:solidFill>
              </a:rPr>
              <a:t>เตต</a:t>
            </a:r>
            <a:endParaRPr lang="th-TH" b="1" dirty="0">
              <a:solidFill>
                <a:schemeClr val="bg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675687" cy="4608512"/>
          </a:xfrm>
        </p:spPr>
        <p:txBody>
          <a:bodyPr/>
          <a:lstStyle/>
          <a:p>
            <a:pPr mar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th-TH" sz="2800" b="1" dirty="0">
                <a:solidFill>
                  <a:srgbClr val="000000"/>
                </a:solidFill>
                <a:latin typeface="Angsana New" pitchFamily="18" charset="-34"/>
              </a:rPr>
              <a:t>      โมเลกุล</a:t>
            </a:r>
            <a:r>
              <a:rPr lang="th-TH" sz="2800" b="1" dirty="0" err="1">
                <a:solidFill>
                  <a:srgbClr val="000000"/>
                </a:solidFill>
                <a:latin typeface="Angsana New" pitchFamily="18" charset="-34"/>
              </a:rPr>
              <a:t>โคเวเลนต์</a:t>
            </a:r>
            <a:r>
              <a:rPr lang="th-TH" sz="2800" b="1" dirty="0">
                <a:solidFill>
                  <a:srgbClr val="000000"/>
                </a:solidFill>
                <a:latin typeface="Angsana New" pitchFamily="18" charset="-34"/>
              </a:rPr>
              <a:t> จะมีการจัดเรียงอิเล็กตรอน เป็นไปตามกฎออก</a:t>
            </a:r>
            <a:r>
              <a:rPr lang="th-TH" sz="2800" b="1" dirty="0" err="1">
                <a:solidFill>
                  <a:srgbClr val="000000"/>
                </a:solidFill>
                <a:latin typeface="Angsana New" pitchFamily="18" charset="-34"/>
              </a:rPr>
              <a:t>เตต</a:t>
            </a:r>
            <a:r>
              <a:rPr lang="th-TH" sz="2800" b="1" dirty="0">
                <a:solidFill>
                  <a:srgbClr val="000000"/>
                </a:solidFill>
                <a:latin typeface="Angsana New" pitchFamily="18" charset="-34"/>
              </a:rPr>
              <a:t> ซึ่งทำให้สารประกอบอยู่ในสภาพที่เสถียร  แต่อย่างไรก็ตามพบว่าสารประกอบบางชนิดมีการจัดเรียงอิเล็กตรอนไม่เป็นไปตามกฎออก</a:t>
            </a:r>
            <a:r>
              <a:rPr lang="th-TH" sz="2800" b="1" dirty="0" err="1">
                <a:solidFill>
                  <a:srgbClr val="000000"/>
                </a:solidFill>
                <a:latin typeface="Angsana New" pitchFamily="18" charset="-34"/>
              </a:rPr>
              <a:t>เตต</a:t>
            </a:r>
            <a:r>
              <a:rPr lang="th-TH" sz="2800" b="1" dirty="0">
                <a:solidFill>
                  <a:srgbClr val="000000"/>
                </a:solidFill>
                <a:latin typeface="Angsana New" pitchFamily="18" charset="-34"/>
              </a:rPr>
              <a:t> จัดเป็นข้อยกเว้นสำหรับกฎออก</a:t>
            </a:r>
            <a:r>
              <a:rPr lang="th-TH" sz="2800" b="1" dirty="0" err="1">
                <a:solidFill>
                  <a:srgbClr val="000000"/>
                </a:solidFill>
                <a:latin typeface="Angsana New" pitchFamily="18" charset="-34"/>
              </a:rPr>
              <a:t>เตต</a:t>
            </a:r>
            <a:endParaRPr lang="th-TH" sz="2800" b="1" dirty="0">
              <a:solidFill>
                <a:srgbClr val="000000"/>
              </a:solidFill>
              <a:latin typeface="Angsana New" pitchFamily="18" charset="-34"/>
            </a:endParaRPr>
          </a:p>
          <a:p>
            <a:pPr marL="0" indent="0">
              <a:spcBef>
                <a:spcPct val="50000"/>
              </a:spcBef>
              <a:buClrTx/>
              <a:buSzTx/>
              <a:buFontTx/>
              <a:buAutoNum type="thaiAlphaParenBoth"/>
            </a:pPr>
            <a:r>
              <a:rPr lang="th-TH" sz="2800" b="1" dirty="0">
                <a:solidFill>
                  <a:srgbClr val="C00000"/>
                </a:solidFill>
                <a:latin typeface="Angsana New" pitchFamily="18" charset="-34"/>
              </a:rPr>
              <a:t> พวกที่ไม่ครบออก</a:t>
            </a:r>
            <a:r>
              <a:rPr lang="th-TH" sz="2800" b="1" dirty="0" err="1">
                <a:solidFill>
                  <a:srgbClr val="C00000"/>
                </a:solidFill>
                <a:latin typeface="Angsana New" pitchFamily="18" charset="-34"/>
              </a:rPr>
              <a:t>เตต</a:t>
            </a:r>
            <a:r>
              <a:rPr lang="th-TH" sz="2800" b="1" dirty="0">
                <a:solidFill>
                  <a:srgbClr val="C00000"/>
                </a:solidFill>
                <a:latin typeface="Angsana New" pitchFamily="18" charset="-34"/>
              </a:rPr>
              <a:t> </a:t>
            </a:r>
            <a:r>
              <a:rPr lang="th-TH" sz="2800" b="1" dirty="0">
                <a:solidFill>
                  <a:srgbClr val="663300"/>
                </a:solidFill>
                <a:latin typeface="Angsana New" pitchFamily="18" charset="-34"/>
              </a:rPr>
              <a:t>ได้แก่สารประกอบของธาตุในคาบที่ 2 ของตารางธาตุ เช่น </a:t>
            </a:r>
            <a:r>
              <a:rPr lang="en-US" sz="2800" b="1" dirty="0">
                <a:solidFill>
                  <a:srgbClr val="663300"/>
                </a:solidFill>
                <a:latin typeface="Angsana New" pitchFamily="18" charset="-34"/>
              </a:rPr>
              <a:t>Be, B</a:t>
            </a:r>
            <a:r>
              <a:rPr lang="th-TH" sz="2800" b="1" dirty="0">
                <a:solidFill>
                  <a:srgbClr val="663300"/>
                </a:solidFill>
                <a:latin typeface="Angsana New" pitchFamily="18" charset="-34"/>
              </a:rPr>
              <a:t>  สามารถสร้างพันธะแล้วทำให้อิเล็กตรอนน้อยกว่าแปด เช่น  </a:t>
            </a:r>
            <a:r>
              <a:rPr lang="en-US" sz="2800" b="1" dirty="0">
                <a:solidFill>
                  <a:srgbClr val="663300"/>
                </a:solidFill>
                <a:latin typeface="Angsana New" pitchFamily="18" charset="-34"/>
              </a:rPr>
              <a:t>BF</a:t>
            </a:r>
            <a:r>
              <a:rPr lang="en-US" sz="2800" b="1" baseline="-25000" dirty="0">
                <a:solidFill>
                  <a:srgbClr val="663300"/>
                </a:solidFill>
                <a:latin typeface="Angsana New" pitchFamily="18" charset="-34"/>
              </a:rPr>
              <a:t>3</a:t>
            </a:r>
            <a:r>
              <a:rPr lang="en-US" sz="2800" b="1" dirty="0">
                <a:solidFill>
                  <a:srgbClr val="663300"/>
                </a:solidFill>
                <a:latin typeface="Angsana New" pitchFamily="18" charset="-34"/>
              </a:rPr>
              <a:t>  BCl</a:t>
            </a:r>
            <a:r>
              <a:rPr lang="en-US" sz="2800" b="1" baseline="-25000" dirty="0">
                <a:solidFill>
                  <a:srgbClr val="663300"/>
                </a:solidFill>
                <a:latin typeface="Angsana New" pitchFamily="18" charset="-34"/>
              </a:rPr>
              <a:t>3</a:t>
            </a:r>
            <a:r>
              <a:rPr lang="en-US" sz="2800" b="1" dirty="0">
                <a:solidFill>
                  <a:srgbClr val="663300"/>
                </a:solidFill>
                <a:latin typeface="Angsana New" pitchFamily="18" charset="-34"/>
              </a:rPr>
              <a:t>  BeCl</a:t>
            </a:r>
            <a:r>
              <a:rPr lang="en-US" sz="2800" b="1" baseline="-25000" dirty="0">
                <a:solidFill>
                  <a:srgbClr val="663300"/>
                </a:solidFill>
                <a:latin typeface="Angsana New" pitchFamily="18" charset="-34"/>
              </a:rPr>
              <a:t>2</a:t>
            </a:r>
            <a:r>
              <a:rPr lang="en-US" sz="2800" b="1" dirty="0">
                <a:solidFill>
                  <a:srgbClr val="663300"/>
                </a:solidFill>
                <a:latin typeface="Angsana New" pitchFamily="18" charset="-34"/>
              </a:rPr>
              <a:t> </a:t>
            </a:r>
            <a:r>
              <a:rPr lang="th-TH" sz="2800" b="1" dirty="0">
                <a:solidFill>
                  <a:srgbClr val="663300"/>
                </a:solidFill>
                <a:latin typeface="Angsana New" pitchFamily="18" charset="-34"/>
              </a:rPr>
              <a:t>และ </a:t>
            </a:r>
            <a:r>
              <a:rPr lang="en-US" sz="2800" b="1" dirty="0">
                <a:solidFill>
                  <a:srgbClr val="663300"/>
                </a:solidFill>
                <a:latin typeface="Angsana New" pitchFamily="18" charset="-34"/>
              </a:rPr>
              <a:t>BeF</a:t>
            </a:r>
            <a:r>
              <a:rPr lang="en-US" sz="2800" b="1" baseline="-25000" dirty="0">
                <a:solidFill>
                  <a:srgbClr val="663300"/>
                </a:solidFill>
                <a:latin typeface="Angsana New" pitchFamily="18" charset="-34"/>
              </a:rPr>
              <a:t>2</a:t>
            </a:r>
            <a:r>
              <a:rPr lang="en-US" sz="2800" b="1" dirty="0">
                <a:solidFill>
                  <a:srgbClr val="663300"/>
                </a:solidFill>
                <a:latin typeface="Angsana New" pitchFamily="18" charset="-34"/>
              </a:rPr>
              <a:t>  </a:t>
            </a:r>
            <a:r>
              <a:rPr lang="th-TH" sz="2800" b="1" dirty="0">
                <a:solidFill>
                  <a:srgbClr val="663300"/>
                </a:solidFill>
                <a:latin typeface="Angsana New" pitchFamily="18" charset="-34"/>
              </a:rPr>
              <a:t>เป็นต้น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th-TH" sz="2800" b="1" dirty="0">
                <a:solidFill>
                  <a:schemeClr val="accent2"/>
                </a:solidFill>
                <a:latin typeface="Angsana New" pitchFamily="18" charset="-34"/>
              </a:rPr>
              <a:t>(ข)</a:t>
            </a:r>
            <a:r>
              <a:rPr lang="th-TH" sz="2800" b="1" dirty="0">
                <a:solidFill>
                  <a:srgbClr val="FF0066"/>
                </a:solidFill>
                <a:latin typeface="Angsana New" pitchFamily="18" charset="-34"/>
              </a:rPr>
              <a:t>  </a:t>
            </a:r>
            <a:r>
              <a:rPr lang="th-TH" sz="2800" b="1" dirty="0">
                <a:solidFill>
                  <a:srgbClr val="C00000"/>
                </a:solidFill>
                <a:latin typeface="Angsana New" pitchFamily="18" charset="-34"/>
              </a:rPr>
              <a:t>พวกที่เกินออก</a:t>
            </a:r>
            <a:r>
              <a:rPr lang="th-TH" sz="2800" b="1" dirty="0" err="1">
                <a:solidFill>
                  <a:srgbClr val="C00000"/>
                </a:solidFill>
                <a:latin typeface="Angsana New" pitchFamily="18" charset="-34"/>
              </a:rPr>
              <a:t>เตต</a:t>
            </a:r>
            <a:r>
              <a:rPr lang="th-TH" sz="2800" b="1" dirty="0">
                <a:solidFill>
                  <a:srgbClr val="C00000"/>
                </a:solidFill>
                <a:latin typeface="Angsana New" pitchFamily="18" charset="-34"/>
              </a:rPr>
              <a:t> </a:t>
            </a:r>
            <a:r>
              <a:rPr lang="th-TH" sz="2800" b="1" dirty="0">
                <a:solidFill>
                  <a:srgbClr val="663300"/>
                </a:solidFill>
                <a:latin typeface="Angsana New" pitchFamily="18" charset="-34"/>
              </a:rPr>
              <a:t>ได้แก่ สารประกอบของธาตุที่อยู่ในคาบที่ 3 ของตารางธาตุเป็นต้นไป สามารถสร้างพันธะแล้วทำให้อิเล็กตรอนเกินแปด เช่น </a:t>
            </a:r>
            <a:r>
              <a:rPr lang="en-US" sz="2800" b="1" dirty="0">
                <a:solidFill>
                  <a:srgbClr val="663300"/>
                </a:solidFill>
                <a:latin typeface="Angsana New" pitchFamily="18" charset="-34"/>
              </a:rPr>
              <a:t>PCl</a:t>
            </a:r>
            <a:r>
              <a:rPr lang="en-US" sz="2800" b="1" baseline="-25000" dirty="0">
                <a:solidFill>
                  <a:srgbClr val="663300"/>
                </a:solidFill>
                <a:latin typeface="Angsana New" pitchFamily="18" charset="-34"/>
              </a:rPr>
              <a:t>5</a:t>
            </a:r>
            <a:r>
              <a:rPr lang="en-US" sz="2800" b="1" dirty="0">
                <a:solidFill>
                  <a:srgbClr val="663300"/>
                </a:solidFill>
                <a:latin typeface="Angsana New" pitchFamily="18" charset="-34"/>
              </a:rPr>
              <a:t>   SF</a:t>
            </a:r>
            <a:r>
              <a:rPr lang="en-US" sz="2800" b="1" baseline="-25000" dirty="0">
                <a:solidFill>
                  <a:srgbClr val="663300"/>
                </a:solidFill>
                <a:latin typeface="Angsana New" pitchFamily="18" charset="-34"/>
              </a:rPr>
              <a:t>6</a:t>
            </a:r>
            <a:r>
              <a:rPr lang="th-TH" sz="2800" b="1" dirty="0">
                <a:solidFill>
                  <a:srgbClr val="663300"/>
                </a:solidFill>
                <a:latin typeface="Angsana New" pitchFamily="18" charset="-34"/>
              </a:rPr>
              <a:t> เป็นต้น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>
                <a:solidFill>
                  <a:schemeClr val="bg2"/>
                </a:solidFill>
              </a:rPr>
              <a:t>ข้อยกเว้นของกฎออกเตต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2"/>
          <a:stretch>
            <a:fillRect/>
          </a:stretch>
        </p:blipFill>
        <p:spPr bwMode="auto">
          <a:xfrm>
            <a:off x="271463" y="2420938"/>
            <a:ext cx="4300537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468313" y="1582738"/>
            <a:ext cx="3527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</a:rPr>
              <a:t>(ก) พวกไม่ครบออก</a:t>
            </a:r>
            <a:r>
              <a:rPr lang="th-TH" sz="3200" b="1" dirty="0" err="1">
                <a:solidFill>
                  <a:srgbClr val="C00000"/>
                </a:solidFill>
                <a:latin typeface="Angsana New" pitchFamily="18" charset="-34"/>
              </a:rPr>
              <a:t>เตต</a:t>
            </a:r>
            <a:endParaRPr lang="th-TH" sz="3200" b="1" dirty="0">
              <a:solidFill>
                <a:srgbClr val="C00000"/>
              </a:solidFill>
              <a:latin typeface="Angsana New" pitchFamily="18" charset="-34"/>
            </a:endParaRP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5292725" y="1531938"/>
            <a:ext cx="3527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</a:rPr>
              <a:t>(ข) พวกเกินออก</a:t>
            </a:r>
            <a:r>
              <a:rPr lang="th-TH" sz="3200" b="1" dirty="0" err="1">
                <a:solidFill>
                  <a:srgbClr val="C00000"/>
                </a:solidFill>
                <a:latin typeface="Angsana New" pitchFamily="18" charset="-34"/>
              </a:rPr>
              <a:t>เตต</a:t>
            </a:r>
            <a:endParaRPr lang="th-TH" sz="3200" b="1" dirty="0">
              <a:solidFill>
                <a:srgbClr val="C00000"/>
              </a:solidFill>
              <a:latin typeface="Angsana New" pitchFamily="18" charset="-34"/>
            </a:endParaRPr>
          </a:p>
        </p:txBody>
      </p:sp>
      <p:pic>
        <p:nvPicPr>
          <p:cNvPr id="2560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"/>
          <a:stretch>
            <a:fillRect/>
          </a:stretch>
        </p:blipFill>
        <p:spPr bwMode="auto">
          <a:xfrm>
            <a:off x="5219700" y="4476750"/>
            <a:ext cx="308451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r="2625" b="2815"/>
          <a:stretch>
            <a:fillRect/>
          </a:stretch>
        </p:blipFill>
        <p:spPr bwMode="auto">
          <a:xfrm>
            <a:off x="5219700" y="209867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cho">
  <a:themeElements>
    <a:clrScheme name="Echo 5">
      <a:dk1>
        <a:srgbClr val="194349"/>
      </a:dk1>
      <a:lt1>
        <a:srgbClr val="FFFFCC"/>
      </a:lt1>
      <a:dk2>
        <a:srgbClr val="72A497"/>
      </a:dk2>
      <a:lt2>
        <a:srgbClr val="000000"/>
      </a:lt2>
      <a:accent1>
        <a:srgbClr val="805D32"/>
      </a:accent1>
      <a:accent2>
        <a:srgbClr val="7D2F3C"/>
      </a:accent2>
      <a:accent3>
        <a:srgbClr val="BCCFC9"/>
      </a:accent3>
      <a:accent4>
        <a:srgbClr val="DADAAE"/>
      </a:accent4>
      <a:accent5>
        <a:srgbClr val="C0B6AD"/>
      </a:accent5>
      <a:accent6>
        <a:srgbClr val="712A35"/>
      </a:accent6>
      <a:hlink>
        <a:srgbClr val="CC9900"/>
      </a:hlink>
      <a:folHlink>
        <a:srgbClr val="B2B2B2"/>
      </a:folHlink>
    </a:clrScheme>
    <a:fontScheme name="Echo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9061</TotalTime>
  <Words>1846</Words>
  <Application>Microsoft Office PowerPoint</Application>
  <PresentationFormat>นำเสนอทางหน้าจอ (4:3)</PresentationFormat>
  <Paragraphs>257</Paragraphs>
  <Slides>27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27</vt:i4>
      </vt:variant>
    </vt:vector>
  </HeadingPairs>
  <TitlesOfParts>
    <vt:vector size="35" baseType="lpstr">
      <vt:lpstr>Albertus</vt:lpstr>
      <vt:lpstr>Angsana New</vt:lpstr>
      <vt:lpstr>Arial</vt:lpstr>
      <vt:lpstr>Arial Narrow</vt:lpstr>
      <vt:lpstr>Symbol</vt:lpstr>
      <vt:lpstr>Times New Roman</vt:lpstr>
      <vt:lpstr>Wingdings</vt:lpstr>
      <vt:lpstr>Echo</vt:lpstr>
      <vt:lpstr>พันธะโควาเลนต์ (Covalent Bond)</vt:lpstr>
      <vt:lpstr>พันธะโควาเลนต์ (Covalent Bond)</vt:lpstr>
      <vt:lpstr>การเขียนโครงสร้างลิวอิส</vt:lpstr>
      <vt:lpstr>ตัวอย่างการเขียนสูตร NF3</vt:lpstr>
      <vt:lpstr>ตัวอย่างการเขียนสูตร HCN</vt:lpstr>
      <vt:lpstr>ประจุฟอร์มาลช</vt:lpstr>
      <vt:lpstr>ตัวอย่างการหาประจุฟอร์มาล</vt:lpstr>
      <vt:lpstr>ข้อยกเว้นของกฎออกเตต</vt:lpstr>
      <vt:lpstr>ข้อยกเว้นของกฎออกเตต</vt:lpstr>
      <vt:lpstr>งานนำเสนอ PowerPoint</vt:lpstr>
      <vt:lpstr>งานนำเสนอ PowerPoint</vt:lpstr>
      <vt:lpstr>ใจความสำคัญของทฤษฎี VSEPR</vt:lpstr>
      <vt:lpstr>สูตรทั่วไปของโมเลกุล</vt:lpstr>
      <vt:lpstr>รูปร่างโมเลกุลที่ไม่มีอิเล็กตรอนคู่โดดเดี่ยว (AXm)</vt:lpstr>
      <vt:lpstr>รูปร่างโมเลกุลที่ไม่มีอิเล็กตรอนคู่โดดเดี่ยว (AXm)</vt:lpstr>
      <vt:lpstr>รูปร่างโมเลกุลที่ไม่มีอิเล็กตรอนคู่โดดเดี่ยว (AXm)</vt:lpstr>
      <vt:lpstr>ตารางสรุปรูปร่างโมเลกุลที่ไม่มีอิเล็กตรอนคู่โดดเดี่ยว (AXm)</vt:lpstr>
      <vt:lpstr>รูปร่างโมเลกุลที่มีทั้งคู่อิเล็กตรอนที่สร้างพันธะและมีอิเล็กตรอนคู่โดดเดี่ยว (AXmEn)</vt:lpstr>
      <vt:lpstr>รูปร่างโมเลกุลที่มีทั้งคู่อิเล็กตรอนที่สร้างพันธะและมีอิเล็กตรอนคู่โดดเดี่ยว (AXmEn)</vt:lpstr>
      <vt:lpstr>รูปร่างโมเลกุลที่มีทั้งคู่อิเล็กตรอนที่สร้างพันธะและมีอิเล็กตรอนคู่โดดเดี่ยว (AXmEn)</vt:lpstr>
      <vt:lpstr>รูปร่างโมเลกุลที่มีทั้งคู่อิเล็กตรอนที่สร้างพันธะและมีอิเล็กตรอนคู่โดดเดี่ยว (AXmEn)</vt:lpstr>
      <vt:lpstr>งานนำเสนอ PowerPoint</vt:lpstr>
      <vt:lpstr>พันธะไฮโดรเจน (Hydrogen bond)</vt:lpstr>
      <vt:lpstr>งานนำเสนอ PowerPoint</vt:lpstr>
      <vt:lpstr>สภาพขั้วของพันธะ (Bond Polarity)</vt:lpstr>
      <vt:lpstr>สภาพขั้วของโมเลกุล (Polarity of Molecule) </vt:lpstr>
      <vt:lpstr>ตัวอย่างสภาพขั้วของโมเลกุล</vt:lpstr>
    </vt:vector>
  </TitlesOfParts>
  <Company>iLLUSiON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บทที่5  พันธะเคมี</dc:title>
  <dc:creator>Ohm</dc:creator>
  <cp:lastModifiedBy>Lenovo</cp:lastModifiedBy>
  <cp:revision>271</cp:revision>
  <dcterms:created xsi:type="dcterms:W3CDTF">2009-04-20T06:36:08Z</dcterms:created>
  <dcterms:modified xsi:type="dcterms:W3CDTF">2022-11-21T02:37:12Z</dcterms:modified>
</cp:coreProperties>
</file>