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Sosiolinguistik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WAENORARFA (005) </a:t>
            </a:r>
            <a:r>
              <a:rPr lang="th-TH" dirty="0"/>
              <a:t>0805801308</a:t>
            </a:r>
          </a:p>
        </p:txBody>
      </p:sp>
    </p:spTree>
    <p:extLst>
      <p:ext uri="{BB962C8B-B14F-4D97-AF65-F5344CB8AC3E}">
        <p14:creationId xmlns:p14="http://schemas.microsoft.com/office/powerpoint/2010/main" val="35726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Sosiolinguistik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lain yang </a:t>
            </a:r>
            <a:r>
              <a:rPr lang="en-US" dirty="0" err="1" smtClean="0"/>
              <a:t>berkait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r>
              <a:rPr lang="en-US" dirty="0" smtClean="0"/>
              <a:t> </a:t>
            </a:r>
            <a:r>
              <a:rPr lang="en-US" dirty="0" err="1" smtClean="0"/>
              <a:t>dengannya</a:t>
            </a:r>
            <a:r>
              <a:rPr lang="en-US" dirty="0" smtClean="0"/>
              <a:t>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,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(language and </a:t>
            </a:r>
            <a:r>
              <a:rPr lang="en-US" dirty="0" err="1" smtClean="0"/>
              <a:t>tought</a:t>
            </a:r>
            <a:r>
              <a:rPr lang="en-US" dirty="0" smtClean="0"/>
              <a:t> in action)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202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sosiolinguistik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kata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linguistik</a:t>
            </a:r>
            <a:r>
              <a:rPr lang="en-US" dirty="0" smtClean="0"/>
              <a:t>.</a:t>
            </a:r>
          </a:p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408662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Sosiologi</a:t>
            </a:r>
            <a:r>
              <a:rPr lang="en-US" dirty="0" smtClean="0"/>
              <a:t> :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menyerap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yang lain.</a:t>
            </a:r>
          </a:p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supersains</a:t>
            </a:r>
            <a:r>
              <a:rPr lang="en-US" dirty="0" smtClean="0"/>
              <a:t> yang </a:t>
            </a:r>
            <a:r>
              <a:rPr lang="en-US" dirty="0" err="1" smtClean="0"/>
              <a:t>mempersatukan</a:t>
            </a:r>
            <a:r>
              <a:rPr lang="en-US" dirty="0" smtClean="0"/>
              <a:t> </a:t>
            </a:r>
            <a:r>
              <a:rPr lang="en-US" dirty="0" err="1" smtClean="0"/>
              <a:t>pelbagai</a:t>
            </a:r>
            <a:r>
              <a:rPr lang="en-US" dirty="0" smtClean="0"/>
              <a:t> </a:t>
            </a:r>
            <a:r>
              <a:rPr lang="en-US" dirty="0" err="1" smtClean="0"/>
              <a:t>generalisasi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yang lain (</a:t>
            </a:r>
            <a:r>
              <a:rPr lang="en-US" dirty="0" err="1" smtClean="0"/>
              <a:t>H.Spencer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berkenaan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yang lain. </a:t>
            </a:r>
          </a:p>
          <a:p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 </a:t>
            </a:r>
          </a:p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6006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Linguistik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yang </a:t>
            </a:r>
            <a:r>
              <a:rPr lang="en-US" dirty="0" err="1" smtClean="0"/>
              <a:t>mengkaji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Merangkumi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pemerian</a:t>
            </a:r>
            <a:r>
              <a:rPr lang="en-US" dirty="0" smtClean="0"/>
              <a:t> </a:t>
            </a:r>
            <a:r>
              <a:rPr lang="en-US" dirty="0" err="1" smtClean="0"/>
              <a:t>bunyi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 </a:t>
            </a:r>
            <a:r>
              <a:rPr lang="en-US" dirty="0" err="1" smtClean="0"/>
              <a:t>kerencaman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dipernyatakan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pertuturan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. 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>
          <a:xfrm>
            <a:off x="5996145" y="1193800"/>
            <a:ext cx="5086538" cy="4383985"/>
          </a:xfrm>
        </p:spPr>
        <p:txBody>
          <a:bodyPr/>
          <a:lstStyle/>
          <a:p>
            <a:r>
              <a:rPr lang="en-US" dirty="0" smtClean="0"/>
              <a:t>Hartmann (1976)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linguistik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, san 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kajiannya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mengkaji</a:t>
            </a:r>
            <a:r>
              <a:rPr lang="en-US" dirty="0" smtClean="0"/>
              <a:t> </a:t>
            </a:r>
            <a:r>
              <a:rPr lang="en-US" dirty="0" err="1" smtClean="0"/>
              <a:t>kebolehan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pusaka</a:t>
            </a:r>
            <a:r>
              <a:rPr lang="en-US" dirty="0" smtClean="0"/>
              <a:t> </a:t>
            </a:r>
            <a:r>
              <a:rPr lang="en-US" dirty="0" err="1" smtClean="0"/>
              <a:t>sepunya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bunyi</a:t>
            </a:r>
            <a:r>
              <a:rPr lang="en-US" dirty="0" smtClean="0"/>
              <a:t> yang </a:t>
            </a:r>
            <a:r>
              <a:rPr lang="en-US" dirty="0" err="1" smtClean="0"/>
              <a:t>dituturkan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519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Aktiviti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sosiolinguistik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sekurangnya</a:t>
            </a:r>
            <a:r>
              <a:rPr lang="en-US" dirty="0" smtClean="0"/>
              <a:t> 5 orang. 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7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 ii </a:t>
            </a:r>
            <a:r>
              <a:rPr lang="en-US" dirty="0" err="1" smtClean="0"/>
              <a:t>bahasa</a:t>
            </a:r>
            <a:r>
              <a:rPr lang="en-US" dirty="0" smtClean="0"/>
              <a:t>, </a:t>
            </a: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2.0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munkin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bergantung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sejarah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perkembangannya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penduduk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penyebarannya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Didapati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perbezaan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lain.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berdekatan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berjauhan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.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Kadang-kadang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didapati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perbezaan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begitu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sukar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lain.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berhubung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Kelantan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Sembilan.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Pemahaman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mengelompokkan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h-T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</a:t>
            </a:r>
            <a:r>
              <a:rPr lang="en-US" dirty="0" err="1" smtClean="0"/>
              <a:t>Pecahan</a:t>
            </a:r>
            <a:r>
              <a:rPr lang="en-US" dirty="0" smtClean="0"/>
              <a:t> </a:t>
            </a:r>
            <a:r>
              <a:rPr lang="en-US" dirty="0" err="1" smtClean="0"/>
              <a:t>dialek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seketika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30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2.1.1 </a:t>
            </a: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Dikenali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sosiolek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penutur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lapis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stratifikasi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Bergantung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didapati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iaitu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memerintah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diperintah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memerintah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mengguna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bangsawan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diperintah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didapati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bawahan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meningkat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proses mobility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h-T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lima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peringkat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tutur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>
          <a:xfrm>
            <a:off x="5993971" y="482600"/>
            <a:ext cx="5086538" cy="4891985"/>
          </a:xfrm>
        </p:spPr>
        <p:txBody>
          <a:bodyPr/>
          <a:lstStyle/>
          <a:p>
            <a:pPr lvl="7"/>
            <a:r>
              <a:rPr lang="en-US" dirty="0" err="1" smtClean="0"/>
              <a:t>Kosa</a:t>
            </a:r>
            <a:r>
              <a:rPr lang="en-US" dirty="0" smtClean="0"/>
              <a:t> kata yang </a:t>
            </a:r>
            <a:r>
              <a:rPr lang="en-US" dirty="0" err="1" smtClean="0"/>
              <a:t>dipakai</a:t>
            </a:r>
            <a:endParaRPr lang="en-US" dirty="0" smtClean="0"/>
          </a:p>
          <a:p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7442139" y="1219200"/>
            <a:ext cx="1943100" cy="383788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Kedaton</a:t>
            </a:r>
            <a:r>
              <a:rPr lang="en-US" sz="1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/</a:t>
            </a:r>
            <a:r>
              <a:rPr lang="en-US" sz="1400" dirty="0" err="1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keraton</a:t>
            </a:r>
            <a:endParaRPr lang="en-US" sz="1400" dirty="0" smtClean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endParaRPr lang="en-US" sz="1400" dirty="0" smtClean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endParaRPr lang="en-US" sz="1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r>
              <a:rPr lang="en-US" sz="1400" dirty="0" err="1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Kromo</a:t>
            </a:r>
            <a:r>
              <a:rPr lang="en-US" sz="1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  <a:r>
              <a:rPr lang="en-US" sz="1400" dirty="0" err="1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Onggil</a:t>
            </a:r>
            <a:endParaRPr lang="en-US" sz="1400" dirty="0" smtClean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endParaRPr lang="en-US" sz="1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endParaRPr lang="en-US" sz="1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r>
              <a:rPr lang="en-US" sz="1400" dirty="0" err="1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Kromo</a:t>
            </a:r>
            <a:r>
              <a:rPr lang="en-US" sz="1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</a:p>
          <a:p>
            <a:endParaRPr lang="en-US" sz="1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endParaRPr lang="en-US" sz="1400" dirty="0" smtClean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r>
              <a:rPr lang="en-US" sz="1400" dirty="0" err="1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Madyo</a:t>
            </a:r>
            <a:r>
              <a:rPr lang="en-US" sz="1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</a:p>
          <a:p>
            <a:endParaRPr lang="en-US" sz="1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endParaRPr lang="en-US" sz="1400" dirty="0" smtClean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r>
              <a:rPr lang="en-US" sz="1400" dirty="0" err="1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Ngoko</a:t>
            </a:r>
            <a:r>
              <a:rPr lang="en-US" sz="1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</a:p>
          <a:p>
            <a:pPr algn="ctr"/>
            <a:endParaRPr lang="en-US" sz="1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pPr algn="ctr"/>
            <a:endParaRPr lang="en-US" sz="1400" dirty="0" smtClean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pPr algn="ctr"/>
            <a:endParaRPr lang="th-TH" dirty="0"/>
          </a:p>
        </p:txBody>
      </p:sp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9633068" y="1219200"/>
            <a:ext cx="1943100" cy="3827830"/>
          </a:xfrm>
          <a:prstGeom prst="round2Diag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- </a:t>
            </a: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Panjenengan</a:t>
            </a:r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Dalem</a:t>
            </a:r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Dahar</a:t>
            </a:r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</a:p>
          <a:p>
            <a:endParaRPr lang="en-US" sz="1400" dirty="0">
              <a:solidFill>
                <a:schemeClr val="tx1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pPr marL="285750" indent="-285750">
              <a:buFontTx/>
              <a:buChar char="-"/>
            </a:pP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Panjenegan</a:t>
            </a:r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nedo</a:t>
            </a:r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</a:p>
          <a:p>
            <a:endParaRPr lang="en-US" sz="1400" dirty="0">
              <a:solidFill>
                <a:schemeClr val="tx1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pPr marL="285750" indent="-285750">
              <a:buFontTx/>
              <a:buChar char="-"/>
            </a:pP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Sampeyan</a:t>
            </a:r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nedi</a:t>
            </a:r>
            <a:endParaRPr lang="en-US" sz="1400" dirty="0" smtClean="0">
              <a:solidFill>
                <a:schemeClr val="tx1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  <a:endParaRPr lang="en-US" sz="1400" dirty="0">
              <a:solidFill>
                <a:schemeClr val="tx1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endParaRPr lang="en-US" sz="1400" dirty="0" smtClean="0">
              <a:solidFill>
                <a:schemeClr val="tx1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- </a:t>
            </a: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Ndiko</a:t>
            </a:r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madang</a:t>
            </a:r>
            <a:endParaRPr lang="en-US" sz="1400" dirty="0">
              <a:solidFill>
                <a:schemeClr val="tx1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endParaRPr lang="en-US" sz="1400" dirty="0" smtClean="0">
              <a:solidFill>
                <a:schemeClr val="tx1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endParaRPr lang="en-US" sz="1400" dirty="0" smtClean="0">
              <a:solidFill>
                <a:schemeClr val="tx1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- </a:t>
            </a: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Kowe</a:t>
            </a:r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mangan</a:t>
            </a:r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anda</a:t>
            </a:r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makan</a:t>
            </a:r>
            <a:r>
              <a:rPr lang="en-US" sz="1400" dirty="0" smtClean="0">
                <a:solidFill>
                  <a:schemeClr val="tx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) </a:t>
            </a:r>
          </a:p>
          <a:p>
            <a:pPr algn="ctr"/>
            <a:endParaRPr lang="en-US" sz="1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pPr algn="ctr"/>
            <a:endParaRPr lang="en-US" sz="1400" dirty="0" smtClean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pPr algn="ctr"/>
            <a:endParaRPr lang="th-TH" dirty="0"/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8941036" y="1640740"/>
            <a:ext cx="9525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8941036" y="2227380"/>
            <a:ext cx="9525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8941036" y="2806700"/>
            <a:ext cx="9525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8908989" y="3398470"/>
            <a:ext cx="9525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8908989" y="4011090"/>
            <a:ext cx="9525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6680200" y="1843940"/>
            <a:ext cx="12700" cy="308366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6711705" y="5270500"/>
            <a:ext cx="3369241" cy="12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ตัดมุมสี่เหลี่ยมผืนผ้าด้านทแยงมุม 16"/>
          <p:cNvSpPr/>
          <p:nvPr/>
        </p:nvSpPr>
        <p:spPr>
          <a:xfrm>
            <a:off x="4546600" y="2806700"/>
            <a:ext cx="1917277" cy="1955800"/>
          </a:xfrm>
          <a:prstGeom prst="snip2Diag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ysClr val="windowText" lastClr="00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Tatatingkat</a:t>
            </a:r>
            <a:r>
              <a:rPr lang="en-US" sz="1600" dirty="0" smtClean="0">
                <a:solidFill>
                  <a:sysClr val="windowText" lastClr="00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tutur</a:t>
            </a:r>
            <a:r>
              <a:rPr lang="en-US" sz="1600" dirty="0" smtClean="0">
                <a:solidFill>
                  <a:sysClr val="windowText" lastClr="00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/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kelas</a:t>
            </a:r>
            <a:r>
              <a:rPr lang="en-US" sz="1600" dirty="0" smtClean="0">
                <a:solidFill>
                  <a:sysClr val="windowText" lastClr="00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bahas</a:t>
            </a:r>
            <a:r>
              <a:rPr lang="en-US" sz="1600" dirty="0" err="1">
                <a:solidFill>
                  <a:sysClr val="windowText" lastClr="00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a</a:t>
            </a:r>
            <a:endParaRPr lang="th-TH" sz="1600" dirty="0">
              <a:solidFill>
                <a:sysClr val="windowText" lastClr="00000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18" name="แผนผังลำดับงาน: สิ้นสุด 17"/>
          <p:cNvSpPr/>
          <p:nvPr/>
        </p:nvSpPr>
        <p:spPr>
          <a:xfrm>
            <a:off x="6819900" y="5662134"/>
            <a:ext cx="3924300" cy="3556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Rajah 1.0 </a:t>
            </a:r>
            <a:r>
              <a:rPr lang="en-US" dirty="0" err="1" smtClean="0">
                <a:solidFill>
                  <a:sysClr val="windowText" lastClr="000000"/>
                </a:solidFill>
              </a:rPr>
              <a:t>Kosa</a:t>
            </a:r>
            <a:r>
              <a:rPr lang="en-US" dirty="0" smtClean="0">
                <a:solidFill>
                  <a:sysClr val="windowText" lastClr="000000"/>
                </a:solidFill>
              </a:rPr>
              <a:t> Kata </a:t>
            </a:r>
            <a:endParaRPr lang="th-TH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diraja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Beradu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tidur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Bersiram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mandi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Berangkat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pergi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Titah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ucapan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bercakap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Beta  </a:t>
            </a:r>
            <a:r>
              <a:rPr lang="en-US" dirty="0" err="1" smtClean="0">
                <a:sym typeface="Wingdings" panose="05000000000000000000" pitchFamily="2" charset="2"/>
              </a:rPr>
              <a:t>saya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Gering  </a:t>
            </a:r>
            <a:r>
              <a:rPr lang="en-US" dirty="0" err="1" smtClean="0">
                <a:sym typeface="Wingdings" panose="05000000000000000000" pitchFamily="2" charset="2"/>
              </a:rPr>
              <a:t>sakit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Istana  </a:t>
            </a:r>
            <a:r>
              <a:rPr lang="en-US" dirty="0" err="1" smtClean="0">
                <a:sym typeface="Wingdings" panose="05000000000000000000" pitchFamily="2" charset="2"/>
              </a:rPr>
              <a:t>rumah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Menjunjung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terima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kasih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Mencemar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duli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Merapak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sembah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Menjunjung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duli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Bersantap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9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 I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sosiolinguistik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Agak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usianya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Didapati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linguistik</a:t>
            </a:r>
            <a:r>
              <a:rPr lang="en-US" dirty="0" smtClean="0"/>
              <a:t> </a:t>
            </a:r>
            <a:r>
              <a:rPr lang="en-US" dirty="0" err="1" smtClean="0"/>
              <a:t>antropologi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BAHASA DAN KEBUDAYAAN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SOSIOLOGI BAHASA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93642" y="3403601"/>
            <a:ext cx="4126861" cy="800100"/>
          </a:xfrm>
        </p:spPr>
        <p:txBody>
          <a:bodyPr/>
          <a:lstStyle/>
          <a:p>
            <a:r>
              <a:rPr lang="en-US" dirty="0"/>
              <a:t>1.0 </a:t>
            </a:r>
            <a:r>
              <a:rPr lang="en-US" dirty="0" err="1"/>
              <a:t>Pengenalan</a:t>
            </a:r>
            <a:r>
              <a:rPr lang="en-US" dirty="0"/>
              <a:t> 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34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melayu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masyarakatnya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สี่เหลี่ยมด้านขนาน 7"/>
          <p:cNvSpPr/>
          <p:nvPr/>
        </p:nvSpPr>
        <p:spPr>
          <a:xfrm>
            <a:off x="894919" y="2063397"/>
            <a:ext cx="4647751" cy="3530644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Golongan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pemerintah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</a:p>
          <a:p>
            <a:pPr algn="ctr"/>
            <a:endParaRPr lang="en-US" sz="2000" dirty="0" smtClean="0">
              <a:solidFill>
                <a:schemeClr val="tx1"/>
              </a:solidFill>
              <a:latin typeface="Arial Black" panose="020B0A04020102020204" pitchFamily="34" charset="0"/>
              <a:ea typeface="AR ADGothicJP Medium" panose="020B0609000000000000" pitchFamily="49" charset="-128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Golongan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masyarakat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kebanyakan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rakyat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jelata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) 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Arial Black" panose="020B0A04020102020204" pitchFamily="34" charset="0"/>
              <a:ea typeface="AR ADGothicJP Medium" panose="020B0609000000000000" pitchFamily="49" charset="-128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Golongan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masyarakat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bukan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Melayu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endParaRPr lang="th-TH" sz="2000" dirty="0">
              <a:solidFill>
                <a:schemeClr val="tx1"/>
              </a:solidFill>
              <a:latin typeface="Arial Black" panose="020B0A04020102020204" pitchFamily="34" charset="0"/>
              <a:ea typeface="AR ADGothicJP Medium" panose="020B0609000000000000" pitchFamily="49" charset="-128"/>
            </a:endParaRPr>
          </a:p>
        </p:txBody>
      </p:sp>
      <p:sp>
        <p:nvSpPr>
          <p:cNvPr id="9" name="สี่เหลี่ยมด้านขนาน 8"/>
          <p:cNvSpPr/>
          <p:nvPr/>
        </p:nvSpPr>
        <p:spPr>
          <a:xfrm>
            <a:off x="6432758" y="1953668"/>
            <a:ext cx="4647751" cy="3530644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Bahasa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Diraja</a:t>
            </a:r>
            <a:endParaRPr lang="en-US" sz="2000" dirty="0" smtClean="0">
              <a:solidFill>
                <a:schemeClr val="tx1"/>
              </a:solidFill>
              <a:latin typeface="Arial Black" panose="020B0A04020102020204" pitchFamily="34" charset="0"/>
              <a:ea typeface="AR ADGothicJP Medium" panose="020B0609000000000000" pitchFamily="49" charset="-128"/>
            </a:endParaRPr>
          </a:p>
          <a:p>
            <a:endParaRPr lang="en-US" sz="2000" dirty="0">
              <a:solidFill>
                <a:schemeClr val="tx1"/>
              </a:solidFill>
              <a:latin typeface="Arial Black" panose="020B0A04020102020204" pitchFamily="34" charset="0"/>
              <a:ea typeface="AR ADGothicJP Medium" panose="020B0609000000000000" pitchFamily="49" charset="-128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Bahasa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bangsawan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</a:p>
          <a:p>
            <a:endParaRPr lang="en-US" sz="2000" dirty="0" smtClean="0">
              <a:solidFill>
                <a:schemeClr val="tx1"/>
              </a:solidFill>
              <a:latin typeface="Arial Black" panose="020B0A04020102020204" pitchFamily="34" charset="0"/>
              <a:ea typeface="AR ADGothicJP Medium" panose="020B0609000000000000" pitchFamily="49" charset="-128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Bahasa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halus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Bahasa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kasar</a:t>
            </a:r>
            <a:endParaRPr lang="en-US" sz="2000" dirty="0" smtClean="0">
              <a:solidFill>
                <a:schemeClr val="tx1"/>
              </a:solidFill>
              <a:latin typeface="Arial Black" panose="020B0A04020102020204" pitchFamily="34" charset="0"/>
              <a:ea typeface="AR ADGothicJP Medium" panose="020B0609000000000000" pitchFamily="49" charset="-128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Bahasa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kesat</a:t>
            </a:r>
            <a:endParaRPr lang="en-US" sz="2000" dirty="0" smtClean="0">
              <a:solidFill>
                <a:schemeClr val="tx1"/>
              </a:solidFill>
              <a:latin typeface="Arial Black" panose="020B0A04020102020204" pitchFamily="34" charset="0"/>
              <a:ea typeface="AR ADGothicJP Medium" panose="020B0609000000000000" pitchFamily="49" charset="-128"/>
            </a:endParaRPr>
          </a:p>
          <a:p>
            <a:endParaRPr lang="en-US" sz="2000" dirty="0" smtClean="0">
              <a:solidFill>
                <a:schemeClr val="tx1"/>
              </a:solidFill>
              <a:latin typeface="Arial Black" panose="020B0A04020102020204" pitchFamily="34" charset="0"/>
              <a:ea typeface="AR ADGothicJP Medium" panose="020B0609000000000000" pitchFamily="49" charset="-128"/>
            </a:endParaRPr>
          </a:p>
          <a:p>
            <a:endParaRPr lang="en-US" sz="2000" dirty="0">
              <a:solidFill>
                <a:schemeClr val="tx1"/>
              </a:solidFill>
              <a:latin typeface="Arial Black" panose="020B0A04020102020204" pitchFamily="34" charset="0"/>
              <a:ea typeface="AR ADGothicJP Medium" panose="020B0609000000000000" pitchFamily="49" charset="-128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Bahasa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pasar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AR ADGothicJP Medium" panose="020B0609000000000000" pitchFamily="49" charset="-128"/>
              </a:rPr>
              <a:t> </a:t>
            </a:r>
            <a:endParaRPr lang="th-TH" sz="2000" dirty="0">
              <a:solidFill>
                <a:schemeClr val="tx1"/>
              </a:solidFill>
              <a:latin typeface="Arial Black" panose="020B0A04020102020204" pitchFamily="34" charset="0"/>
              <a:ea typeface="AR ADGothicJP Medium" panose="020B0609000000000000" pitchFamily="49" charset="-128"/>
            </a:endParaRPr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 flipV="1">
            <a:off x="4164037" y="2404167"/>
            <a:ext cx="3117801" cy="2194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4164037" y="2623623"/>
            <a:ext cx="3093150" cy="3295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flipV="1">
            <a:off x="4666790" y="3601329"/>
            <a:ext cx="2590397" cy="2048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4666790" y="3811634"/>
            <a:ext cx="2648106" cy="1593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4808438" y="3828719"/>
            <a:ext cx="2371002" cy="4178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4692516" y="4994220"/>
            <a:ext cx="2515160" cy="623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2.1.2 </a:t>
            </a: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5800" y="1843940"/>
            <a:ext cx="5088714" cy="353064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Disebut</a:t>
            </a:r>
            <a:r>
              <a:rPr lang="en-US" dirty="0" smtClean="0"/>
              <a:t> regional dialect, local dialect, geographical dialect </a:t>
            </a:r>
            <a:r>
              <a:rPr lang="en-US" dirty="0" err="1" smtClean="0"/>
              <a:t>dan</a:t>
            </a:r>
            <a:r>
              <a:rPr lang="en-US" dirty="0" smtClean="0"/>
              <a:t> territorial dialect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dialek</a:t>
            </a:r>
            <a:r>
              <a:rPr lang="en-US" dirty="0" smtClean="0"/>
              <a:t> yang </a:t>
            </a:r>
            <a:r>
              <a:rPr lang="en-US" dirty="0" err="1" smtClean="0"/>
              <a:t>dituturkan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geografia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dialek</a:t>
            </a:r>
            <a:r>
              <a:rPr lang="en-US" dirty="0" smtClean="0"/>
              <a:t> Kelantan </a:t>
            </a:r>
            <a:r>
              <a:rPr lang="en-US" dirty="0" err="1" smtClean="0"/>
              <a:t>diteuturkan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Kelantan. 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patani</a:t>
            </a:r>
            <a:r>
              <a:rPr lang="en-US" dirty="0" smtClean="0"/>
              <a:t>, </a:t>
            </a:r>
            <a:r>
              <a:rPr lang="en-US" dirty="0" err="1" smtClean="0"/>
              <a:t>dialek</a:t>
            </a:r>
            <a:r>
              <a:rPr lang="en-US" dirty="0" smtClean="0"/>
              <a:t> Terengganu, </a:t>
            </a:r>
            <a:r>
              <a:rPr lang="en-US" dirty="0" err="1" smtClean="0"/>
              <a:t>dialek</a:t>
            </a:r>
            <a:r>
              <a:rPr lang="en-US" dirty="0" smtClean="0"/>
              <a:t> Pahang,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>
          <a:xfrm>
            <a:off x="5993971" y="1651000"/>
            <a:ext cx="5086538" cy="3723585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78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1" y="279400"/>
            <a:ext cx="10396882" cy="355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melayu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5800" y="850900"/>
            <a:ext cx="5088714" cy="45236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 Tanah </a:t>
            </a:r>
            <a:r>
              <a:rPr lang="en-US" dirty="0" err="1" smtClean="0"/>
              <a:t>semenanjung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17 </a:t>
            </a:r>
            <a:r>
              <a:rPr lang="en-US" dirty="0" err="1" smtClean="0"/>
              <a:t>dialek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, 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kedah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utara</a:t>
            </a:r>
            <a:r>
              <a:rPr lang="en-US" dirty="0" smtClean="0"/>
              <a:t>, 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Kelantan,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pulai</a:t>
            </a:r>
            <a:r>
              <a:rPr lang="en-US" dirty="0" smtClean="0"/>
              <a:t> </a:t>
            </a:r>
            <a:r>
              <a:rPr lang="en-US" dirty="0" err="1" smtClean="0"/>
              <a:t>condong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r>
              <a:rPr lang="en-US" dirty="0" smtClean="0"/>
              <a:t>Hulu Terengganu, 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Terengganu </a:t>
            </a:r>
            <a:r>
              <a:rPr lang="en-US" dirty="0" err="1" smtClean="0"/>
              <a:t>pantai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tioman</a:t>
            </a:r>
            <a:r>
              <a:rPr lang="en-US" dirty="0" smtClean="0"/>
              <a:t>, </a:t>
            </a:r>
          </a:p>
          <a:p>
            <a:pPr>
              <a:buFontTx/>
              <a:buChar char="-"/>
            </a:pP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>
          <a:xfrm>
            <a:off x="6125327" y="1435101"/>
            <a:ext cx="2921429" cy="3939484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Pahang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perak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saying, 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perak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Selangor,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Sembilan, 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Melaka,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lenga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johor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singapura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57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sumatera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teniang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langkat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deli,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serdang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asahan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siak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kuantan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>
          <a:xfrm>
            <a:off x="4876371" y="2063396"/>
            <a:ext cx="2819829" cy="3311189"/>
          </a:xfrm>
        </p:spPr>
        <p:txBody>
          <a:bodyPr/>
          <a:lstStyle/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riau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jambi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Palembang,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Bengkulu,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Bangka,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Belitung,</a:t>
            </a:r>
            <a:endParaRPr lang="th-TH" dirty="0"/>
          </a:p>
        </p:txBody>
      </p:sp>
      <p:sp>
        <p:nvSpPr>
          <p:cNvPr id="5" name="ตัวแทนเนื้อหา 3"/>
          <p:cNvSpPr txBox="1">
            <a:spLocks/>
          </p:cNvSpPr>
          <p:nvPr/>
        </p:nvSpPr>
        <p:spPr>
          <a:xfrm>
            <a:off x="8102171" y="856896"/>
            <a:ext cx="2819829" cy="3956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riau</a:t>
            </a:r>
            <a:r>
              <a:rPr lang="en-US" dirty="0"/>
              <a:t> </a:t>
            </a:r>
            <a:r>
              <a:rPr lang="en-US" dirty="0" err="1" smtClean="0"/>
              <a:t>terbahagi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subdialek</a:t>
            </a:r>
            <a:r>
              <a:rPr lang="en-US" dirty="0" smtClean="0"/>
              <a:t> </a:t>
            </a:r>
            <a:r>
              <a:rPr lang="en-US" dirty="0" err="1" smtClean="0"/>
              <a:t>iaitu</a:t>
            </a:r>
            <a:r>
              <a:rPr lang="en-US" dirty="0" smtClean="0"/>
              <a:t> 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riau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terbahagi</a:t>
            </a:r>
            <a:r>
              <a:rPr lang="en-US" dirty="0" smtClean="0"/>
              <a:t> pula </a:t>
            </a:r>
            <a:r>
              <a:rPr lang="en-US" dirty="0" err="1" smtClean="0"/>
              <a:t>kepada</a:t>
            </a:r>
            <a:r>
              <a:rPr lang="en-US" dirty="0" smtClean="0"/>
              <a:t> 18 </a:t>
            </a:r>
            <a:r>
              <a:rPr lang="en-US" dirty="0" err="1" smtClean="0"/>
              <a:t>subdialek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riau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endParaRPr lang="en-US" dirty="0" smtClean="0"/>
          </a:p>
          <a:p>
            <a:r>
              <a:rPr lang="en-US" dirty="0"/>
              <a:t>- </a:t>
            </a:r>
            <a:r>
              <a:rPr lang="en-US" dirty="0" err="1"/>
              <a:t>Dialek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terbahagi</a:t>
            </a:r>
            <a:r>
              <a:rPr lang="en-US" dirty="0"/>
              <a:t> pula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smtClean="0"/>
              <a:t>13 </a:t>
            </a:r>
            <a:r>
              <a:rPr lang="en-US" dirty="0" err="1"/>
              <a:t>subdialek</a:t>
            </a:r>
            <a:r>
              <a:rPr lang="en-US" dirty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3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073" y="368300"/>
            <a:ext cx="10396882" cy="927100"/>
          </a:xfrm>
        </p:spPr>
        <p:txBody>
          <a:bodyPr/>
          <a:lstStyle/>
          <a:p>
            <a:r>
              <a:rPr lang="en-US" dirty="0" err="1" smtClean="0"/>
              <a:t>Dialek</a:t>
            </a:r>
            <a:r>
              <a:rPr lang="en-US" dirty="0" smtClean="0"/>
              <a:t> di </a:t>
            </a:r>
            <a:r>
              <a:rPr lang="en-US" dirty="0" err="1" smtClean="0"/>
              <a:t>kalimantan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5800" y="1435100"/>
            <a:ext cx="5088714" cy="3939485"/>
          </a:xfrm>
        </p:spPr>
        <p:txBody>
          <a:bodyPr/>
          <a:lstStyle/>
          <a:p>
            <a:r>
              <a:rPr lang="en-US" dirty="0" err="1" smtClean="0"/>
              <a:t>Dialek</a:t>
            </a:r>
            <a:r>
              <a:rPr lang="en-US" dirty="0" smtClean="0"/>
              <a:t> Sarawak,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sambas,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Pontianak,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ketapang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waringin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banjar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pasir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kutai</a:t>
            </a:r>
            <a:endParaRPr lang="en-US" dirty="0" smtClean="0"/>
          </a:p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>
          <a:xfrm>
            <a:off x="5993971" y="1295400"/>
            <a:ext cx="5086538" cy="4079185"/>
          </a:xfrm>
        </p:spPr>
        <p:txBody>
          <a:bodyPr/>
          <a:lstStyle/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berau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bukit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brunei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sintang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sanggau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sabah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641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bm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melayu</a:t>
            </a:r>
            <a:r>
              <a:rPr lang="en-US" dirty="0" smtClean="0"/>
              <a:t> Jakarta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bali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larantuka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kupang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ambon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banda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ternte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manado</a:t>
            </a:r>
            <a:r>
              <a:rPr lang="en-US" dirty="0" smtClean="0"/>
              <a:t>,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Bahasa</a:t>
            </a:r>
            <a:r>
              <a:rPr lang="en-US" dirty="0" smtClean="0"/>
              <a:t> Makassar,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campa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Thailand </a:t>
            </a:r>
            <a:r>
              <a:rPr lang="en-US" dirty="0" err="1" smtClean="0"/>
              <a:t>tengah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Myanmar </a:t>
            </a:r>
            <a:r>
              <a:rPr lang="en-US" dirty="0" err="1" smtClean="0"/>
              <a:t>selatan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sri</a:t>
            </a:r>
            <a:r>
              <a:rPr lang="en-US" dirty="0" smtClean="0"/>
              <a:t> </a:t>
            </a:r>
            <a:r>
              <a:rPr lang="en-US" dirty="0" err="1" smtClean="0"/>
              <a:t>kanka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afrika</a:t>
            </a:r>
            <a:r>
              <a:rPr lang="en-US" dirty="0" smtClean="0"/>
              <a:t> </a:t>
            </a:r>
            <a:r>
              <a:rPr lang="en-US" dirty="0" err="1" smtClean="0"/>
              <a:t>selatan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80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seketika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 smtClean="0"/>
              <a:t>Temporal dialect</a:t>
            </a:r>
          </a:p>
          <a:p>
            <a:r>
              <a:rPr lang="en-US" i="1" dirty="0" smtClean="0"/>
              <a:t>State of language</a:t>
            </a:r>
          </a:p>
          <a:p>
            <a:r>
              <a:rPr lang="en-US" i="1" dirty="0" err="1" smtClean="0"/>
              <a:t>Etat</a:t>
            </a:r>
            <a:r>
              <a:rPr lang="en-US" i="1" dirty="0" smtClean="0"/>
              <a:t> de language</a:t>
            </a:r>
            <a:endParaRPr lang="th-TH" i="1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>
          <a:xfrm>
            <a:off x="5295900" y="2063396"/>
            <a:ext cx="5784609" cy="3311189"/>
          </a:xfrm>
        </p:spPr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dialek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bm</a:t>
            </a:r>
            <a:r>
              <a:rPr lang="en-US" dirty="0" smtClean="0"/>
              <a:t> </a:t>
            </a:r>
            <a:r>
              <a:rPr lang="en-US" dirty="0" err="1" smtClean="0"/>
              <a:t>kuno</a:t>
            </a:r>
            <a:r>
              <a:rPr lang="en-US" dirty="0" smtClean="0"/>
              <a:t>, </a:t>
            </a:r>
            <a:r>
              <a:rPr lang="en-US" dirty="0" err="1" smtClean="0"/>
              <a:t>bm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, </a:t>
            </a:r>
            <a:r>
              <a:rPr lang="en-US" dirty="0" err="1" smtClean="0"/>
              <a:t>bm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Melaka, </a:t>
            </a:r>
            <a:r>
              <a:rPr lang="en-US" dirty="0" err="1" smtClean="0"/>
              <a:t>bm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johor</a:t>
            </a:r>
            <a:r>
              <a:rPr lang="en-US" dirty="0" smtClean="0"/>
              <a:t> lama, </a:t>
            </a:r>
            <a:r>
              <a:rPr lang="en-US" dirty="0" err="1" smtClean="0"/>
              <a:t>bm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pramoden</a:t>
            </a:r>
            <a:r>
              <a:rPr lang="en-US" dirty="0" smtClean="0"/>
              <a:t>, </a:t>
            </a:r>
            <a:r>
              <a:rPr lang="en-US" dirty="0" err="1" smtClean="0"/>
              <a:t>bm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moden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perbezaan</a:t>
            </a:r>
            <a:r>
              <a:rPr lang="en-US" dirty="0" smtClean="0"/>
              <a:t>.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07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Perbezaan</a:t>
            </a:r>
            <a:r>
              <a:rPr lang="en-US" dirty="0" smtClean="0"/>
              <a:t> </a:t>
            </a:r>
            <a:r>
              <a:rPr lang="en-US" dirty="0" err="1" smtClean="0"/>
              <a:t>dialek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Perbezaan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fonologi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Perbezaan</a:t>
            </a:r>
            <a:r>
              <a:rPr lang="en-US" dirty="0" smtClean="0"/>
              <a:t> </a:t>
            </a:r>
            <a:r>
              <a:rPr lang="en-US" dirty="0" err="1" smtClean="0"/>
              <a:t>morfologi</a:t>
            </a:r>
            <a:endParaRPr lang="en-US" dirty="0" smtClean="0"/>
          </a:p>
          <a:p>
            <a:r>
              <a:rPr lang="en-US" dirty="0" err="1" smtClean="0"/>
              <a:t>Perbezaan</a:t>
            </a:r>
            <a:r>
              <a:rPr lang="en-US" dirty="0" smtClean="0"/>
              <a:t> </a:t>
            </a:r>
            <a:r>
              <a:rPr lang="en-US" dirty="0" err="1" smtClean="0"/>
              <a:t>sintaksis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Perbezaan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kosa</a:t>
            </a:r>
            <a:r>
              <a:rPr lang="en-US" dirty="0" smtClean="0">
                <a:solidFill>
                  <a:srgbClr val="FF0000"/>
                </a:solidFill>
              </a:rPr>
              <a:t> kata</a:t>
            </a:r>
          </a:p>
          <a:p>
            <a:r>
              <a:rPr lang="en-US" dirty="0" err="1" smtClean="0"/>
              <a:t>Perbezaan</a:t>
            </a:r>
            <a:r>
              <a:rPr lang="en-US" dirty="0" smtClean="0"/>
              <a:t> </a:t>
            </a:r>
            <a:r>
              <a:rPr lang="en-US" dirty="0" err="1" smtClean="0"/>
              <a:t>semantik</a:t>
            </a:r>
            <a:endParaRPr lang="en-US" dirty="0" smtClean="0"/>
          </a:p>
          <a:p>
            <a:r>
              <a:rPr lang="en-US" dirty="0" err="1" smtClean="0"/>
              <a:t>Perbezaan</a:t>
            </a:r>
            <a:r>
              <a:rPr lang="en-US" dirty="0" smtClean="0"/>
              <a:t> </a:t>
            </a:r>
            <a:r>
              <a:rPr lang="en-US" dirty="0" err="1" smtClean="0"/>
              <a:t>ungkapan</a:t>
            </a:r>
            <a:endParaRPr lang="en-US" dirty="0" smtClean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28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152401"/>
            <a:ext cx="10396882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MAKNA </a:t>
            </a:r>
            <a:r>
              <a:rPr lang="en-US" dirty="0" err="1" smtClean="0"/>
              <a:t>SOSIOLINGUISTIk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5800" y="1485900"/>
            <a:ext cx="10394707" cy="4241800"/>
          </a:xfrm>
        </p:spPr>
        <p:txBody>
          <a:bodyPr/>
          <a:lstStyle/>
          <a:p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sosiolinguistik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puluhan</a:t>
            </a:r>
            <a:r>
              <a:rPr lang="en-US" dirty="0"/>
              <a:t> </a:t>
            </a:r>
          </a:p>
          <a:p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statusnya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 smtClean="0"/>
              <a:t>ilmu</a:t>
            </a:r>
            <a:endParaRPr lang="en-US" dirty="0"/>
          </a:p>
          <a:p>
            <a:r>
              <a:rPr lang="en-US" dirty="0" smtClean="0"/>
              <a:t>Hudson (1983)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 YANG MEMPERKATAKAN TENTANG ASPEK-ASPEK PERHUBUNGAN ANTARA BAHASA DENGAN MASYARAKAT.</a:t>
            </a:r>
          </a:p>
          <a:p>
            <a:r>
              <a:rPr lang="en-US" dirty="0" err="1" smtClean="0"/>
              <a:t>Nababan</a:t>
            </a:r>
            <a:r>
              <a:rPr lang="en-US" dirty="0" smtClean="0"/>
              <a:t> (1986)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tau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sehubungan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penutur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aspek-aspek</a:t>
            </a:r>
            <a:r>
              <a:rPr lang="en-US" dirty="0" smtClean="0"/>
              <a:t> </a:t>
            </a:r>
            <a:r>
              <a:rPr lang="en-US" dirty="0" err="1" smtClean="0"/>
              <a:t>kemasyarakatan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perbezaan-perbezaan</a:t>
            </a:r>
            <a:r>
              <a:rPr lang="en-US" dirty="0" smtClean="0"/>
              <a:t> (</a:t>
            </a:r>
            <a:r>
              <a:rPr lang="en-US" dirty="0" err="1" smtClean="0"/>
              <a:t>variasi</a:t>
            </a:r>
            <a:r>
              <a:rPr lang="en-US" dirty="0" smtClean="0"/>
              <a:t>)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fakta-fakta</a:t>
            </a:r>
            <a:r>
              <a:rPr lang="en-US" dirty="0" smtClean="0"/>
              <a:t> </a:t>
            </a:r>
            <a:r>
              <a:rPr lang="en-US" dirty="0" err="1" smtClean="0"/>
              <a:t>kemasyarakat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65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Bidang-bidang</a:t>
            </a:r>
            <a:r>
              <a:rPr lang="en-US" dirty="0" smtClean="0"/>
              <a:t> yang </a:t>
            </a:r>
            <a:r>
              <a:rPr lang="en-US" dirty="0" err="1" smtClean="0"/>
              <a:t>diliputi</a:t>
            </a:r>
            <a:r>
              <a:rPr lang="en-US" dirty="0" smtClean="0"/>
              <a:t> </a:t>
            </a:r>
            <a:r>
              <a:rPr lang="en-US" dirty="0" err="1" smtClean="0"/>
              <a:t>sosiolinguistik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Bahasa</a:t>
            </a:r>
            <a:r>
              <a:rPr lang="en-US" dirty="0" smtClean="0"/>
              <a:t>, </a:t>
            </a:r>
            <a:r>
              <a:rPr lang="en-US" dirty="0" err="1" smtClean="0"/>
              <a:t>dialek</a:t>
            </a:r>
            <a:r>
              <a:rPr lang="en-US" dirty="0" smtClean="0"/>
              <a:t>, </a:t>
            </a:r>
            <a:r>
              <a:rPr lang="en-US" dirty="0" err="1" smtClean="0"/>
              <a:t>idiolek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Kedwibahasaan</a:t>
            </a:r>
            <a:endParaRPr lang="en-US" dirty="0" smtClean="0"/>
          </a:p>
          <a:p>
            <a:r>
              <a:rPr lang="en-US" dirty="0" smtClean="0"/>
              <a:t>Profile </a:t>
            </a:r>
            <a:r>
              <a:rPr lang="en-US" dirty="0" err="1" smtClean="0"/>
              <a:t>sosiolinguistik</a:t>
            </a:r>
            <a:r>
              <a:rPr lang="en-US" dirty="0" smtClean="0"/>
              <a:t> 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Etnografi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endParaRPr lang="en-US" dirty="0" smtClean="0"/>
          </a:p>
          <a:p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8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800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MANUSIA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5800" y="1485902"/>
            <a:ext cx="10394707" cy="3888684"/>
          </a:xfrm>
        </p:spPr>
        <p:txBody>
          <a:bodyPr/>
          <a:lstStyle/>
          <a:p>
            <a:r>
              <a:rPr lang="en-US" dirty="0" smtClean="0"/>
              <a:t>MAKHLUK TUHAN BERNYAWA </a:t>
            </a:r>
          </a:p>
          <a:p>
            <a:r>
              <a:rPr lang="en-US" dirty="0" smtClean="0"/>
              <a:t>MANUSIA MEMPUNYAI MINDA (PEMIKIRAN) [MIND)</a:t>
            </a:r>
          </a:p>
          <a:p>
            <a:r>
              <a:rPr lang="en-US" dirty="0" smtClean="0"/>
              <a:t>MANUSIA MEMILIKI BAHASA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623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penghubung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ahli-ahli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masyarakatMelalui</a:t>
            </a:r>
            <a:endParaRPr lang="en-US" dirty="0"/>
          </a:p>
          <a:p>
            <a:r>
              <a:rPr lang="en-US" dirty="0" err="1" smtClean="0"/>
              <a:t>Melaui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arahan</a:t>
            </a:r>
            <a:r>
              <a:rPr lang="en-US" dirty="0" smtClean="0"/>
              <a:t>, </a:t>
            </a:r>
            <a:r>
              <a:rPr lang="en-US" dirty="0" err="1" smtClean="0"/>
              <a:t>nasihat</a:t>
            </a:r>
            <a:r>
              <a:rPr lang="en-US" dirty="0" smtClean="0"/>
              <a:t>, </a:t>
            </a:r>
            <a:r>
              <a:rPr lang="en-US" dirty="0" err="1" smtClean="0"/>
              <a:t>membetulkan</a:t>
            </a:r>
            <a:r>
              <a:rPr lang="en-US" dirty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, </a:t>
            </a:r>
            <a:r>
              <a:rPr lang="en-US" dirty="0" err="1" smtClean="0"/>
              <a:t>mengucapkan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geri</a:t>
            </a:r>
            <a:r>
              <a:rPr lang="en-US" dirty="0" smtClean="0"/>
              <a:t>, </a:t>
            </a:r>
            <a:r>
              <a:rPr lang="en-US" dirty="0" err="1" smtClean="0"/>
              <a:t>isyarat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berkesan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Kemunculan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perhugungan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03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p.w.j</a:t>
            </a:r>
            <a:r>
              <a:rPr lang="en-US" dirty="0" smtClean="0"/>
              <a:t>. </a:t>
            </a:r>
            <a:r>
              <a:rPr lang="en-US" dirty="0" err="1" smtClean="0"/>
              <a:t>nababan</a:t>
            </a:r>
            <a:r>
              <a:rPr lang="en-US" dirty="0" smtClean="0"/>
              <a:t> (1984) </a:t>
            </a:r>
            <a:endParaRPr lang="th-TH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perisyaratan</a:t>
            </a:r>
            <a:r>
              <a:rPr lang="en-US" dirty="0" smtClean="0"/>
              <a:t> (</a:t>
            </a:r>
            <a:r>
              <a:rPr lang="en-US" dirty="0" err="1" smtClean="0"/>
              <a:t>semiotik</a:t>
            </a:r>
            <a:r>
              <a:rPr lang="en-US" dirty="0" smtClean="0"/>
              <a:t>)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isyarat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fonem</a:t>
            </a:r>
            <a:r>
              <a:rPr lang="en-US" dirty="0" smtClean="0"/>
              <a:t>, </a:t>
            </a:r>
            <a:r>
              <a:rPr lang="en-US" dirty="0" err="1" smtClean="0"/>
              <a:t>morfem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kata-kata yang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fonem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morfem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Dari kata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frasa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klausa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ayat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Ayat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disusun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secara</a:t>
            </a:r>
            <a:r>
              <a:rPr lang="en-US" dirty="0" smtClean="0">
                <a:sym typeface="Wingdings" panose="05000000000000000000" pitchFamily="2" charset="2"/>
              </a:rPr>
              <a:t> horizontal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sintagmatik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berperingkat-peringkat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mengandungi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fonologi</a:t>
            </a:r>
            <a:r>
              <a:rPr lang="en-US" dirty="0" smtClean="0"/>
              <a:t>, </a:t>
            </a:r>
            <a:r>
              <a:rPr lang="en-US" dirty="0" err="1" smtClean="0"/>
              <a:t>morfologi</a:t>
            </a:r>
            <a:r>
              <a:rPr lang="en-US" dirty="0" smtClean="0"/>
              <a:t>, </a:t>
            </a:r>
            <a:r>
              <a:rPr lang="en-US" dirty="0" err="1" smtClean="0"/>
              <a:t>sintaksis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semantik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Kesemua</a:t>
            </a:r>
            <a:r>
              <a:rPr lang="en-US" dirty="0" smtClean="0"/>
              <a:t> </a:t>
            </a:r>
            <a:r>
              <a:rPr lang="en-US" dirty="0" err="1" smtClean="0"/>
              <a:t>terangkum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tatabahasa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yang </a:t>
            </a:r>
            <a:r>
              <a:rPr lang="en-US" dirty="0" err="1" smtClean="0"/>
              <a:t>menyeragamkan</a:t>
            </a:r>
            <a:r>
              <a:rPr lang="en-US" dirty="0" smtClean="0"/>
              <a:t> </a:t>
            </a:r>
            <a:r>
              <a:rPr lang="en-US" dirty="0" err="1" smtClean="0"/>
              <a:t>penggunaannya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sebutan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, </a:t>
            </a:r>
            <a:r>
              <a:rPr lang="en-US" dirty="0" err="1" smtClean="0"/>
              <a:t>makna</a:t>
            </a:r>
            <a:r>
              <a:rPr lang="en-US" dirty="0" smtClean="0"/>
              <a:t> yang </a:t>
            </a:r>
            <a:r>
              <a:rPr lang="en-US" dirty="0" err="1" smtClean="0"/>
              <a:t>disepakati</a:t>
            </a:r>
            <a:r>
              <a:rPr lang="en-US" dirty="0" smtClean="0"/>
              <a:t>, </a:t>
            </a:r>
            <a:r>
              <a:rPr lang="en-US" dirty="0" err="1" smtClean="0"/>
              <a:t>istilah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hendaklah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yang </a:t>
            </a:r>
            <a:r>
              <a:rPr lang="en-US" dirty="0" err="1" smtClean="0"/>
              <a:t>disukungnya</a:t>
            </a:r>
            <a:r>
              <a:rPr lang="en-US" dirty="0" smtClean="0"/>
              <a:t>, </a:t>
            </a:r>
            <a:r>
              <a:rPr lang="en-US" dirty="0" err="1" smtClean="0"/>
              <a:t>ungkapan</a:t>
            </a:r>
            <a:r>
              <a:rPr lang="en-US" dirty="0" smtClean="0"/>
              <a:t> yang </a:t>
            </a:r>
            <a:r>
              <a:rPr lang="en-US" dirty="0" err="1" smtClean="0"/>
              <a:t>dibentuk</a:t>
            </a:r>
            <a:r>
              <a:rPr lang="en-US" dirty="0" smtClean="0"/>
              <a:t>, </a:t>
            </a:r>
            <a:r>
              <a:rPr lang="en-US" dirty="0" err="1" smtClean="0"/>
              <a:t>kosa</a:t>
            </a:r>
            <a:r>
              <a:rPr lang="en-US" dirty="0" smtClean="0"/>
              <a:t> kata yang </a:t>
            </a:r>
            <a:r>
              <a:rPr lang="en-US" dirty="0" err="1" smtClean="0"/>
              <a:t>dipakai</a:t>
            </a:r>
            <a:r>
              <a:rPr lang="en-US" dirty="0" smtClean="0"/>
              <a:t>, </a:t>
            </a:r>
            <a:r>
              <a:rPr lang="en-US" dirty="0" err="1" smtClean="0"/>
              <a:t>laras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wacananya</a:t>
            </a:r>
            <a:r>
              <a:rPr lang="en-US" dirty="0" smtClean="0"/>
              <a:t>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Ferdinand de Saussure (1857-1913)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pola-pola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pertuturan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bercakap</a:t>
            </a:r>
            <a:r>
              <a:rPr lang="en-US" dirty="0" smtClean="0"/>
              <a:t>/ </a:t>
            </a:r>
            <a:r>
              <a:rPr lang="en-US" dirty="0" err="1" smtClean="0"/>
              <a:t>bertutur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suasana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social, </a:t>
            </a:r>
            <a:r>
              <a:rPr lang="en-US" dirty="0" err="1" smtClean="0"/>
              <a:t>dipunyai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</a:p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Pertuturan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perhubungan</a:t>
            </a:r>
            <a:r>
              <a:rPr lang="en-US" dirty="0" smtClean="0"/>
              <a:t> (potential vehicle of communication),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pertuturan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aktiviti</a:t>
            </a:r>
            <a:r>
              <a:rPr lang="en-US" dirty="0" smtClean="0"/>
              <a:t> yang </a:t>
            </a:r>
            <a:r>
              <a:rPr lang="en-US" dirty="0" err="1" smtClean="0"/>
              <a:t>sebenar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perhubungan</a:t>
            </a:r>
            <a:r>
              <a:rPr lang="en-US" dirty="0" smtClean="0"/>
              <a:t>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86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Noam Chomsky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kebolehan</a:t>
            </a:r>
            <a:r>
              <a:rPr lang="en-US" dirty="0" smtClean="0"/>
              <a:t> </a:t>
            </a:r>
            <a:r>
              <a:rPr lang="en-US" dirty="0" err="1" smtClean="0"/>
              <a:t>inat</a:t>
            </a:r>
            <a:r>
              <a:rPr lang="en-US" dirty="0" smtClean="0"/>
              <a:t> </a:t>
            </a:r>
            <a:r>
              <a:rPr lang="en-US" dirty="0" err="1" smtClean="0"/>
              <a:t>penutur-penutur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yang </a:t>
            </a:r>
            <a:r>
              <a:rPr lang="en-US" dirty="0" err="1" smtClean="0"/>
              <a:t>gramatis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ujaran</a:t>
            </a:r>
            <a:r>
              <a:rPr lang="en-US" dirty="0" smtClean="0"/>
              <a:t> </a:t>
            </a:r>
            <a:r>
              <a:rPr lang="en-US" dirty="0" err="1" smtClean="0"/>
              <a:t>sebenar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</a:p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25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เหตุการณ์หลัก</Template>
  <TotalTime>534</TotalTime>
  <Words>1245</Words>
  <Application>Microsoft Office PowerPoint</Application>
  <PresentationFormat>แบบจอกว้าง</PresentationFormat>
  <Paragraphs>240</Paragraphs>
  <Slides>27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5" baseType="lpstr">
      <vt:lpstr>AR ADGothicJP Medium</vt:lpstr>
      <vt:lpstr>Angsana New</vt:lpstr>
      <vt:lpstr>Arial</vt:lpstr>
      <vt:lpstr>Arial Black</vt:lpstr>
      <vt:lpstr>Cordia New</vt:lpstr>
      <vt:lpstr>Impact</vt:lpstr>
      <vt:lpstr>Wingdings</vt:lpstr>
      <vt:lpstr>เหตุการณ์หลัก</vt:lpstr>
      <vt:lpstr>Sosiolinguistik </vt:lpstr>
      <vt:lpstr>Bab I pengertian sosiolinguistik </vt:lpstr>
      <vt:lpstr>MAKNA SOSIOLINGUISTIk </vt:lpstr>
      <vt:lpstr>Bidang-bidang yang diliputi sosiolinguistik </vt:lpstr>
      <vt:lpstr>MANUSIA </vt:lpstr>
      <vt:lpstr>Pengertian bahasa</vt:lpstr>
      <vt:lpstr>p.w.j. nababan (1984) </vt:lpstr>
      <vt:lpstr>Ferdinand de Saussure (1857-1913)</vt:lpstr>
      <vt:lpstr>Noam Chomsky </vt:lpstr>
      <vt:lpstr>Sosiolinguistik </vt:lpstr>
      <vt:lpstr>Pengertian sosiolinguistik </vt:lpstr>
      <vt:lpstr>Sosiologi :</vt:lpstr>
      <vt:lpstr>Linguistik </vt:lpstr>
      <vt:lpstr>Aktiviti </vt:lpstr>
      <vt:lpstr>Bab ii bahasa, dialek dan ragam </vt:lpstr>
      <vt:lpstr>2.1 Pecahan dialek </vt:lpstr>
      <vt:lpstr>2.1.1 dialek sosial </vt:lpstr>
      <vt:lpstr>Bahasa jawa</vt:lpstr>
      <vt:lpstr>Bahasa diraja </vt:lpstr>
      <vt:lpstr>Bahasa melayu dan kelas masyarakatnya </vt:lpstr>
      <vt:lpstr>2.1.2 Dialek daerah </vt:lpstr>
      <vt:lpstr>Dialek melayu </vt:lpstr>
      <vt:lpstr>Di sumatera</vt:lpstr>
      <vt:lpstr>Dialek di kalimantan</vt:lpstr>
      <vt:lpstr>Di luar daerah induk bm</vt:lpstr>
      <vt:lpstr>Dialek seketika</vt:lpstr>
      <vt:lpstr>Perbezaan dialek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Sosiolinguistik</dc:title>
  <dc:creator>com</dc:creator>
  <cp:lastModifiedBy>com</cp:lastModifiedBy>
  <cp:revision>44</cp:revision>
  <dcterms:created xsi:type="dcterms:W3CDTF">2020-12-16T22:28:00Z</dcterms:created>
  <dcterms:modified xsi:type="dcterms:W3CDTF">2020-12-24T04:32:09Z</dcterms:modified>
</cp:coreProperties>
</file>