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7" r:id="rId2"/>
    <p:sldId id="259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2" r:id="rId18"/>
    <p:sldId id="258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CA73-1B8E-4A74-85BA-66EF2CDE97AD}" type="datetimeFigureOut">
              <a:rPr lang="th-TH" smtClean="0"/>
              <a:t>31/05/64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46791-5911-4084-8E0E-5A5D0A20C7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305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6D9828D-8B2D-4245-B135-C55A0F533418}" type="datetime1">
              <a:rPr lang="th-TH" smtClean="0"/>
              <a:t>31/05/64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8A5D-FAD0-4B63-8018-C464EA92A419}" type="datetime1">
              <a:rPr lang="th-TH" smtClean="0"/>
              <a:t>31/05/64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DF02-9D36-4F9E-B102-E95714352008}" type="datetime1">
              <a:rPr lang="th-TH" smtClean="0"/>
              <a:t>31/05/64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613A-1313-4BFC-AB18-F755DBEEE13F}" type="datetime1">
              <a:rPr lang="th-TH" smtClean="0"/>
              <a:t>31/05/64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A7D2-3084-4EC6-91D5-7D6A9ACAB5F3}" type="datetime1">
              <a:rPr lang="th-TH" smtClean="0"/>
              <a:t>31/05/64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AECC-441E-41DB-B45C-FBE5472CD52C}" type="datetime1">
              <a:rPr lang="th-TH" smtClean="0"/>
              <a:t>31/05/64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F2C2-71B8-4D1E-BDE4-B2216C1CCD39}" type="datetime1">
              <a:rPr lang="th-TH" smtClean="0"/>
              <a:t>31/05/64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0599-5D03-45A9-883B-7D2782FF1B25}" type="datetime1">
              <a:rPr lang="th-TH" smtClean="0"/>
              <a:t>31/05/64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1879-BCC7-4188-9EFF-466EE0A6D680}" type="datetime1">
              <a:rPr lang="th-TH" smtClean="0"/>
              <a:t>31/05/64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6B2AE40-2443-457C-93CF-CF705D045E86}" type="datetime1">
              <a:rPr lang="th-TH" smtClean="0"/>
              <a:t>31/05/64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FF9BAE8-D636-43E3-9A89-F0977FDDCDA8}" type="datetime1">
              <a:rPr lang="th-TH" smtClean="0"/>
              <a:t>31/05/64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B679F47-0D24-4316-B8F6-422654D88FDE}" type="datetime1">
              <a:rPr lang="th-TH" smtClean="0"/>
              <a:t>31/05/64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418EAFC-0B52-447A-8E0D-327BB0A0C6C7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การเสื่อมเสียของอาหาร</a:t>
            </a:r>
            <a:endParaRPr lang="th-TH" sz="5400" dirty="0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309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lnSpc>
                <a:spcPct val="120000"/>
              </a:lnSpc>
              <a:buNone/>
            </a:pPr>
            <a:r>
              <a:rPr lang="th-TH" b="1" dirty="0" smtClean="0"/>
              <a:t>4.3 การเปลี่ยนแปลงของสารประกอบที่ไม่มีไนโตรเจน</a:t>
            </a:r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sz="2800" dirty="0" smtClean="0"/>
              <a:t>1)</a:t>
            </a:r>
            <a:r>
              <a:rPr lang="en-US" sz="2800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/>
              <a:t>Carbohydate</a:t>
            </a:r>
            <a:r>
              <a:rPr lang="th-TH" sz="1800" dirty="0"/>
              <a:t> </a:t>
            </a:r>
            <a:r>
              <a:rPr lang="th-TH" sz="1800" dirty="0" smtClean="0"/>
              <a:t> </a:t>
            </a:r>
            <a:r>
              <a:rPr lang="th-TH" sz="2800" dirty="0" smtClean="0"/>
              <a:t>ต่างๆ</a:t>
            </a:r>
            <a:endParaRPr lang="en-US" sz="2800" dirty="0"/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u="sng" dirty="0" smtClean="0"/>
              <a:t>การ</a:t>
            </a:r>
            <a:r>
              <a:rPr lang="th-TH" u="sng" dirty="0"/>
              <a:t>สลายกลูโคสมี 6 แบบ</a:t>
            </a:r>
            <a:endParaRPr lang="en-US" dirty="0"/>
          </a:p>
          <a:p>
            <a:pPr lvl="0" algn="thaiDi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A</a:t>
            </a:r>
            <a:r>
              <a:rPr lang="en-US" sz="1800" dirty="0" smtClean="0"/>
              <a:t>lcohol </a:t>
            </a:r>
            <a:r>
              <a:rPr lang="en-US" sz="1800" dirty="0"/>
              <a:t>fermentation </a:t>
            </a:r>
            <a:r>
              <a:rPr lang="en-US" sz="2200" dirty="0"/>
              <a:t>: </a:t>
            </a:r>
            <a:r>
              <a:rPr lang="th-TH" dirty="0"/>
              <a:t>โดยยีสต์ ได้เป็น </a:t>
            </a:r>
            <a:r>
              <a:rPr lang="en-US" sz="1800" dirty="0"/>
              <a:t>ethanol + </a:t>
            </a:r>
            <a:r>
              <a:rPr lang="en-US" sz="1800" dirty="0" smtClean="0"/>
              <a:t>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endParaRPr lang="en-US" sz="1800" dirty="0"/>
          </a:p>
          <a:p>
            <a:pPr algn="thaiDi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 smtClean="0"/>
              <a:t>Lactic </a:t>
            </a:r>
            <a:r>
              <a:rPr lang="en-US" sz="1800" dirty="0"/>
              <a:t>acid fermentation : </a:t>
            </a:r>
            <a:r>
              <a:rPr lang="en-US" sz="1800" dirty="0" err="1"/>
              <a:t>Homofermentative</a:t>
            </a:r>
            <a:r>
              <a:rPr lang="en-US" sz="1800" dirty="0"/>
              <a:t> lactic </a:t>
            </a:r>
            <a:r>
              <a:rPr lang="en-US" sz="1800" dirty="0" smtClean="0"/>
              <a:t>acid bacteria </a:t>
            </a:r>
            <a:r>
              <a:rPr lang="en-US" sz="1800" dirty="0"/>
              <a:t>→ lactic acid</a:t>
            </a:r>
          </a:p>
          <a:p>
            <a:pPr marL="0" indent="0" algn="thaiDist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92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thaiDist">
              <a:lnSpc>
                <a:spcPct val="120000"/>
              </a:lnSpc>
              <a:buNone/>
            </a:pPr>
            <a:r>
              <a:rPr lang="th-TH" b="1" dirty="0" smtClean="0"/>
              <a:t>4.3 การเปลี่ยนแปลงของสารประกอบที่ไม่มีไนโตรเจน (ต่อ)</a:t>
            </a:r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sz="2800" dirty="0" smtClean="0"/>
              <a:t>1)</a:t>
            </a:r>
            <a:r>
              <a:rPr lang="en-US" sz="2800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/>
              <a:t>Carbohydate</a:t>
            </a:r>
            <a:r>
              <a:rPr lang="th-TH" sz="1800" dirty="0"/>
              <a:t> </a:t>
            </a:r>
            <a:r>
              <a:rPr lang="th-TH" sz="1800" dirty="0" smtClean="0"/>
              <a:t> </a:t>
            </a:r>
            <a:r>
              <a:rPr lang="th-TH" sz="2800" dirty="0" smtClean="0"/>
              <a:t>ต่างๆ</a:t>
            </a:r>
            <a:endParaRPr lang="en-US" sz="2800" dirty="0"/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u="sng" dirty="0" smtClean="0"/>
              <a:t>การ</a:t>
            </a:r>
            <a:r>
              <a:rPr lang="th-TH" u="sng" dirty="0"/>
              <a:t>สลายกลูโคสมี 6 </a:t>
            </a:r>
            <a:r>
              <a:rPr lang="th-TH" u="sng" dirty="0" smtClean="0"/>
              <a:t>แบบ</a:t>
            </a:r>
          </a:p>
          <a:p>
            <a:pPr lvl="0" algn="thaiDi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Mixed lactic fermentation </a:t>
            </a:r>
            <a:r>
              <a:rPr lang="en-US" sz="2600" dirty="0"/>
              <a:t>: </a:t>
            </a:r>
            <a:r>
              <a:rPr lang="th-TH" sz="2600" dirty="0"/>
              <a:t>แบบที่ให้กรด </a:t>
            </a:r>
            <a:r>
              <a:rPr lang="en-US" sz="2000" dirty="0"/>
              <a:t>lactic </a:t>
            </a:r>
            <a:r>
              <a:rPr lang="th-TH" sz="2600" dirty="0"/>
              <a:t>และอื่นๆ </a:t>
            </a:r>
            <a:r>
              <a:rPr lang="en-US" sz="2000" dirty="0"/>
              <a:t>: </a:t>
            </a:r>
            <a:r>
              <a:rPr lang="en-US" sz="2000" dirty="0" err="1"/>
              <a:t>Heterofermentative</a:t>
            </a:r>
            <a:r>
              <a:rPr lang="en-US" sz="2000" dirty="0"/>
              <a:t> lactic acid bacteria → lactic acid ,acetic </a:t>
            </a:r>
            <a:r>
              <a:rPr lang="en-US" sz="2000" dirty="0" err="1"/>
              <a:t>acid,ethanol,glycerol</a:t>
            </a:r>
            <a:r>
              <a:rPr lang="en-US" sz="2000" dirty="0"/>
              <a:t>, CO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</a:p>
          <a:p>
            <a:pPr lvl="0" algn="thaiDi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h-TH" sz="2600" dirty="0" smtClean="0"/>
              <a:t>เกิด</a:t>
            </a:r>
            <a:r>
              <a:rPr lang="th-TH" sz="2600" dirty="0"/>
              <a:t>จากกระทำของ</a:t>
            </a:r>
            <a:r>
              <a:rPr lang="en-US" sz="2600" dirty="0"/>
              <a:t> </a:t>
            </a:r>
            <a:r>
              <a:rPr lang="en-US" sz="2000" dirty="0"/>
              <a:t>Coliform </a:t>
            </a:r>
            <a:r>
              <a:rPr lang="en-US" sz="2000" dirty="0" err="1"/>
              <a:t>Bact</a:t>
            </a:r>
            <a:r>
              <a:rPr lang="en-US" sz="2000" dirty="0"/>
              <a:t> : </a:t>
            </a:r>
            <a:r>
              <a:rPr lang="th-TH" sz="2600" dirty="0"/>
              <a:t>ได้</a:t>
            </a:r>
            <a:r>
              <a:rPr lang="th-TH" sz="2000" dirty="0"/>
              <a:t> </a:t>
            </a:r>
            <a:r>
              <a:rPr lang="en-US" sz="2000" dirty="0"/>
              <a:t>lactic acid, acetic </a:t>
            </a:r>
            <a:r>
              <a:rPr lang="en-US" sz="2000" dirty="0" err="1"/>
              <a:t>acid,formic</a:t>
            </a:r>
            <a:r>
              <a:rPr lang="en-US" sz="2000" dirty="0"/>
              <a:t> </a:t>
            </a:r>
            <a:r>
              <a:rPr lang="en-US" sz="2000" dirty="0" err="1"/>
              <a:t>acid,ethanol</a:t>
            </a:r>
            <a:r>
              <a:rPr lang="en-US" sz="2000" dirty="0"/>
              <a:t>, CO ,H </a:t>
            </a:r>
            <a:r>
              <a:rPr lang="th-TH" sz="2600" dirty="0"/>
              <a:t>บางครั้งได้ </a:t>
            </a:r>
            <a:r>
              <a:rPr lang="en-US" sz="2000" dirty="0" err="1"/>
              <a:t>acetoin</a:t>
            </a:r>
            <a:r>
              <a:rPr lang="en-US" sz="2000" dirty="0"/>
              <a:t> </a:t>
            </a:r>
            <a:r>
              <a:rPr lang="th-TH" sz="2600" dirty="0"/>
              <a:t>และ</a:t>
            </a:r>
            <a:r>
              <a:rPr lang="en-US" sz="2000" dirty="0"/>
              <a:t> </a:t>
            </a:r>
            <a:r>
              <a:rPr lang="en-US" sz="2000" dirty="0" err="1" smtClean="0"/>
              <a:t>butanediol</a:t>
            </a:r>
            <a:endParaRPr lang="en-US" sz="2000" dirty="0" smtClean="0"/>
          </a:p>
          <a:p>
            <a:pPr marL="0" lvl="0" indent="0" algn="thaiDist">
              <a:lnSpc>
                <a:spcPct val="120000"/>
              </a:lnSpc>
              <a:buNone/>
            </a:pPr>
            <a:endParaRPr lang="en-US" dirty="0"/>
          </a:p>
          <a:p>
            <a:pPr marL="0" indent="0" algn="thaiDist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212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lnSpc>
                <a:spcPct val="120000"/>
              </a:lnSpc>
              <a:buNone/>
            </a:pPr>
            <a:r>
              <a:rPr lang="th-TH" b="1" dirty="0" smtClean="0"/>
              <a:t>4.3 การเปลี่ยนแปลงของสารประกอบที่ไม่มีไนโตรเจน (ต่อ)</a:t>
            </a:r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sz="2800" dirty="0" smtClean="0"/>
              <a:t>1)</a:t>
            </a:r>
            <a:r>
              <a:rPr lang="en-US" sz="2800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/>
              <a:t>Carbohydate</a:t>
            </a:r>
            <a:r>
              <a:rPr lang="th-TH" sz="1800" dirty="0"/>
              <a:t> </a:t>
            </a:r>
            <a:r>
              <a:rPr lang="th-TH" sz="1800" dirty="0" smtClean="0"/>
              <a:t> </a:t>
            </a:r>
            <a:r>
              <a:rPr lang="th-TH" sz="2800" dirty="0" smtClean="0"/>
              <a:t>ต่างๆ</a:t>
            </a:r>
            <a:endParaRPr lang="en-US" sz="2800" dirty="0"/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u="sng" dirty="0" smtClean="0"/>
              <a:t>การ</a:t>
            </a:r>
            <a:r>
              <a:rPr lang="th-TH" u="sng" dirty="0"/>
              <a:t>สลายกลูโคสมี 6 แบบ</a:t>
            </a:r>
            <a:endParaRPr lang="en-US" dirty="0"/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 smtClean="0"/>
              <a:t>Propionic </a:t>
            </a:r>
            <a:r>
              <a:rPr lang="en-US" sz="1800" dirty="0"/>
              <a:t>fermentation : </a:t>
            </a:r>
            <a:r>
              <a:rPr lang="th-TH" dirty="0"/>
              <a:t>โดย</a:t>
            </a:r>
            <a:r>
              <a:rPr lang="en-US" dirty="0"/>
              <a:t> </a:t>
            </a:r>
            <a:r>
              <a:rPr lang="en-US" sz="1800" dirty="0" err="1"/>
              <a:t>propionibacteria</a:t>
            </a:r>
            <a:r>
              <a:rPr lang="en-US" sz="1800" dirty="0"/>
              <a:t> → propionic acid, acetic </a:t>
            </a:r>
            <a:r>
              <a:rPr lang="en-US" sz="1800" dirty="0" err="1"/>
              <a:t>acid,succinic</a:t>
            </a:r>
            <a:r>
              <a:rPr lang="en-US" sz="1800" dirty="0"/>
              <a:t> acid, CO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butyric –butyl  </a:t>
            </a:r>
            <a:r>
              <a:rPr lang="th-TH" sz="1800" dirty="0"/>
              <a:t>-</a:t>
            </a:r>
            <a:r>
              <a:rPr lang="en-US" sz="1800" dirty="0"/>
              <a:t>isopropyl fermentation : </a:t>
            </a:r>
            <a:r>
              <a:rPr lang="th-TH" dirty="0"/>
              <a:t>โดย</a:t>
            </a:r>
            <a:r>
              <a:rPr lang="th-TH" sz="1800" dirty="0"/>
              <a:t> </a:t>
            </a:r>
            <a:r>
              <a:rPr lang="en-US" sz="1800" dirty="0"/>
              <a:t>anaerobic </a:t>
            </a:r>
            <a:r>
              <a:rPr lang="en-US" sz="1800" dirty="0" err="1"/>
              <a:t>bact</a:t>
            </a:r>
            <a:r>
              <a:rPr lang="en-US" sz="1800" dirty="0"/>
              <a:t> → butyric acid, acetic acid, CO ,H </a:t>
            </a:r>
            <a:r>
              <a:rPr lang="th-TH" dirty="0"/>
              <a:t>และ</a:t>
            </a:r>
            <a:r>
              <a:rPr lang="th-TH" dirty="0" smtClean="0"/>
              <a:t>บางครั้งมี</a:t>
            </a:r>
            <a:r>
              <a:rPr lang="en-US" dirty="0" smtClean="0"/>
              <a:t> </a:t>
            </a:r>
            <a:r>
              <a:rPr lang="en-US" sz="1800" dirty="0" err="1" smtClean="0"/>
              <a:t>acetone,butylene</a:t>
            </a:r>
            <a:r>
              <a:rPr lang="en-US" sz="1800" dirty="0" smtClean="0"/>
              <a:t> </a:t>
            </a:r>
            <a:r>
              <a:rPr lang="en-US" sz="1800" dirty="0"/>
              <a:t>glycol, butanol,2</a:t>
            </a:r>
            <a:r>
              <a:rPr lang="th-TH" sz="1800" dirty="0"/>
              <a:t>-</a:t>
            </a:r>
            <a:r>
              <a:rPr lang="en-US" sz="1800" dirty="0"/>
              <a:t>propanol</a:t>
            </a:r>
          </a:p>
          <a:p>
            <a:pPr marL="0" lvl="0" indent="0" algn="thaiDist">
              <a:lnSpc>
                <a:spcPct val="120000"/>
              </a:lnSpc>
              <a:buNone/>
            </a:pPr>
            <a:endParaRPr lang="en-US" dirty="0"/>
          </a:p>
          <a:p>
            <a:pPr marL="0" indent="0" algn="thaiDist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44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lnSpc>
                <a:spcPct val="120000"/>
              </a:lnSpc>
              <a:buNone/>
            </a:pPr>
            <a:r>
              <a:rPr lang="th-TH" b="1" dirty="0" smtClean="0"/>
              <a:t>4.3 การเปลี่ยนแปลงของสารประกอบที่ไม่มีไนโตรเจน (ต่อ)</a:t>
            </a:r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sz="2800" dirty="0" smtClean="0"/>
              <a:t>1)</a:t>
            </a:r>
            <a:r>
              <a:rPr lang="en-US" sz="2800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/>
              <a:t>Carbohydate</a:t>
            </a:r>
            <a:r>
              <a:rPr lang="th-TH" sz="1800" dirty="0"/>
              <a:t> </a:t>
            </a:r>
            <a:r>
              <a:rPr lang="th-TH" sz="1800" dirty="0" smtClean="0"/>
              <a:t> </a:t>
            </a:r>
            <a:r>
              <a:rPr lang="th-TH" sz="2800" dirty="0" smtClean="0"/>
              <a:t>ต่างๆ</a:t>
            </a:r>
            <a:endParaRPr lang="en-US" sz="2800" dirty="0"/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u="sng" dirty="0" smtClean="0"/>
              <a:t>การ</a:t>
            </a:r>
            <a:r>
              <a:rPr lang="th-TH" u="sng" dirty="0"/>
              <a:t>สลายกลูโคสมี 6 แบบ</a:t>
            </a:r>
            <a:endParaRPr lang="en-US" dirty="0"/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 smtClean="0"/>
              <a:t>Propionic </a:t>
            </a:r>
            <a:r>
              <a:rPr lang="en-US" sz="1800" dirty="0"/>
              <a:t>fermentation : </a:t>
            </a:r>
            <a:r>
              <a:rPr lang="th-TH" dirty="0"/>
              <a:t>โดย</a:t>
            </a:r>
            <a:r>
              <a:rPr lang="en-US" dirty="0"/>
              <a:t> </a:t>
            </a:r>
            <a:r>
              <a:rPr lang="en-US" sz="1800" dirty="0" err="1"/>
              <a:t>propionibacteria</a:t>
            </a:r>
            <a:r>
              <a:rPr lang="en-US" sz="1800" dirty="0"/>
              <a:t> → propionic acid, acetic </a:t>
            </a:r>
            <a:r>
              <a:rPr lang="en-US" sz="1800" dirty="0" err="1"/>
              <a:t>acid,succinic</a:t>
            </a:r>
            <a:r>
              <a:rPr lang="en-US" sz="1800" dirty="0"/>
              <a:t> acid, CO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butyric –butyl  </a:t>
            </a:r>
            <a:r>
              <a:rPr lang="th-TH" sz="1800" dirty="0"/>
              <a:t>-</a:t>
            </a:r>
            <a:r>
              <a:rPr lang="en-US" sz="1800" dirty="0"/>
              <a:t>isopropyl fermentation : </a:t>
            </a:r>
            <a:r>
              <a:rPr lang="th-TH" dirty="0"/>
              <a:t>โดย</a:t>
            </a:r>
            <a:r>
              <a:rPr lang="th-TH" sz="1800" dirty="0"/>
              <a:t> </a:t>
            </a:r>
            <a:r>
              <a:rPr lang="en-US" sz="1800" dirty="0"/>
              <a:t>anaerobic </a:t>
            </a:r>
            <a:r>
              <a:rPr lang="en-US" sz="1800" dirty="0" err="1"/>
              <a:t>bact</a:t>
            </a:r>
            <a:r>
              <a:rPr lang="en-US" sz="1800" dirty="0"/>
              <a:t> → butyric acid, acetic acid, CO ,H </a:t>
            </a:r>
            <a:r>
              <a:rPr lang="th-TH" dirty="0"/>
              <a:t>และ</a:t>
            </a:r>
            <a:r>
              <a:rPr lang="th-TH" dirty="0" smtClean="0"/>
              <a:t>บางครั้งมี</a:t>
            </a:r>
            <a:r>
              <a:rPr lang="en-US" dirty="0" smtClean="0"/>
              <a:t> </a:t>
            </a:r>
            <a:r>
              <a:rPr lang="en-US" sz="1800" dirty="0" err="1" smtClean="0"/>
              <a:t>acetone,butylene</a:t>
            </a:r>
            <a:r>
              <a:rPr lang="en-US" sz="1800" dirty="0" smtClean="0"/>
              <a:t> </a:t>
            </a:r>
            <a:r>
              <a:rPr lang="en-US" sz="1800" dirty="0"/>
              <a:t>glycol, butanol,2</a:t>
            </a:r>
            <a:r>
              <a:rPr lang="th-TH" sz="1800" dirty="0"/>
              <a:t>-</a:t>
            </a:r>
            <a:r>
              <a:rPr lang="en-US" sz="1800" dirty="0"/>
              <a:t>propanol</a:t>
            </a:r>
          </a:p>
          <a:p>
            <a:pPr marL="0" lvl="0" indent="0" algn="thaiDist">
              <a:lnSpc>
                <a:spcPct val="120000"/>
              </a:lnSpc>
              <a:buNone/>
            </a:pPr>
            <a:endParaRPr lang="en-US" dirty="0"/>
          </a:p>
          <a:p>
            <a:pPr marL="0" indent="0" algn="thaiDist"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53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lnSpc>
                <a:spcPct val="150000"/>
              </a:lnSpc>
              <a:buNone/>
            </a:pPr>
            <a:r>
              <a:rPr lang="th-TH" b="1" dirty="0"/>
              <a:t>4.3 การเปลี่ยนแปลงของสารประกอบที่ไม่มีไนโตรเจน (ต่อ)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th-TH" dirty="0" smtClean="0"/>
              <a:t>2) กรด</a:t>
            </a:r>
            <a:r>
              <a:rPr lang="th-TH" dirty="0"/>
              <a:t>อินทรีย์อื่นๆ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th-TH" dirty="0"/>
              <a:t>กรดอินทรีย์มักอยู่ในรูปของเกลือ </a:t>
            </a:r>
            <a:r>
              <a:rPr lang="en-US" dirty="0"/>
              <a:t>→</a:t>
            </a:r>
            <a:r>
              <a:rPr lang="th-TH" dirty="0"/>
              <a:t> ถูก </a:t>
            </a:r>
            <a:r>
              <a:rPr lang="en-US" dirty="0"/>
              <a:t>micro. oxidize </a:t>
            </a:r>
            <a:r>
              <a:rPr lang="th-TH" dirty="0"/>
              <a:t>เป็น </a:t>
            </a:r>
            <a:r>
              <a:rPr lang="en-US" dirty="0"/>
              <a:t>CO (</a:t>
            </a:r>
            <a:r>
              <a:rPr lang="th-TH" dirty="0"/>
              <a:t>คาร์บอเนต</a:t>
            </a:r>
            <a:r>
              <a:rPr lang="en-US" dirty="0"/>
              <a:t>) → </a:t>
            </a:r>
            <a:r>
              <a:rPr lang="th-TH" dirty="0" smtClean="0"/>
              <a:t>ทำ</a:t>
            </a:r>
            <a:r>
              <a:rPr lang="th-TH" dirty="0"/>
              <a:t>ให้อาหารมีความเป็นด่าง</a:t>
            </a:r>
            <a:r>
              <a:rPr lang="th-TH" dirty="0" smtClean="0"/>
              <a:t>เพิ่มขึ้น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14</a:t>
            </a:fld>
            <a:endParaRPr lang="th-TH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44631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lnSpc>
                <a:spcPct val="150000"/>
              </a:lnSpc>
              <a:buNone/>
            </a:pPr>
            <a:r>
              <a:rPr lang="th-TH" b="1" dirty="0" smtClean="0"/>
              <a:t>4.4 สารประกอบอื่นๆ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</a:t>
            </a:r>
            <a:r>
              <a:rPr lang="en-US" sz="1400" dirty="0" smtClean="0"/>
              <a:t>oxidation</a:t>
            </a:r>
            <a:endParaRPr lang="en-US" sz="1400" dirty="0"/>
          </a:p>
          <a:p>
            <a:pPr marL="0" indent="0">
              <a:buNone/>
            </a:pPr>
            <a:r>
              <a:rPr lang="en-US" sz="2000" dirty="0" smtClean="0"/>
              <a:t>	alcohol                                organic </a:t>
            </a:r>
            <a:r>
              <a:rPr lang="en-US" sz="2000" dirty="0"/>
              <a:t>acid </a:t>
            </a:r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smtClean="0"/>
              <a:t>               (</a:t>
            </a:r>
            <a:r>
              <a:rPr lang="en-US" sz="1600" dirty="0"/>
              <a:t>ethanol)               </a:t>
            </a:r>
            <a:r>
              <a:rPr lang="en-US" sz="1600" dirty="0" smtClean="0"/>
              <a:t>                           (</a:t>
            </a:r>
            <a:r>
              <a:rPr lang="en-US" sz="1600" dirty="0"/>
              <a:t>acetic </a:t>
            </a:r>
            <a:r>
              <a:rPr lang="en-US" sz="1600" dirty="0" smtClean="0"/>
              <a:t>acid)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               glycoside          </a:t>
            </a:r>
            <a:r>
              <a:rPr lang="en-US" dirty="0" smtClean="0"/>
              <a:t>  </a:t>
            </a:r>
            <a:r>
              <a:rPr lang="th-TH" dirty="0" smtClean="0"/>
              <a:t>                  น้ำตาล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15</a:t>
            </a:fld>
            <a:endParaRPr lang="th-TH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3563888" y="335699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3563888" y="429309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437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lnSpc>
                <a:spcPct val="150000"/>
              </a:lnSpc>
              <a:buNone/>
            </a:pPr>
            <a:r>
              <a:rPr lang="th-TH" b="1" dirty="0" smtClean="0"/>
              <a:t>4.4 สารประกอบอื่นๆ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</a:t>
            </a:r>
            <a:r>
              <a:rPr lang="en-US" sz="1400" dirty="0" smtClean="0"/>
              <a:t>oxidation</a:t>
            </a:r>
            <a:endParaRPr lang="en-US" sz="14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acetaldehyde                                acetic  </a:t>
            </a:r>
            <a:r>
              <a:rPr lang="en-US" sz="2000" dirty="0"/>
              <a:t>acid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	</a:t>
            </a:r>
            <a:r>
              <a:rPr lang="en-US" sz="1400" dirty="0" smtClean="0"/>
              <a:t>	            reduction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 smtClean="0"/>
              <a:t>                                                                                      </a:t>
            </a:r>
            <a:r>
              <a:rPr lang="en-US" sz="2000" dirty="0" smtClean="0"/>
              <a:t>ethanol   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err="1" smtClean="0"/>
              <a:t>enz</a:t>
            </a:r>
            <a:r>
              <a:rPr lang="en-US" sz="1800" dirty="0"/>
              <a:t>. </a:t>
            </a:r>
            <a:r>
              <a:rPr lang="en-US" sz="1800" dirty="0" smtClean="0"/>
              <a:t>Lipase</a:t>
            </a:r>
            <a:r>
              <a:rPr lang="th-TH" sz="1800" dirty="0" smtClean="0"/>
              <a:t> </a:t>
            </a:r>
            <a:r>
              <a:rPr lang="th-TH" sz="2000" dirty="0" smtClean="0"/>
              <a:t>จาก</a:t>
            </a:r>
            <a:r>
              <a:rPr lang="en-US" sz="2000" dirty="0" smtClean="0"/>
              <a:t> </a:t>
            </a:r>
            <a:r>
              <a:rPr lang="en-US" sz="1800" dirty="0"/>
              <a:t>micro.</a:t>
            </a:r>
            <a:r>
              <a:rPr lang="en-US" sz="2000" dirty="0"/>
              <a:t> </a:t>
            </a:r>
            <a:r>
              <a:rPr lang="th-TH" sz="2000" dirty="0"/>
              <a:t>เปลี่ยน ไขมัน        </a:t>
            </a:r>
            <a:r>
              <a:rPr lang="en-US" sz="2000" dirty="0" smtClean="0"/>
              <a:t> </a:t>
            </a:r>
            <a:r>
              <a:rPr lang="en-US" sz="1800" dirty="0" smtClean="0"/>
              <a:t>glycerol</a:t>
            </a:r>
            <a:r>
              <a:rPr lang="th-TH" sz="1800" dirty="0"/>
              <a:t>+</a:t>
            </a:r>
            <a:r>
              <a:rPr lang="en-US" sz="1800" dirty="0"/>
              <a:t>fa</a:t>
            </a:r>
            <a:r>
              <a:rPr lang="en-US" sz="2000" dirty="0"/>
              <a:t>^ (</a:t>
            </a:r>
            <a:r>
              <a:rPr lang="th-TH" sz="2000" dirty="0"/>
              <a:t>จะสลายตัวต่อไป</a:t>
            </a:r>
            <a:r>
              <a:rPr lang="en-US" sz="2000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th-TH" sz="20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16</a:t>
            </a:fld>
            <a:endParaRPr lang="th-TH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3563888" y="335699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3563888" y="450912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4644008" y="53012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558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dirty="0" smtClean="0"/>
              <a:t>4.5 สารพวก</a:t>
            </a:r>
            <a:r>
              <a:rPr lang="th-TH" dirty="0" err="1" smtClean="0"/>
              <a:t>เพกติน</a:t>
            </a:r>
            <a:endParaRPr lang="th-TH" dirty="0" smtClean="0"/>
          </a:p>
          <a:p>
            <a:pPr lvl="0">
              <a:lnSpc>
                <a:spcPct val="150000"/>
              </a:lnSpc>
            </a:pPr>
            <a:r>
              <a:rPr lang="en-US" sz="2000" dirty="0" err="1"/>
              <a:t>Protopectin</a:t>
            </a:r>
            <a:r>
              <a:rPr lang="en-US" sz="2000" dirty="0"/>
              <a:t>              </a:t>
            </a:r>
            <a:endParaRPr lang="en-US" sz="2000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pectin </a:t>
            </a:r>
            <a:r>
              <a:rPr lang="en-US" dirty="0"/>
              <a:t>(</a:t>
            </a:r>
            <a:r>
              <a:rPr lang="th-TH" dirty="0"/>
              <a:t>ประกอบด้วย </a:t>
            </a:r>
            <a:r>
              <a:rPr lang="en-US" sz="2000" dirty="0" err="1"/>
              <a:t>galacturonic</a:t>
            </a:r>
            <a:r>
              <a:rPr lang="en-US" sz="2000" dirty="0"/>
              <a:t> acid</a:t>
            </a:r>
            <a:r>
              <a:rPr lang="en-US" dirty="0"/>
              <a:t> </a:t>
            </a:r>
            <a:r>
              <a:rPr lang="th-TH" dirty="0"/>
              <a:t>หลายๆโมเลกุลเชื่อมต่อ</a:t>
            </a:r>
            <a:r>
              <a:rPr lang="th-TH" dirty="0" smtClean="0"/>
              <a:t>กันด้วย</a:t>
            </a:r>
            <a:r>
              <a:rPr lang="en-US" dirty="0" smtClean="0"/>
              <a:t> </a:t>
            </a:r>
            <a:r>
              <a:rPr lang="en-US" sz="2000" dirty="0" smtClean="0"/>
              <a:t>methyl </a:t>
            </a:r>
            <a:r>
              <a:rPr lang="en-US" sz="2000" dirty="0"/>
              <a:t>ester linkage </a:t>
            </a:r>
            <a:r>
              <a:rPr lang="th-TH" dirty="0"/>
              <a:t>และมีระดับของการทำให้เป็นกลาง</a:t>
            </a:r>
            <a:r>
              <a:rPr lang="th-TH" dirty="0" smtClean="0"/>
              <a:t>ด้วย</a:t>
            </a:r>
            <a:r>
              <a:rPr lang="en-US" dirty="0" smtClean="0"/>
              <a:t> </a:t>
            </a:r>
            <a:r>
              <a:rPr lang="en-US" sz="2000" dirty="0" err="1" smtClean="0"/>
              <a:t>cation</a:t>
            </a:r>
            <a:r>
              <a:rPr lang="en-US" dirty="0" smtClean="0"/>
              <a:t> </a:t>
            </a:r>
            <a:r>
              <a:rPr lang="th-TH" dirty="0"/>
              <a:t>แตกต่างกันและเชื่อมอยู่กับน้ำตาลและกรด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 err="1"/>
              <a:t>Enz.pectinesterase</a:t>
            </a:r>
            <a:r>
              <a:rPr lang="en-US" dirty="0"/>
              <a:t> </a:t>
            </a:r>
            <a:endParaRPr lang="th-TH" dirty="0"/>
          </a:p>
          <a:p>
            <a:pPr marL="0" lvl="0" indent="0">
              <a:lnSpc>
                <a:spcPct val="150000"/>
              </a:lnSpc>
              <a:buNone/>
            </a:pPr>
            <a:r>
              <a:rPr lang="th-TH" dirty="0" smtClean="0"/>
              <a:t>	สลาย </a:t>
            </a:r>
            <a:r>
              <a:rPr lang="en-US" sz="2000" dirty="0"/>
              <a:t>Methyl ester linkage → </a:t>
            </a:r>
            <a:r>
              <a:rPr lang="en-US" sz="2000" dirty="0" err="1"/>
              <a:t>pectic</a:t>
            </a:r>
            <a:r>
              <a:rPr lang="en-US" sz="2000" dirty="0"/>
              <a:t> + methanol</a:t>
            </a:r>
          </a:p>
          <a:p>
            <a:pPr marL="0" indent="0">
              <a:lnSpc>
                <a:spcPct val="150000"/>
              </a:lnSpc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17</a:t>
            </a:fld>
            <a:endParaRPr lang="th-TH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882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</a:t>
            </a:r>
            <a:endParaRPr lang="th-TH" dirty="0"/>
          </a:p>
        </p:txBody>
      </p:sp>
      <p:sp>
        <p:nvSpPr>
          <p:cNvPr id="11" name="ตัวแทน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18</a:t>
            </a:fld>
            <a:endParaRPr lang="th-TH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3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 สาเหตุการเสื่อมเสียของอาหาร</a:t>
            </a: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sz="3200" dirty="0" smtClean="0"/>
              <a:t>1.1 การเปลี่ยนแปลงทางเคมี</a:t>
            </a:r>
            <a:endParaRPr lang="th-TH" sz="1400" dirty="0" smtClean="0"/>
          </a:p>
          <a:p>
            <a:pPr marL="880110" lvl="1" indent="-514350">
              <a:lnSpc>
                <a:spcPct val="150000"/>
              </a:lnSpc>
              <a:buFont typeface="+mj-lt"/>
              <a:buAutoNum type="arabicParenR"/>
            </a:pPr>
            <a:r>
              <a:rPr lang="th-TH" sz="3000" dirty="0" smtClean="0"/>
              <a:t>การเปลี่ยนแปลงที่มีเอนไซม์เข้ามาเกี่ยวข้อง</a:t>
            </a:r>
          </a:p>
          <a:p>
            <a:pPr marL="880110" lvl="1" indent="-514350">
              <a:lnSpc>
                <a:spcPct val="150000"/>
              </a:lnSpc>
              <a:buAutoNum type="arabicParenR"/>
            </a:pPr>
            <a:r>
              <a:rPr lang="th-TH" sz="3000" dirty="0" smtClean="0"/>
              <a:t>การเปลี่ยนแปลงที่ไม่มีเอนไซม์เข้ามาเกี่ยวข้อง</a:t>
            </a:r>
          </a:p>
          <a:p>
            <a:pPr marL="640080" lvl="2" indent="0">
              <a:lnSpc>
                <a:spcPct val="150000"/>
              </a:lnSpc>
              <a:buNone/>
            </a:pPr>
            <a:endParaRPr lang="th-TH" sz="2800" dirty="0" smtClean="0"/>
          </a:p>
          <a:p>
            <a:pPr marL="1154430" lvl="2" indent="-514350">
              <a:lnSpc>
                <a:spcPct val="150000"/>
              </a:lnSpc>
              <a:buAutoNum type="arabicPeriod"/>
            </a:pPr>
            <a:endParaRPr lang="th-TH" sz="28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72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 สาเหตุการเสื่อมเสียของอาหาร </a:t>
            </a:r>
            <a:r>
              <a:rPr lang="th-TH" sz="2800" dirty="0" smtClean="0"/>
              <a:t>(ต่อ)</a:t>
            </a:r>
            <a:endParaRPr lang="th-TH" sz="2800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sz="3200" dirty="0" smtClean="0"/>
              <a:t>1.2 การเปลี่ยนแปลงทางกายภาพ</a:t>
            </a:r>
            <a:endParaRPr lang="th-TH" sz="1400" dirty="0"/>
          </a:p>
          <a:p>
            <a:pPr lvl="1">
              <a:lnSpc>
                <a:spcPct val="150000"/>
              </a:lnSpc>
            </a:pPr>
            <a:r>
              <a:rPr lang="th-TH" sz="2400" dirty="0" smtClean="0"/>
              <a:t>ก่อน</a:t>
            </a:r>
            <a:r>
              <a:rPr lang="th-TH" sz="2400" dirty="0"/>
              <a:t>เก็บเกี่ยว </a:t>
            </a:r>
            <a:r>
              <a:rPr lang="en-US" sz="2400" dirty="0"/>
              <a:t>   </a:t>
            </a:r>
            <a:endParaRPr lang="th-TH" sz="2400" dirty="0" smtClean="0"/>
          </a:p>
          <a:p>
            <a:pPr lvl="1">
              <a:lnSpc>
                <a:spcPct val="150000"/>
              </a:lnSpc>
            </a:pPr>
            <a:r>
              <a:rPr lang="th-TH" sz="2400" dirty="0" smtClean="0"/>
              <a:t>วัสดุ</a:t>
            </a:r>
            <a:r>
              <a:rPr lang="th-TH" sz="2400" dirty="0"/>
              <a:t>สำหรับขนส่งไม่เหมาะสม / เครื่องมือขนส่งไม่</a:t>
            </a:r>
            <a:r>
              <a:rPr lang="th-TH" sz="2400" dirty="0" smtClean="0"/>
              <a:t>เหมาะสม</a:t>
            </a:r>
            <a:endParaRPr lang="th-TH" sz="2400" dirty="0"/>
          </a:p>
          <a:p>
            <a:pPr lvl="1">
              <a:lnSpc>
                <a:spcPct val="150000"/>
              </a:lnSpc>
            </a:pPr>
            <a:r>
              <a:rPr lang="th-TH" sz="2400" dirty="0" smtClean="0"/>
              <a:t>การ</a:t>
            </a:r>
            <a:r>
              <a:rPr lang="th-TH" sz="2400" dirty="0"/>
              <a:t>เก็บรักษาเพื่อรอการผลิต หรือ </a:t>
            </a:r>
            <a:r>
              <a:rPr lang="th-TH" sz="2400" dirty="0" smtClean="0"/>
              <a:t>บริโภค</a:t>
            </a:r>
            <a:endParaRPr lang="th-TH" sz="2400" dirty="0"/>
          </a:p>
          <a:p>
            <a:pPr lvl="1">
              <a:lnSpc>
                <a:spcPct val="150000"/>
              </a:lnSpc>
            </a:pPr>
            <a:r>
              <a:rPr lang="th-TH" sz="2400" dirty="0" smtClean="0"/>
              <a:t>ผู้เกี่ยวข้อง</a:t>
            </a:r>
            <a:r>
              <a:rPr lang="th-TH" sz="2400" dirty="0"/>
              <a:t>หยิบจับไม่ระวังเกิดการฉีกขาดของ </a:t>
            </a:r>
            <a:r>
              <a:rPr lang="en-US" sz="2400" dirty="0"/>
              <a:t>cell </a:t>
            </a:r>
            <a:r>
              <a:rPr lang="th-TH" sz="2400" dirty="0"/>
              <a:t>ที่ผิวอาหาร</a:t>
            </a:r>
            <a:endParaRPr lang="en-US" sz="2400" dirty="0"/>
          </a:p>
          <a:p>
            <a:pPr marL="640080" lvl="2" indent="0">
              <a:lnSpc>
                <a:spcPct val="150000"/>
              </a:lnSpc>
              <a:buNone/>
            </a:pPr>
            <a:endParaRPr lang="th-TH" sz="2800" dirty="0" smtClean="0"/>
          </a:p>
          <a:p>
            <a:pPr marL="1154430" lvl="2" indent="-514350">
              <a:lnSpc>
                <a:spcPct val="150000"/>
              </a:lnSpc>
              <a:buAutoNum type="arabicPeriod"/>
            </a:pPr>
            <a:endParaRPr lang="th-TH" sz="28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0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 สาเหตุการเสื่อมเสียของอาหาร </a:t>
            </a:r>
            <a:r>
              <a:rPr lang="th-TH" sz="2800" dirty="0" smtClean="0"/>
              <a:t>(ต่อ)</a:t>
            </a:r>
            <a:endParaRPr lang="th-TH" sz="2800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sz="3200" dirty="0" smtClean="0"/>
              <a:t>1.3 การเปลี่ยนแปลงจากจุลินท</a:t>
            </a:r>
            <a:r>
              <a:rPr lang="th-TH" sz="3200" dirty="0" err="1" smtClean="0"/>
              <a:t>รีย์</a:t>
            </a:r>
            <a:endParaRPr lang="th-TH" sz="1400" dirty="0" smtClean="0"/>
          </a:p>
          <a:p>
            <a:pPr lvl="1" algn="thaiDist">
              <a:lnSpc>
                <a:spcPct val="150000"/>
              </a:lnSpc>
            </a:pPr>
            <a:r>
              <a:rPr lang="th-TH" sz="2400" dirty="0" smtClean="0"/>
              <a:t>อาหาร</a:t>
            </a:r>
            <a:r>
              <a:rPr lang="th-TH" sz="2400" dirty="0"/>
              <a:t>สด/อาหารปรุงแล้ว/อาหารแปรรูป </a:t>
            </a:r>
            <a:r>
              <a:rPr lang="th-TH" sz="2400" b="1" dirty="0"/>
              <a:t>	</a:t>
            </a:r>
            <a:endParaRPr lang="th-TH" sz="2400" dirty="0"/>
          </a:p>
          <a:p>
            <a:pPr lvl="1" algn="thaiDist">
              <a:lnSpc>
                <a:spcPct val="150000"/>
              </a:lnSpc>
            </a:pPr>
            <a:r>
              <a:rPr lang="th-TH" sz="2400" dirty="0" smtClean="0"/>
              <a:t>เมื่อ</a:t>
            </a:r>
            <a:r>
              <a:rPr lang="th-TH" sz="2400" dirty="0"/>
              <a:t>อาหารเกิดการเน่าเสีย </a:t>
            </a:r>
            <a:r>
              <a:rPr lang="th-TH" sz="2400" dirty="0" smtClean="0"/>
              <a:t>พบ </a:t>
            </a:r>
            <a:r>
              <a:rPr lang="en-US" sz="2400" dirty="0"/>
              <a:t>micro.</a:t>
            </a:r>
            <a:r>
              <a:rPr lang="th-TH" sz="2400" dirty="0"/>
              <a:t> จำนวนมากอาจถึง 1,000,000 </a:t>
            </a:r>
            <a:r>
              <a:rPr lang="en-US" sz="2400" dirty="0" smtClean="0"/>
              <a:t>cells</a:t>
            </a:r>
            <a:r>
              <a:rPr lang="th-TH" sz="2400" dirty="0"/>
              <a:t> </a:t>
            </a:r>
            <a:r>
              <a:rPr lang="th-TH" sz="2400" dirty="0" smtClean="0"/>
              <a:t>แต่</a:t>
            </a:r>
            <a:r>
              <a:rPr lang="th-TH" sz="2400" dirty="0"/>
              <a:t>จะพบ </a:t>
            </a:r>
            <a:r>
              <a:rPr lang="en-US" sz="2400" dirty="0"/>
              <a:t>micro.</a:t>
            </a:r>
            <a:r>
              <a:rPr lang="th-TH" sz="2400" dirty="0"/>
              <a:t> ที่เป็นสาเหตุของการเน่าเสียเพียง 1-2</a:t>
            </a:r>
            <a:r>
              <a:rPr lang="th-TH" sz="2400" dirty="0" smtClean="0"/>
              <a:t>ชนิด</a:t>
            </a:r>
            <a:endParaRPr lang="th-TH" sz="2400" dirty="0"/>
          </a:p>
          <a:p>
            <a:pPr lvl="1" algn="thaiDist">
              <a:lnSpc>
                <a:spcPct val="150000"/>
              </a:lnSpc>
            </a:pPr>
            <a:r>
              <a:rPr lang="th-TH" sz="2400" dirty="0" smtClean="0"/>
              <a:t>จุลินท</a:t>
            </a:r>
            <a:r>
              <a:rPr lang="th-TH" sz="2400" dirty="0" err="1" smtClean="0"/>
              <a:t>รีย์</a:t>
            </a:r>
            <a:r>
              <a:rPr lang="th-TH" sz="2400" dirty="0"/>
              <a:t>ใช้สารอาหารที่มีอยู่ในอาหารแล้วเปลี่ยนเป็นสารอื่น ที่ทำให้อาหารมีรสชาติ สี กลิ่น ไม่เป็นที่ยอมรับของผู้บริโภค</a:t>
            </a:r>
            <a:endParaRPr lang="en-US" sz="2400" dirty="0"/>
          </a:p>
          <a:p>
            <a:pPr marL="640080" lvl="2" indent="0">
              <a:lnSpc>
                <a:spcPct val="150000"/>
              </a:lnSpc>
              <a:buNone/>
            </a:pPr>
            <a:endParaRPr lang="th-TH" sz="2800" dirty="0" smtClean="0"/>
          </a:p>
          <a:p>
            <a:pPr marL="1154430" lvl="2" indent="-514350">
              <a:lnSpc>
                <a:spcPct val="150000"/>
              </a:lnSpc>
              <a:buAutoNum type="arabicPeriod"/>
            </a:pPr>
            <a:endParaRPr lang="th-TH" sz="28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31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2.การจำแนกอาหารโดยอาศัยลักษณะพื้นฐานของการเสีย</a:t>
            </a:r>
            <a:endParaRPr lang="th-TH" sz="3200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sz="2800" dirty="0" smtClean="0"/>
              <a:t>2.1 อาหาร</a:t>
            </a:r>
            <a:r>
              <a:rPr lang="th-TH" sz="2800" dirty="0"/>
              <a:t>เน่าเสียยาก </a:t>
            </a:r>
            <a:r>
              <a:rPr lang="th-TH" sz="2800" dirty="0" smtClean="0"/>
              <a:t>(</a:t>
            </a:r>
            <a:r>
              <a:rPr lang="en-US" dirty="0"/>
              <a:t>n</a:t>
            </a:r>
            <a:r>
              <a:rPr lang="en-US" dirty="0" smtClean="0"/>
              <a:t>on </a:t>
            </a:r>
            <a:r>
              <a:rPr lang="en-US" dirty="0"/>
              <a:t>perishable foods</a:t>
            </a:r>
            <a:r>
              <a:rPr lang="th-TH" sz="2800" dirty="0"/>
              <a:t>)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th-TH" sz="2800" dirty="0" smtClean="0"/>
              <a:t>2.2 อาหาร</a:t>
            </a:r>
            <a:r>
              <a:rPr lang="th-TH" sz="2800" dirty="0"/>
              <a:t>เน่าเสียเร็วปาน</a:t>
            </a:r>
            <a:r>
              <a:rPr lang="th-TH" sz="2800" dirty="0" smtClean="0"/>
              <a:t>กลาง (</a:t>
            </a:r>
            <a:r>
              <a:rPr lang="en-US" dirty="0" err="1"/>
              <a:t>semiperishable</a:t>
            </a:r>
            <a:r>
              <a:rPr lang="en-US" dirty="0"/>
              <a:t> foods</a:t>
            </a:r>
            <a:r>
              <a:rPr lang="th-TH" sz="2800" dirty="0" smtClean="0"/>
              <a:t>)</a:t>
            </a:r>
            <a:endParaRPr lang="th-TH" sz="2800" dirty="0"/>
          </a:p>
          <a:p>
            <a:pPr marL="0" indent="0">
              <a:lnSpc>
                <a:spcPct val="150000"/>
              </a:lnSpc>
              <a:buNone/>
            </a:pPr>
            <a:r>
              <a:rPr lang="th-TH" sz="2800" dirty="0" smtClean="0"/>
              <a:t>2.3 อาหาร</a:t>
            </a:r>
            <a:r>
              <a:rPr lang="th-TH" sz="2800" dirty="0"/>
              <a:t>เน่าเสีย</a:t>
            </a:r>
            <a:r>
              <a:rPr lang="th-TH" sz="2800" dirty="0" smtClean="0"/>
              <a:t>ง่าย (</a:t>
            </a:r>
            <a:r>
              <a:rPr lang="en-US" dirty="0"/>
              <a:t>perishable foods</a:t>
            </a:r>
            <a:r>
              <a:rPr lang="th-TH" sz="2800" dirty="0"/>
              <a:t>)</a:t>
            </a:r>
            <a:endParaRPr lang="en-US" sz="2800" dirty="0"/>
          </a:p>
          <a:p>
            <a:pPr>
              <a:lnSpc>
                <a:spcPct val="150000"/>
              </a:lnSpc>
            </a:pPr>
            <a:endParaRPr lang="th-TH" sz="28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19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3.ปัจจัยที่มีผลต่อชนิด และจำนวนจุลินท</a:t>
            </a:r>
            <a:r>
              <a:rPr lang="th-TH" sz="3600" dirty="0" err="1" smtClean="0"/>
              <a:t>รีย์</a:t>
            </a:r>
            <a:r>
              <a:rPr lang="th-TH" sz="3600" dirty="0" smtClean="0"/>
              <a:t>ในอาหาร</a:t>
            </a:r>
            <a:endParaRPr lang="th-TH" sz="3600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3.1 การ</a:t>
            </a:r>
            <a:r>
              <a:rPr lang="th-TH" dirty="0"/>
              <a:t>ปนเปื้อน </a:t>
            </a:r>
            <a:r>
              <a:rPr lang="th-TH" dirty="0" smtClean="0"/>
              <a:t>(หนังสือ หน้า 145)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→</a:t>
            </a:r>
            <a:r>
              <a:rPr lang="th-TH" dirty="0" smtClean="0"/>
              <a:t> </a:t>
            </a:r>
            <a:r>
              <a:rPr lang="th-TH" dirty="0"/>
              <a:t>เพิ่ม</a:t>
            </a:r>
            <a:r>
              <a:rPr lang="th-TH" dirty="0" smtClean="0"/>
              <a:t>จำนวน หรือ</a:t>
            </a:r>
            <a:r>
              <a:rPr lang="th-TH" dirty="0"/>
              <a:t>เพิ่ม </a:t>
            </a:r>
            <a:r>
              <a:rPr lang="en-US" dirty="0"/>
              <a:t>micro.</a:t>
            </a:r>
            <a:r>
              <a:rPr lang="th-TH" dirty="0"/>
              <a:t> ชนิดใหม่เข้าไป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→</a:t>
            </a:r>
            <a:r>
              <a:rPr lang="th-TH" dirty="0" smtClean="0"/>
              <a:t> </a:t>
            </a:r>
            <a:r>
              <a:rPr lang="th-TH" dirty="0"/>
              <a:t>เพิ่ม</a:t>
            </a:r>
            <a:r>
              <a:rPr lang="en-US" dirty="0"/>
              <a:t> micro.</a:t>
            </a:r>
            <a:r>
              <a:rPr lang="th-TH" dirty="0"/>
              <a:t>เข้าไปในอาหารในขณะที่ดำเนินการ</a:t>
            </a:r>
            <a:r>
              <a:rPr lang="th-TH" dirty="0" smtClean="0"/>
              <a:t>ผลิต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3.2 การ</a:t>
            </a:r>
            <a:r>
              <a:rPr lang="th-TH" dirty="0"/>
              <a:t>เก็บอาหารไว้ที่ </a:t>
            </a:r>
            <a:r>
              <a:rPr lang="en-US" dirty="0"/>
              <a:t>Temp. </a:t>
            </a:r>
            <a:r>
              <a:rPr lang="th-TH" dirty="0"/>
              <a:t>ห้องเป็นเวลานาน 	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US" dirty="0"/>
              <a:t>→</a:t>
            </a:r>
            <a:r>
              <a:rPr lang="th-TH" dirty="0"/>
              <a:t> เพิ่มจำนวน </a:t>
            </a:r>
            <a:r>
              <a:rPr lang="en-US" dirty="0"/>
              <a:t>micro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3.3 การ</a:t>
            </a:r>
            <a:r>
              <a:rPr lang="th-TH" dirty="0"/>
              <a:t>เตรียมอาหาร </a:t>
            </a:r>
            <a:endParaRPr lang="th-TH" dirty="0" smtClean="0"/>
          </a:p>
          <a:p>
            <a:pPr marL="365760" lvl="1" indent="0">
              <a:buNone/>
            </a:pPr>
            <a:r>
              <a:rPr lang="en-US" dirty="0" smtClean="0"/>
              <a:t>	→</a:t>
            </a:r>
            <a:r>
              <a:rPr lang="th-TH" dirty="0" smtClean="0"/>
              <a:t> </a:t>
            </a:r>
            <a:r>
              <a:rPr lang="th-TH" dirty="0"/>
              <a:t>อาจขจัดหรือทำลาย </a:t>
            </a:r>
            <a:r>
              <a:rPr lang="en-US" dirty="0"/>
              <a:t>micro. </a:t>
            </a:r>
            <a:r>
              <a:rPr lang="th-TH" dirty="0"/>
              <a:t>บางชนิดออกไปจากอาหาร</a:t>
            </a:r>
            <a:r>
              <a:rPr lang="th-TH" dirty="0" smtClean="0"/>
              <a:t>ได้</a:t>
            </a:r>
            <a:r>
              <a:rPr lang="th-TH" u="sng" dirty="0" smtClean="0"/>
              <a:t>หรือ</a:t>
            </a:r>
            <a:r>
              <a:rPr lang="th-TH" dirty="0" smtClean="0"/>
              <a:t> อาจเพิ่ม</a:t>
            </a:r>
            <a:r>
              <a:rPr lang="en-US" dirty="0" smtClean="0"/>
              <a:t>  micro.</a:t>
            </a:r>
            <a:r>
              <a:rPr lang="th-TH" sz="1800" dirty="0" smtClean="0"/>
              <a:t> </a:t>
            </a:r>
            <a:r>
              <a:rPr lang="th-TH" dirty="0" smtClean="0"/>
              <a:t>เข้าไปในอาหารอีก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19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h-TH" b="1" dirty="0" smtClean="0"/>
              <a:t>4.1 การเปลี่ยนแปลงของสารประกอบไนโตรเจน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N</a:t>
            </a:r>
            <a:r>
              <a:rPr lang="th-TH" dirty="0" smtClean="0"/>
              <a:t> </a:t>
            </a:r>
            <a:r>
              <a:rPr lang="th-TH" dirty="0"/>
              <a:t>อยู่ในรูปของโปรตีน 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→</a:t>
            </a:r>
            <a:r>
              <a:rPr lang="th-TH" dirty="0" smtClean="0"/>
              <a:t> </a:t>
            </a:r>
            <a:r>
              <a:rPr lang="th-TH" dirty="0"/>
              <a:t>ถูกย่อยด้วย</a:t>
            </a:r>
            <a:r>
              <a:rPr lang="en-US" dirty="0"/>
              <a:t> </a:t>
            </a:r>
            <a:r>
              <a:rPr lang="en-US" sz="1800" dirty="0" err="1"/>
              <a:t>enz</a:t>
            </a:r>
            <a:r>
              <a:rPr lang="en-US" dirty="0"/>
              <a:t>. </a:t>
            </a:r>
            <a:r>
              <a:rPr lang="th-TH" dirty="0"/>
              <a:t>ของ</a:t>
            </a:r>
            <a:r>
              <a:rPr lang="en-US" dirty="0"/>
              <a:t> </a:t>
            </a:r>
            <a:r>
              <a:rPr lang="en-US" sz="1800" dirty="0"/>
              <a:t>micro.</a:t>
            </a:r>
            <a:r>
              <a:rPr lang="th-TH" sz="1800" dirty="0"/>
              <a:t> </a:t>
            </a:r>
            <a:r>
              <a:rPr lang="th-TH" dirty="0" smtClean="0"/>
              <a:t>กลายเป็น</a:t>
            </a:r>
            <a:r>
              <a:rPr lang="en-US" sz="1800" dirty="0" smtClean="0"/>
              <a:t>polypeptide, peptide </a:t>
            </a:r>
            <a:r>
              <a:rPr lang="th-TH" dirty="0"/>
              <a:t>และ </a:t>
            </a:r>
            <a:r>
              <a:rPr lang="en-US" sz="1800" dirty="0"/>
              <a:t>aa^</a:t>
            </a:r>
            <a:r>
              <a:rPr lang="th-TH" dirty="0"/>
              <a:t>ก่อน </a:t>
            </a:r>
            <a:r>
              <a:rPr lang="en-US" dirty="0"/>
              <a:t>→</a:t>
            </a:r>
            <a:r>
              <a:rPr lang="th-TH" dirty="0"/>
              <a:t> </a:t>
            </a:r>
            <a:r>
              <a:rPr lang="en-US" sz="1800" dirty="0"/>
              <a:t>micro</a:t>
            </a:r>
            <a:r>
              <a:rPr lang="en-US" dirty="0"/>
              <a:t>. </a:t>
            </a:r>
            <a:r>
              <a:rPr lang="th-TH" dirty="0"/>
              <a:t>ใช้เป็นแหล่ง </a:t>
            </a:r>
            <a:r>
              <a:rPr lang="en-US" dirty="0"/>
              <a:t>N </a:t>
            </a:r>
            <a:r>
              <a:rPr lang="th-TH" dirty="0"/>
              <a:t>ได้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Proteinase </a:t>
            </a:r>
            <a:r>
              <a:rPr lang="th-TH" dirty="0"/>
              <a:t>เร่งการย่อยสลายของโปรตีนเป็น </a:t>
            </a:r>
            <a:r>
              <a:rPr lang="en-US" dirty="0"/>
              <a:t>peptide </a:t>
            </a:r>
            <a:r>
              <a:rPr lang="th-TH" dirty="0"/>
              <a:t>ทำให้อาหารมีรส</a:t>
            </a:r>
            <a:r>
              <a:rPr lang="th-TH" dirty="0" smtClean="0"/>
              <a:t>ขมเล็กน้อย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peptidase </a:t>
            </a:r>
            <a:r>
              <a:rPr lang="th-TH" dirty="0"/>
              <a:t>เร่งการย่อยสลายของ </a:t>
            </a:r>
            <a:r>
              <a:rPr lang="en-US" dirty="0"/>
              <a:t>polypeptide</a:t>
            </a:r>
            <a:r>
              <a:rPr lang="th-TH" dirty="0"/>
              <a:t> </a:t>
            </a:r>
            <a:r>
              <a:rPr lang="en-US" dirty="0" smtClean="0"/>
              <a:t>→</a:t>
            </a:r>
            <a:r>
              <a:rPr lang="en-US" dirty="0"/>
              <a:t> </a:t>
            </a:r>
            <a:r>
              <a:rPr lang="en-US" dirty="0" smtClean="0"/>
              <a:t>peptide</a:t>
            </a:r>
            <a:r>
              <a:rPr lang="th-TH" dirty="0" smtClean="0"/>
              <a:t> </a:t>
            </a:r>
            <a:r>
              <a:rPr lang="th-TH" dirty="0"/>
              <a:t>ย่อยๆ </a:t>
            </a:r>
            <a:r>
              <a:rPr lang="en-US" dirty="0"/>
              <a:t>→ </a:t>
            </a:r>
            <a:r>
              <a:rPr lang="en-US" dirty="0" smtClean="0"/>
              <a:t>amino </a:t>
            </a:r>
            <a:r>
              <a:rPr lang="en-US" dirty="0"/>
              <a:t>acid </a:t>
            </a:r>
            <a:r>
              <a:rPr lang="th-TH" dirty="0"/>
              <a:t>(กลิ่นรสที่ดี</a:t>
            </a:r>
            <a:r>
              <a:rPr lang="th-TH" u="sng" dirty="0"/>
              <a:t>หรือ</a:t>
            </a:r>
            <a:r>
              <a:rPr lang="th-TH" dirty="0"/>
              <a:t>ไม่ดี)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86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h-TH" b="1" dirty="0" smtClean="0"/>
              <a:t>4.1 การเปลี่ยนแปลงของสารประกอบไนโตรเจน (ต่อ)</a:t>
            </a:r>
            <a:endParaRPr lang="en-US" dirty="0" smtClean="0"/>
          </a:p>
          <a:p>
            <a:r>
              <a:rPr lang="th-TH" dirty="0" smtClean="0"/>
              <a:t>การ</a:t>
            </a:r>
            <a:r>
              <a:rPr lang="th-TH" dirty="0"/>
              <a:t>สลายตัวของโปรตีน </a:t>
            </a:r>
            <a:r>
              <a:rPr lang="en-US" dirty="0"/>
              <a:t>→</a:t>
            </a:r>
            <a:r>
              <a:rPr lang="th-TH" dirty="0"/>
              <a:t> ให้สารอื่นๆออกมาด้วย เช่น </a:t>
            </a:r>
            <a:endParaRPr lang="th-TH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th-TH" dirty="0"/>
              <a:t>การสลายตัวของ </a:t>
            </a:r>
            <a:r>
              <a:rPr lang="en-US" sz="2000" dirty="0" err="1"/>
              <a:t>prot.</a:t>
            </a:r>
            <a:r>
              <a:rPr lang="th-TH" dirty="0"/>
              <a:t> ในภาวะที่ไม่มี 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 			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		 </a:t>
            </a:r>
          </a:p>
          <a:p>
            <a:pPr marL="0" indent="0" algn="ctr">
              <a:buNone/>
            </a:pPr>
            <a:r>
              <a:rPr lang="en-US" sz="2000" dirty="0" smtClean="0"/>
              <a:t>Peptide + amino acid + </a:t>
            </a:r>
            <a:r>
              <a:rPr lang="th-TH" dirty="0" smtClean="0"/>
              <a:t>สารที่มีกลิ่นเน่า </a:t>
            </a:r>
            <a:r>
              <a:rPr lang="en-US" dirty="0"/>
              <a:t>(</a:t>
            </a:r>
            <a:r>
              <a:rPr lang="en-US" dirty="0" smtClean="0"/>
              <a:t>putrefaction) 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8</a:t>
            </a:fld>
            <a:endParaRPr lang="th-TH"/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4499992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0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4. การเปลี่ยนแปลงทางเคมีทีมีสาเหตุมาจากจุลินท</a:t>
            </a:r>
            <a:r>
              <a:rPr lang="th-TH" sz="3600" dirty="0" err="1" smtClean="0"/>
              <a:t>รีย์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lnSpc>
                <a:spcPct val="150000"/>
              </a:lnSpc>
              <a:buNone/>
            </a:pPr>
            <a:r>
              <a:rPr lang="th-TH" b="1" dirty="0" smtClean="0"/>
              <a:t>4.2 การเปลี่ยนแปลงของสารประกอบไนโตรเจนที่ไม่ใช่โปรตีน</a:t>
            </a:r>
          </a:p>
          <a:p>
            <a:pPr marL="457200" lvl="0" indent="-457200" algn="thaiDist">
              <a:lnSpc>
                <a:spcPct val="150000"/>
              </a:lnSpc>
              <a:buFont typeface="+mj-lt"/>
              <a:buAutoNum type="arabicParenR"/>
            </a:pPr>
            <a:r>
              <a:rPr lang="en-US" sz="2000" dirty="0"/>
              <a:t>Amides, Imide, Urea</a:t>
            </a:r>
            <a:r>
              <a:rPr lang="th-TH" sz="2000" dirty="0"/>
              <a:t> </a:t>
            </a:r>
            <a:r>
              <a:rPr lang="en-US" sz="2000" dirty="0"/>
              <a:t>→ NH  </a:t>
            </a:r>
            <a:r>
              <a:rPr lang="th-TH" dirty="0"/>
              <a:t>ส่วนใหญ่</a:t>
            </a:r>
            <a:endParaRPr lang="en-US" dirty="0"/>
          </a:p>
          <a:p>
            <a:pPr marL="457200" lvl="0" indent="-457200" algn="thaiDist">
              <a:lnSpc>
                <a:spcPct val="150000"/>
              </a:lnSpc>
              <a:buFont typeface="+mj-lt"/>
              <a:buAutoNum type="arabicParenR"/>
            </a:pPr>
            <a:r>
              <a:rPr lang="en-US" sz="2000" dirty="0"/>
              <a:t>Guanidine</a:t>
            </a:r>
            <a:r>
              <a:rPr lang="en-US" dirty="0"/>
              <a:t> </a:t>
            </a:r>
            <a:r>
              <a:rPr lang="th-TH" dirty="0"/>
              <a:t>และ</a:t>
            </a:r>
            <a:r>
              <a:rPr lang="en-US" dirty="0"/>
              <a:t> </a:t>
            </a:r>
            <a:r>
              <a:rPr lang="en-US" sz="2000" dirty="0" err="1"/>
              <a:t>Creatine</a:t>
            </a:r>
            <a:r>
              <a:rPr lang="th-TH" sz="2000" dirty="0"/>
              <a:t> </a:t>
            </a:r>
            <a:r>
              <a:rPr lang="en-US" sz="2000" dirty="0"/>
              <a:t>→</a:t>
            </a:r>
            <a:r>
              <a:rPr lang="th-TH" sz="2000" dirty="0"/>
              <a:t> </a:t>
            </a:r>
            <a:r>
              <a:rPr lang="en-US" sz="2000" dirty="0"/>
              <a:t>Urea</a:t>
            </a:r>
            <a:r>
              <a:rPr lang="th-TH" sz="2000" dirty="0"/>
              <a:t>+</a:t>
            </a:r>
            <a:r>
              <a:rPr lang="en-US" sz="2000" dirty="0"/>
              <a:t> NH </a:t>
            </a:r>
          </a:p>
          <a:p>
            <a:pPr marL="457200" lvl="0" indent="-457200" algn="thaiDist">
              <a:lnSpc>
                <a:spcPct val="150000"/>
              </a:lnSpc>
              <a:buFont typeface="+mj-lt"/>
              <a:buAutoNum type="arabicParenR"/>
            </a:pPr>
            <a:r>
              <a:rPr lang="en-US" sz="2000" dirty="0"/>
              <a:t>Amine, Purines, Pyrimidines →</a:t>
            </a:r>
            <a:r>
              <a:rPr lang="th-TH" sz="2000" dirty="0"/>
              <a:t> </a:t>
            </a:r>
            <a:r>
              <a:rPr lang="en-US" sz="2000" dirty="0" smtClean="0"/>
              <a:t>NH,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/>
              <a:t>organic acid (lactic </a:t>
            </a:r>
            <a:r>
              <a:rPr lang="en-US" sz="2000" dirty="0" err="1"/>
              <a:t>acid+acetic</a:t>
            </a:r>
            <a:r>
              <a:rPr lang="en-US" sz="2000" dirty="0"/>
              <a:t> acid)</a:t>
            </a:r>
          </a:p>
          <a:p>
            <a:pPr marL="0" indent="0" algn="thaiDist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EAFC-0B52-447A-8E0D-327BB0A0C6C7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4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หมุดยึด">
  <a:themeElements>
    <a:clrScheme name="องค์ประกอบ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หมุดยึด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หมุดยึด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153</TotalTime>
  <Words>719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Browallia New</vt:lpstr>
      <vt:lpstr>Brush Script MT</vt:lpstr>
      <vt:lpstr>Calibri</vt:lpstr>
      <vt:lpstr>Constantia</vt:lpstr>
      <vt:lpstr>Cordia New</vt:lpstr>
      <vt:lpstr>Franklin Gothic Book</vt:lpstr>
      <vt:lpstr>Rage Italic</vt:lpstr>
      <vt:lpstr>Wingdings</vt:lpstr>
      <vt:lpstr>หมุดยึด</vt:lpstr>
      <vt:lpstr>การเสื่อมเสียของอาหาร</vt:lpstr>
      <vt:lpstr>1. สาเหตุการเสื่อมเสียของอาหาร</vt:lpstr>
      <vt:lpstr>1. สาเหตุการเสื่อมเสียของอาหาร (ต่อ)</vt:lpstr>
      <vt:lpstr>1. สาเหตุการเสื่อมเสียของอาหาร (ต่อ)</vt:lpstr>
      <vt:lpstr>2.การจำแนกอาหารโดยอาศัยลักษณะพื้นฐานของการเสีย</vt:lpstr>
      <vt:lpstr>3.ปัจจัยที่มีผลต่อชนิด และจำนวนจุลินทรีย์ในอาหาร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4. การเปลี่ยนแปลงทางเคมีทีมีสาเหตุมาจากจุลินทรีย์</vt:lpstr>
      <vt:lpstr>To BE CONTINUE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จุลชีววิทยาทางอาหาร</dc:title>
  <dc:creator>TeacherFOOD</dc:creator>
  <cp:lastModifiedBy>acer</cp:lastModifiedBy>
  <cp:revision>15</cp:revision>
  <dcterms:created xsi:type="dcterms:W3CDTF">2014-09-04T02:41:21Z</dcterms:created>
  <dcterms:modified xsi:type="dcterms:W3CDTF">2021-05-31T02:06:59Z</dcterms:modified>
</cp:coreProperties>
</file>