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272" r:id="rId3"/>
    <p:sldId id="276" r:id="rId4"/>
    <p:sldId id="277" r:id="rId5"/>
    <p:sldId id="278" r:id="rId6"/>
    <p:sldId id="267" r:id="rId7"/>
    <p:sldId id="273" r:id="rId8"/>
    <p:sldId id="268" r:id="rId9"/>
    <p:sldId id="270" r:id="rId10"/>
    <p:sldId id="271" r:id="rId11"/>
    <p:sldId id="274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021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7377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73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887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7283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097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6318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084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3467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892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667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07/01/2020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479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ransition spd="med">
    <p:cover dir="r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428625"/>
            <a:ext cx="8286750" cy="59293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DIALEKTOLOGI</a:t>
            </a: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4000" dirty="0" smtClean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Batasan dialek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Pembeda dialek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Sumber penelitian dialek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Ragam-ragam dialek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erkembangan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   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dialek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4000" dirty="0" smtClean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500063" y="285750"/>
            <a:ext cx="8186737" cy="607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dirty="0" smtClean="0"/>
              <a:t>5. Perbedaan Morfologis, yang dibatasi oleh adanya sistem tata bahasa yang bersangkutan frekuensi morfem-morfem yang berbeda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id-ID" dirty="0" smtClean="0"/>
          </a:p>
          <a:p>
            <a:pPr eaLnBrk="1" hangingPunct="1">
              <a:buFont typeface="Wingdings" pitchFamily="2" charset="2"/>
              <a:buNone/>
            </a:pPr>
            <a:r>
              <a:rPr lang="id-ID" dirty="0" smtClean="0"/>
              <a:t>	Contoh </a:t>
            </a:r>
          </a:p>
          <a:p>
            <a:pPr eaLnBrk="1" hangingPunct="1">
              <a:buFont typeface="Wingdings" pitchFamily="2" charset="2"/>
              <a:buNone/>
            </a:pPr>
            <a:endParaRPr lang="id-ID" dirty="0" smtClean="0"/>
          </a:p>
          <a:p>
            <a:pPr eaLnBrk="1" hangingPunct="1">
              <a:buFont typeface="Wingdings" pitchFamily="2" charset="2"/>
              <a:buNone/>
            </a:pPr>
            <a:r>
              <a:rPr lang="id-ID" dirty="0" smtClean="0"/>
              <a:t>	</a:t>
            </a:r>
            <a:r>
              <a:rPr lang="id-ID" i="1" dirty="0" smtClean="0"/>
              <a:t>isuk    </a:t>
            </a:r>
            <a:r>
              <a:rPr lang="id-ID" dirty="0" smtClean="0"/>
              <a:t>dengan 	</a:t>
            </a:r>
            <a:r>
              <a:rPr lang="id-ID" i="1" dirty="0" smtClean="0"/>
              <a:t>isukan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dirty="0" smtClean="0"/>
              <a:t>	</a:t>
            </a:r>
            <a:r>
              <a:rPr lang="id-ID" i="1" dirty="0" smtClean="0"/>
              <a:t>ogo</a:t>
            </a:r>
            <a:r>
              <a:rPr lang="id-ID" dirty="0" smtClean="0"/>
              <a:t>    dengan	</a:t>
            </a:r>
            <a:r>
              <a:rPr lang="id-ID" i="1" dirty="0" smtClean="0"/>
              <a:t>ogoan</a:t>
            </a:r>
            <a:r>
              <a:rPr lang="id-ID" dirty="0" smtClean="0"/>
              <a:t> 	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Sumber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Dialek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 eaLnBrk="1" hangingPunct="1">
              <a:buFont typeface="Wingdings" pitchFamily="2" charset="2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,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,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582613" indent="-514350" eaLnBrk="1" hangingPunct="1">
              <a:buFont typeface="Wingdings" pitchFamily="2" charset="2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, </a:t>
            </a:r>
            <a:r>
              <a:rPr lang="en-US" dirty="0" err="1" smtClean="0"/>
              <a:t>kamus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atlas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71500" y="285750"/>
            <a:ext cx="8115300" cy="6572250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id-ID" smtClean="0"/>
              <a:t>Perkembangan Dialektologi</a:t>
            </a:r>
          </a:p>
          <a:p>
            <a:pPr eaLnBrk="1" hangingPunct="1"/>
            <a:r>
              <a:rPr lang="id-ID" smtClean="0"/>
              <a:t>Dialektologi mulai benar-benar mendapat perhatian para ahli bahasa menjelang abad 19.</a:t>
            </a:r>
          </a:p>
          <a:p>
            <a:pPr eaLnBrk="1" hangingPunct="1"/>
            <a:r>
              <a:rPr lang="en-US" smtClean="0"/>
              <a:t>Muncul sebagai upaya pelestarian bahasa-bahasa.</a:t>
            </a:r>
            <a:endParaRPr lang="id-ID" smtClean="0"/>
          </a:p>
          <a:p>
            <a:pPr eaLnBrk="1" hangingPunct="1"/>
            <a:r>
              <a:rPr lang="id-ID" smtClean="0"/>
              <a:t>Gustav Wenker pada 1876 mengirimkan daftar tanyaan kepada para guru di daerah Renia, Jerman.</a:t>
            </a:r>
          </a:p>
          <a:p>
            <a:pPr eaLnBrk="1" hangingPunct="1"/>
            <a:r>
              <a:rPr lang="id-ID" smtClean="0"/>
              <a:t>Jules Louis Gillieron pada 1880 membuat atlas bahasa dengan menggunakan pupuan lapangan melalui angket</a:t>
            </a:r>
            <a:r>
              <a:rPr lang="en-US" smtClean="0"/>
              <a:t> (Perancis)</a:t>
            </a:r>
            <a:r>
              <a:rPr lang="id-ID" smtClean="0"/>
              <a:t>.</a:t>
            </a:r>
          </a:p>
          <a:p>
            <a:pPr eaLnBrk="1" hangingPunct="1"/>
            <a:r>
              <a:rPr lang="id-ID" smtClean="0"/>
              <a:t>Kedua orang itu dianggap bapak ilmu geografi dialek  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Masa Sebelum 1875</a:t>
            </a:r>
            <a:endParaRPr lang="id-ID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57188" y="1143000"/>
            <a:ext cx="8786812" cy="5715000"/>
          </a:xfrm>
        </p:spPr>
        <p:txBody>
          <a:bodyPr/>
          <a:lstStyle/>
          <a:p>
            <a:pPr eaLnBrk="1" hangingPunct="1"/>
            <a:r>
              <a:rPr lang="id-ID" smtClean="0"/>
              <a:t>Sebelum 1875, tulisan mengenai dialek hampir selalu berkaitan dengan tulisan dalam bidang ilmu bahasa bandingan dan filologi.</a:t>
            </a:r>
          </a:p>
          <a:p>
            <a:pPr eaLnBrk="1" hangingPunct="1"/>
            <a:r>
              <a:rPr lang="id-ID" smtClean="0"/>
              <a:t>Negara dan politik juga turut mencampuri masalah kebahasaan.</a:t>
            </a:r>
          </a:p>
          <a:p>
            <a:pPr eaLnBrk="1" hangingPunct="1"/>
            <a:r>
              <a:rPr lang="id-ID" smtClean="0"/>
              <a:t>Sekitar tahun 1535, bahasa yang digunakan di daerah keraton dicanangkan sebagai ragam bahasa paling baik dibandingkan ragam lainnya.   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00063" y="214313"/>
            <a:ext cx="8186737" cy="66436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d-ID" smtClean="0"/>
              <a:t>Pada tahun 1584 dilakukan penerjemahan naskah </a:t>
            </a:r>
            <a:r>
              <a:rPr lang="id-ID" i="1" smtClean="0"/>
              <a:t>Decameron </a:t>
            </a:r>
            <a:r>
              <a:rPr lang="id-ID" smtClean="0"/>
              <a:t>ke dalam 12 dialek Italia dengan menggunakan pupuan sinurat oleh Gottfried Wilhelm Leibniz. </a:t>
            </a:r>
          </a:p>
          <a:p>
            <a:pPr eaLnBrk="1" hangingPunct="1"/>
            <a:r>
              <a:rPr lang="id-ID" smtClean="0"/>
              <a:t>Martin Sarmiento melakukan penelitian dengan menggunakan metode pupuan lapangan pada tahun 1730. </a:t>
            </a:r>
            <a:r>
              <a:rPr lang="en-US" smtClean="0"/>
              <a:t>D</a:t>
            </a:r>
            <a:r>
              <a:rPr lang="id-ID" smtClean="0"/>
              <a:t>ari hasil pebelitiannya, beliau menganjurkan para pemuda perlu menguasai bahasa Latin dan menyusun sebuah kamus umum bahasa-bahasa Roman</a:t>
            </a:r>
          </a:p>
          <a:p>
            <a:pPr eaLnBrk="1" hangingPunct="1"/>
            <a:r>
              <a:rPr lang="id-ID" smtClean="0"/>
              <a:t>Mulai tahun 1751 para ahli botani menggunakan metode pupuan sinurat untuk mengenal nama-nama tanaman. 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00063" y="285750"/>
            <a:ext cx="8186737" cy="6572250"/>
          </a:xfrm>
        </p:spPr>
        <p:txBody>
          <a:bodyPr>
            <a:normAutofit/>
          </a:bodyPr>
          <a:lstStyle/>
          <a:p>
            <a:pPr eaLnBrk="1" hangingPunct="1"/>
            <a:r>
              <a:rPr lang="id-ID" dirty="0" smtClean="0"/>
              <a:t>Pada tahun 1751, pendeta Jean-Baptise Gregoire di Perancis melakukan pupuan sinurat untuk mengetahui pandangan orang mengenai dialeknya. </a:t>
            </a:r>
            <a:endParaRPr lang="en-US" dirty="0" smtClean="0"/>
          </a:p>
          <a:p>
            <a:pPr eaLnBrk="1" hangingPunct="1"/>
            <a:endParaRPr lang="id-ID" dirty="0" smtClean="0"/>
          </a:p>
          <a:p>
            <a:pPr eaLnBrk="1" hangingPunct="1"/>
            <a:r>
              <a:rPr lang="id-ID" dirty="0" smtClean="0"/>
              <a:t>Pada abad ke-18 muncul gerakan kebangsaan Denmark untuk mendukung penelitian dialek.</a:t>
            </a:r>
          </a:p>
          <a:p>
            <a:pPr eaLnBrk="1" hangingPunct="1"/>
            <a:r>
              <a:rPr lang="id-ID" dirty="0" smtClean="0"/>
              <a:t>Pada 1806 kementerian Dalam Negeri Perancis melakukan pupuan sinurat untuk mengetahui batas-batas bahasa yang memisahkan bahasa Perancis dari bahasa lainnya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00063" y="357188"/>
            <a:ext cx="8186737" cy="6072187"/>
          </a:xfrm>
        </p:spPr>
        <p:txBody>
          <a:bodyPr/>
          <a:lstStyle/>
          <a:p>
            <a:pPr eaLnBrk="1" hangingPunct="1"/>
            <a:r>
              <a:rPr lang="id-ID" sz="3600" smtClean="0"/>
              <a:t>Pada tahun 1814 Baron Claude Francois Etiene Dupin membuat peta bahasa Perancis dan Dessier Monnier membuat peta fonetik.</a:t>
            </a:r>
            <a:endParaRPr lang="en-US" sz="3600" smtClean="0"/>
          </a:p>
          <a:p>
            <a:pPr eaLnBrk="1" hangingPunct="1"/>
            <a:endParaRPr lang="id-ID" sz="3600" smtClean="0"/>
          </a:p>
          <a:p>
            <a:pPr eaLnBrk="1" hangingPunct="1"/>
            <a:r>
              <a:rPr lang="id-ID" sz="3600" smtClean="0"/>
              <a:t>Pada 1853 Bernandino Biondelli melakukan penelitian dengan menggunkan pupuan sinurat dan lapangan</a:t>
            </a:r>
            <a:r>
              <a:rPr lang="en-US" sz="3600" smtClean="0"/>
              <a:t>.</a:t>
            </a:r>
            <a:endParaRPr lang="id-ID" sz="3600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Masa Sesudah 1875</a:t>
            </a:r>
            <a:endParaRPr lang="id-ID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id-ID" smtClean="0"/>
              <a:t>1. Aliran Jerman</a:t>
            </a:r>
          </a:p>
          <a:p>
            <a:pPr eaLnBrk="1" hangingPunct="1"/>
            <a:r>
              <a:rPr lang="id-ID" smtClean="0"/>
              <a:t>Gustav Wenker  mengirimkan daftar tanyaan kepada guru di Renia dengan menggunakan pupuan sinurat .</a:t>
            </a:r>
          </a:p>
          <a:p>
            <a:pPr eaLnBrk="1" hangingPunct="1"/>
            <a:r>
              <a:rPr lang="id-ID" smtClean="0"/>
              <a:t>Karl Haag mengecam penelitian Wenker. Dia berpendapat pupuan lapangan jauh lebih bernilai </a:t>
            </a:r>
            <a:r>
              <a:rPr lang="en-US" smtClean="0"/>
              <a:t>.</a:t>
            </a:r>
            <a:endParaRPr lang="id-ID" smtClean="0"/>
          </a:p>
          <a:p>
            <a:pPr eaLnBrk="1" hangingPunct="1"/>
            <a:r>
              <a:rPr lang="id-ID" smtClean="0"/>
              <a:t>Pada 1920 didirikan pusat sebuah atlas dan kegiatan penelitian dialek Jerman di Marburg.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186737" cy="5286375"/>
          </a:xfrm>
        </p:spPr>
        <p:txBody>
          <a:bodyPr>
            <a:normAutofit/>
          </a:bodyPr>
          <a:lstStyle/>
          <a:p>
            <a:pPr eaLnBrk="1" hangingPunct="1"/>
            <a:r>
              <a:rPr lang="id-ID" sz="3600" smtClean="0"/>
              <a:t>Tahun 1926, Wrede menerbitkan buku pertama atlas bahasa Jerman</a:t>
            </a:r>
          </a:p>
          <a:p>
            <a:pPr eaLnBrk="1" hangingPunct="1"/>
            <a:r>
              <a:rPr lang="id-ID" sz="3600" smtClean="0"/>
              <a:t>Tahun 1939 Walther Mitzka melakukan penelitian dengan menggunakan metode pupuan sinurat dengan diarahkan pada pendokumentasian kata-kata yang masih digunakan di dalam bahasa Jerman</a:t>
            </a:r>
            <a:r>
              <a:rPr lang="id-ID" smtClean="0"/>
              <a:t>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571500" y="285750"/>
            <a:ext cx="8115300" cy="60706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id-ID" sz="2800" smtClean="0"/>
              <a:t>2. </a:t>
            </a:r>
            <a:r>
              <a:rPr lang="id-ID" sz="3200" smtClean="0"/>
              <a:t>Aliran Perancis</a:t>
            </a:r>
          </a:p>
          <a:p>
            <a:pPr eaLnBrk="1" hangingPunct="1">
              <a:buFont typeface="Wingdings" pitchFamily="2" charset="2"/>
              <a:buNone/>
            </a:pPr>
            <a:endParaRPr lang="id-ID" sz="3200" smtClean="0"/>
          </a:p>
          <a:p>
            <a:pPr eaLnBrk="1" hangingPunct="1"/>
            <a:r>
              <a:rPr lang="id-ID" sz="3200" smtClean="0"/>
              <a:t>Pada tahun 1880 Jules Louis Gillieron melakukan penelitian lapangan di Vionnaz Swis</a:t>
            </a:r>
          </a:p>
          <a:p>
            <a:pPr eaLnBrk="1" hangingPunct="1"/>
            <a:r>
              <a:rPr lang="id-ID" sz="3200" smtClean="0"/>
              <a:t>Pada tahun 1887 pendeta P.J. Rousselot  menunjukkan sebuah metode ilmiah dalam mempelajari dialek. Ia mengungkapkan syarat penelitian, yaitu kemampuan peneliti, cara memberikan keterangan, masalah yang diteliti,dan  pembahan. 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8358187" cy="6572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d-ID" sz="4400" dirty="0" smtClean="0">
                <a:solidFill>
                  <a:schemeClr val="tx2">
                    <a:satMod val="200000"/>
                  </a:schemeClr>
                </a:solidFill>
              </a:rPr>
              <a:t>Pengertian Dialektologi</a:t>
            </a:r>
            <a:br>
              <a:rPr lang="id-ID" sz="44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d-ID" sz="44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satMod val="200000"/>
                  </a:schemeClr>
                </a:solidFill>
              </a:rPr>
              <a:t>I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lmu tentang dialek</a:t>
            </a:r>
            <a:br>
              <a:rPr lang="id-ID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id-ID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abang linguistik yang secara sistematis menangani berbagai kajian berkenaan dengan distribusi dialek atau variasi bahasa dengan memperhatikan faktor geografi, politik, ekonomi, dan sosial budaya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  <a:r>
              <a:rPr lang="id-ID" sz="44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id-ID" sz="44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id-ID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d-ID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id-ID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571500" y="428625"/>
            <a:ext cx="8115300" cy="5927725"/>
          </a:xfrm>
        </p:spPr>
        <p:txBody>
          <a:bodyPr/>
          <a:lstStyle/>
          <a:p>
            <a:pPr eaLnBrk="1" hangingPunct="1"/>
            <a:r>
              <a:rPr lang="id-ID" smtClean="0"/>
              <a:t>Tahun 1888, Gaston Paris menganjurkan melakukan penelitian mengenai nama-nama tempat di Perancis, dialek, dan pembuatan atlas fonetik untuk seluruh Perancis. </a:t>
            </a:r>
          </a:p>
          <a:p>
            <a:pPr eaLnBrk="1" hangingPunct="1"/>
            <a:r>
              <a:rPr lang="id-ID" smtClean="0"/>
              <a:t>Pada 1897 Edmont membuat Atlas Linguistique de France (ALF).</a:t>
            </a:r>
          </a:p>
          <a:p>
            <a:pPr eaLnBrk="1" hangingPunct="1"/>
            <a:r>
              <a:rPr lang="id-ID" smtClean="0"/>
              <a:t>Mulai tahun 1939 dengan prakarsa Albert Dauzat perkembangan geografi di</a:t>
            </a:r>
            <a:r>
              <a:rPr lang="en-US" smtClean="0"/>
              <a:t>a</a:t>
            </a:r>
            <a:r>
              <a:rPr lang="id-ID" smtClean="0"/>
              <a:t>lek di Perancis mulai terarah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42938" y="428625"/>
            <a:ext cx="8215312" cy="614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err="1" smtClean="0"/>
              <a:t>Dialek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l-GR" i="1" dirty="0" smtClean="0"/>
              <a:t>διάλεκτος</a:t>
            </a:r>
            <a:r>
              <a:rPr lang="el-GR" dirty="0" smtClean="0"/>
              <a:t>, </a:t>
            </a:r>
            <a:r>
              <a:rPr lang="en-US" i="1" dirty="0" err="1" smtClean="0"/>
              <a:t>dialektos</a:t>
            </a:r>
            <a:r>
              <a:rPr lang="en-US" dirty="0" smtClean="0"/>
              <a:t>),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varian-varian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fi-FI" dirty="0" smtClean="0"/>
              <a:t>sama.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dirty="0" smtClean="0"/>
              <a:t> </a:t>
            </a:r>
          </a:p>
          <a:p>
            <a:pPr eaLnBrk="1" hangingPunct="1"/>
            <a:r>
              <a:rPr lang="fi-FI" dirty="0" smtClean="0"/>
              <a:t>Varian-varian ini berbe</a:t>
            </a:r>
            <a:r>
              <a:rPr lang="en-GB" dirty="0" err="1" smtClean="0"/>
              <a:t>za</a:t>
            </a:r>
            <a:r>
              <a:rPr lang="fi-FI" dirty="0" smtClean="0"/>
              <a:t> satu sama lain, tetapi masih banyak menunjukkan kemiripan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Biasanya</a:t>
            </a:r>
            <a:r>
              <a:rPr lang="en-US" dirty="0" smtClean="0"/>
              <a:t>  </a:t>
            </a:r>
            <a:r>
              <a:rPr lang="en-US" dirty="0" err="1" smtClean="0"/>
              <a:t>pemerian</a:t>
            </a:r>
            <a:r>
              <a:rPr lang="en-US" dirty="0" smtClean="0"/>
              <a:t> </a:t>
            </a:r>
            <a:r>
              <a:rPr lang="en-US" dirty="0" err="1" smtClean="0"/>
              <a:t>dialek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lain, </a:t>
            </a:r>
            <a:r>
              <a:rPr lang="en-US" dirty="0" err="1" smtClean="0"/>
              <a:t>misalnya</a:t>
            </a:r>
            <a:r>
              <a:rPr lang="en-US" dirty="0" smtClean="0"/>
              <a:t> 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14375"/>
            <a:ext cx="7772400" cy="5641975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200" i="1" dirty="0" smtClean="0"/>
              <a:t>Ciri utama dialek  adalah perbe</a:t>
            </a:r>
            <a:r>
              <a:rPr lang="en-GB" sz="3200" i="1" dirty="0" smtClean="0"/>
              <a:t>z</a:t>
            </a:r>
            <a:r>
              <a:rPr lang="id-ID" sz="3200" i="1" dirty="0" smtClean="0"/>
              <a:t>aan dalam kesatuan dan kesatuan dalam perbedaan</a:t>
            </a:r>
            <a:r>
              <a:rPr lang="en-US" sz="3200" i="1" dirty="0" smtClean="0"/>
              <a:t>  (</a:t>
            </a:r>
            <a:r>
              <a:rPr lang="en-US" sz="3200" i="1" dirty="0" err="1" smtClean="0"/>
              <a:t>Meilet</a:t>
            </a:r>
            <a:r>
              <a:rPr lang="en-US" sz="3200" i="1" dirty="0" smtClean="0"/>
              <a:t>, 1967: 69)</a:t>
            </a:r>
            <a:endParaRPr lang="id-ID" sz="3200" i="1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d-ID" sz="3200" dirty="0" smtClean="0"/>
          </a:p>
          <a:p>
            <a:pPr marL="0" indent="381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/>
              <a:t>M</a:t>
            </a:r>
            <a:r>
              <a:rPr lang="id-ID" sz="3200" dirty="0" smtClean="0"/>
              <a:t>asyarakat penggunanya tidak merasakan mempunyai bahasa yang berbe</a:t>
            </a:r>
            <a:r>
              <a:rPr lang="en-GB" sz="3200" dirty="0" smtClean="0"/>
              <a:t>z</a:t>
            </a:r>
            <a:r>
              <a:rPr lang="id-ID" sz="3200" dirty="0" smtClean="0"/>
              <a:t>a</a:t>
            </a:r>
            <a:r>
              <a:rPr lang="en-US" sz="3200" dirty="0" smtClean="0"/>
              <a:t> </a:t>
            </a:r>
            <a:r>
              <a:rPr lang="en-US" sz="3200" dirty="0" err="1" smtClean="0"/>
              <a:t>meskipun</a:t>
            </a:r>
            <a:r>
              <a:rPr lang="en-US" sz="3200" dirty="0" smtClean="0"/>
              <a:t> 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perbezaan-perbezaan</a:t>
            </a:r>
            <a:r>
              <a:rPr lang="id-ID" sz="3200" dirty="0" smtClean="0"/>
              <a:t>. </a:t>
            </a:r>
            <a:endParaRPr lang="en-US" sz="3200" dirty="0" smtClean="0"/>
          </a:p>
          <a:p>
            <a:pPr marL="0" indent="381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200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" sz="3200" dirty="0" smtClean="0"/>
              <a:t>Dialek adalah sebahagian dari logat,  iaitu dialek adalah gaya berbahasa, cara pengucapan, dan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err="1" smtClean="0"/>
              <a:t>Maknanya</a:t>
            </a:r>
            <a:r>
              <a:rPr lang="en-US" sz="3200" dirty="0" smtClean="0"/>
              <a:t> </a:t>
            </a:r>
            <a:r>
              <a:rPr lang="en-US" sz="3200" dirty="0" err="1" smtClean="0"/>
              <a:t>sedikit</a:t>
            </a:r>
            <a:r>
              <a:rPr lang="en-US" sz="3200" dirty="0" smtClean="0"/>
              <a:t>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Dialek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14400" y="928688"/>
            <a:ext cx="7772400" cy="5000625"/>
          </a:xfrm>
        </p:spPr>
        <p:txBody>
          <a:bodyPr/>
          <a:lstStyle/>
          <a:p>
            <a:pPr eaLnBrk="1" hangingPunct="1"/>
            <a:r>
              <a:rPr lang="nl-NL" dirty="0" smtClean="0"/>
              <a:t>Idiolek,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endParaRPr lang="nl-NL" dirty="0" smtClean="0"/>
          </a:p>
          <a:p>
            <a:pPr eaLnBrk="1" hangingPunct="1"/>
            <a:r>
              <a:rPr lang="nl-NL" dirty="0" smtClean="0"/>
              <a:t>Dialek,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.</a:t>
            </a:r>
          </a:p>
          <a:p>
            <a:pPr eaLnBrk="1" hangingPunct="1"/>
            <a:r>
              <a:rPr lang="en-US" dirty="0" err="1" smtClean="0"/>
              <a:t>Regiolek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pakainya</a:t>
            </a:r>
            <a:endParaRPr lang="en-US" dirty="0" smtClean="0"/>
          </a:p>
          <a:p>
            <a:pPr eaLnBrk="1" hangingPunct="1"/>
            <a:r>
              <a:rPr lang="nl-NL" dirty="0" smtClean="0"/>
              <a:t>Sosiolek, ragam bahasa yang dipakai oleh kelompok tertentu (bahasa gaul, balay, dll)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85788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Pembe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z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a Dialek </a:t>
            </a:r>
            <a:endParaRPr lang="id-ID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00063" y="2214563"/>
            <a:ext cx="8358187" cy="3643312"/>
          </a:xfrm>
        </p:spPr>
        <p:txBody>
          <a:bodyPr/>
          <a:lstStyle/>
          <a:p>
            <a:pPr marL="68263" indent="0" eaLnBrk="1" hangingPunct="1">
              <a:buFont typeface="Wingdings" pitchFamily="2" charset="2"/>
              <a:buNone/>
            </a:pPr>
            <a:r>
              <a:rPr lang="en-US" sz="3600" dirty="0" err="1" smtClean="0"/>
              <a:t>Setiap</a:t>
            </a:r>
            <a:r>
              <a:rPr lang="en-US" sz="3600" dirty="0" smtClean="0"/>
              <a:t> </a:t>
            </a:r>
            <a:r>
              <a:rPr lang="en-US" sz="3600" dirty="0" err="1" smtClean="0"/>
              <a:t>ragam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daerah</a:t>
            </a:r>
            <a:r>
              <a:rPr lang="en-US" sz="3600" dirty="0" smtClean="0"/>
              <a:t> 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perbezaan-perbezaan</a:t>
            </a:r>
            <a:r>
              <a:rPr lang="en-US" sz="3600" dirty="0" smtClean="0"/>
              <a:t>,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lain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tataran</a:t>
            </a:r>
            <a:r>
              <a:rPr lang="en-US" sz="3600" dirty="0" smtClean="0"/>
              <a:t> </a:t>
            </a:r>
            <a:r>
              <a:rPr lang="en-US" sz="3600" dirty="0" err="1" smtClean="0"/>
              <a:t>lafaz</a:t>
            </a:r>
            <a:r>
              <a:rPr lang="en-US" sz="3600" dirty="0" smtClean="0"/>
              <a:t>, </a:t>
            </a:r>
            <a:r>
              <a:rPr lang="en-US" sz="3600" dirty="0" err="1" smtClean="0"/>
              <a:t>tata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tatamakna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534723" cy="6095703"/>
          </a:xfrm>
          <a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id-ID" sz="3600" dirty="0" smtClean="0"/>
              <a:t>Anasir-anasir kebahasaan yang dianalisis dalam dialek adalah: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id-ID" sz="3600" dirty="0" smtClean="0"/>
              <a:t>Perbedaan fonetik pada tataran fonologi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600" dirty="0" smtClean="0"/>
              <a:t>	contoh 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600" i="1" dirty="0" smtClean="0"/>
              <a:t>	</a:t>
            </a:r>
            <a:r>
              <a:rPr lang="en-GB" sz="3600" i="1" dirty="0" err="1" smtClean="0"/>
              <a:t>makae</a:t>
            </a:r>
            <a:r>
              <a:rPr lang="id-ID" sz="3600" i="1" dirty="0" smtClean="0"/>
              <a:t> </a:t>
            </a:r>
            <a:r>
              <a:rPr lang="id-ID" sz="3600" dirty="0" smtClean="0"/>
              <a:t>dengan </a:t>
            </a:r>
            <a:r>
              <a:rPr lang="en-GB" sz="3600" i="1" dirty="0" err="1" smtClean="0"/>
              <a:t>makang</a:t>
            </a:r>
            <a:r>
              <a:rPr lang="id-ID" sz="3600" i="1" dirty="0" smtClean="0"/>
              <a:t> 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600" i="1" dirty="0" smtClean="0"/>
              <a:t>	</a:t>
            </a:r>
            <a:r>
              <a:rPr lang="en-GB" sz="3600" i="1" dirty="0" err="1" smtClean="0"/>
              <a:t>paghae</a:t>
            </a:r>
            <a:r>
              <a:rPr lang="id-ID" sz="3600" i="1" dirty="0" smtClean="0"/>
              <a:t> </a:t>
            </a:r>
            <a:r>
              <a:rPr lang="id-ID" sz="3600" dirty="0" smtClean="0"/>
              <a:t>dengan </a:t>
            </a:r>
            <a:r>
              <a:rPr lang="en-GB" sz="3600" i="1" dirty="0" err="1" smtClean="0"/>
              <a:t>pahgang</a:t>
            </a:r>
            <a:endParaRPr lang="en-GB" sz="3600" i="1" dirty="0" smtClean="0"/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3600" i="1" dirty="0" smtClean="0"/>
              <a:t>	</a:t>
            </a:r>
            <a:r>
              <a:rPr lang="en-GB" sz="3600" i="1" dirty="0" err="1" smtClean="0"/>
              <a:t>cabae</a:t>
            </a:r>
            <a:r>
              <a:rPr lang="en-GB" sz="3600" i="1" dirty="0" smtClean="0"/>
              <a:t>   </a:t>
            </a:r>
            <a:r>
              <a:rPr lang="en-GB" sz="3600" i="1" dirty="0" err="1" smtClean="0"/>
              <a:t>dengan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cabang</a:t>
            </a:r>
            <a:endParaRPr lang="id-ID" sz="3600" i="1" dirty="0" smtClean="0"/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600" i="1" dirty="0" smtClean="0"/>
              <a:t> 	(dalam bahasa </a:t>
            </a:r>
            <a:r>
              <a:rPr lang="en-GB" sz="3600" i="1" dirty="0" err="1" smtClean="0"/>
              <a:t>Sabayoi</a:t>
            </a:r>
            <a:r>
              <a:rPr lang="id-ID" sz="3600" i="1" dirty="0" smtClean="0"/>
              <a:t>)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600" dirty="0" smtClean="0"/>
              <a:t>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85750"/>
            <a:ext cx="8429625" cy="6215063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/>
              <a:t>2. Perbedaan Semantik,  </a:t>
            </a:r>
            <a:r>
              <a:rPr lang="en-GB" dirty="0" err="1" smtClean="0"/>
              <a:t>i</a:t>
            </a:r>
            <a:r>
              <a:rPr lang="id-ID" dirty="0" smtClean="0"/>
              <a:t>aitu terciptanya kata-kata baru berdasarkan perubahan fonologi dan geseran bentuk.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/>
              <a:t>	geseran bertalian dengan corak:</a:t>
            </a:r>
          </a:p>
          <a:p>
            <a:pPr marL="868363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dirty="0" smtClean="0"/>
              <a:t>	pemberian </a:t>
            </a:r>
            <a:r>
              <a:rPr lang="en-US" dirty="0" err="1" smtClean="0"/>
              <a:t>pelambang</a:t>
            </a:r>
            <a:r>
              <a:rPr lang="en-US" dirty="0" smtClean="0"/>
              <a:t>/</a:t>
            </a:r>
            <a:r>
              <a:rPr lang="en-US" dirty="0" err="1" smtClean="0"/>
              <a:t>nama</a:t>
            </a:r>
            <a:r>
              <a:rPr lang="en-US" dirty="0" smtClean="0"/>
              <a:t> (</a:t>
            </a:r>
            <a:r>
              <a:rPr lang="en-US" i="1" dirty="0" err="1" smtClean="0"/>
              <a:t>signifiant</a:t>
            </a:r>
            <a:r>
              <a:rPr lang="en-US" dirty="0" smtClean="0"/>
              <a:t>) </a:t>
            </a:r>
            <a:r>
              <a:rPr lang="id-ID" dirty="0" smtClean="0"/>
              <a:t> yang berbeda untuk linambang </a:t>
            </a:r>
            <a:r>
              <a:rPr lang="en-US" dirty="0" smtClean="0"/>
              <a:t>(</a:t>
            </a:r>
            <a:r>
              <a:rPr lang="en-US" dirty="0" err="1" smtClean="0"/>
              <a:t>signifie</a:t>
            </a:r>
            <a:r>
              <a:rPr lang="en-US" dirty="0" smtClean="0"/>
              <a:t>) </a:t>
            </a:r>
            <a:r>
              <a:rPr lang="id-ID" dirty="0" smtClean="0"/>
              <a:t>yang sama di beberapa tempat yang berbeda.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	</a:t>
            </a:r>
            <a:r>
              <a:rPr lang="id-ID" dirty="0" smtClean="0"/>
              <a:t>contoh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	</a:t>
            </a:r>
            <a:r>
              <a:rPr lang="id-ID" i="1" dirty="0" smtClean="0"/>
              <a:t>balimbing </a:t>
            </a:r>
            <a:r>
              <a:rPr lang="id-ID" dirty="0" smtClean="0"/>
              <a:t>dengan </a:t>
            </a:r>
            <a:r>
              <a:rPr lang="id-ID" i="1" dirty="0" smtClean="0"/>
              <a:t>calingcing</a:t>
            </a:r>
            <a:r>
              <a:rPr lang="id-ID" dirty="0" smtClean="0"/>
              <a:t> ‘belimbing’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d-ID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	</a:t>
            </a:r>
            <a:r>
              <a:rPr lang="id-ID" dirty="0" smtClean="0"/>
              <a:t>geseran corak ini dikenal dengan sinonim </a:t>
            </a:r>
            <a:endParaRPr lang="id-ID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914400" y="214313"/>
            <a:ext cx="7772400" cy="6142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mtClean="0"/>
              <a:t>4. Perbedaan Semasiologis merupakan kebalikan dari onomasiologis, yaitu pemberian nama yang sama untuk beberapa konsep yang berbeda. 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	Contoh</a:t>
            </a:r>
          </a:p>
          <a:p>
            <a:pPr eaLnBrk="1" hangingPunct="1">
              <a:buFont typeface="Wingdings" pitchFamily="2" charset="2"/>
              <a:buNone/>
            </a:pPr>
            <a:endParaRPr lang="id-ID" smtClean="0"/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	kata </a:t>
            </a:r>
            <a:r>
              <a:rPr lang="en-US" i="1" smtClean="0"/>
              <a:t>a</a:t>
            </a:r>
            <a:r>
              <a:rPr lang="id-ID" i="1" smtClean="0"/>
              <a:t>ceh </a:t>
            </a:r>
            <a:r>
              <a:rPr lang="id-ID" smtClean="0"/>
              <a:t>mengandung makna nama suku bangsa, nama daerah, nama kebudayaan, nama sejenis rambutan.</a:t>
            </a:r>
            <a:endParaRPr lang="id-ID" i="1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</TotalTime>
  <Words>754</Words>
  <Application>Microsoft Office PowerPoint</Application>
  <PresentationFormat>นำเสนอทางหน้าจอ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ชุดรูปแบบของ Office</vt:lpstr>
      <vt:lpstr>งานนำเสนอ PowerPoint</vt:lpstr>
      <vt:lpstr>    Pengertian Dialektologi   Ilmu tentang dialek  cabang linguistik yang secara sistematis menangani berbagai kajian berkenaan dengan distribusi dialek atau variasi bahasa dengan memperhatikan faktor geografi, politik, ekonomi, dan sosial budaya.    </vt:lpstr>
      <vt:lpstr>งานนำเสนอ PowerPoint</vt:lpstr>
      <vt:lpstr>งานนำเสนอ PowerPoint</vt:lpstr>
      <vt:lpstr>Ragam Dialek</vt:lpstr>
      <vt:lpstr>Pembeza Dialek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Sumber Penelitian Dialek</vt:lpstr>
      <vt:lpstr>งานนำเสนอ PowerPoint</vt:lpstr>
      <vt:lpstr>Masa Sebelum 1875</vt:lpstr>
      <vt:lpstr>งานนำเสนอ PowerPoint</vt:lpstr>
      <vt:lpstr>งานนำเสนอ PowerPoint</vt:lpstr>
      <vt:lpstr>งานนำเสนอ PowerPoint</vt:lpstr>
      <vt:lpstr>Masa Sesudah 1875</vt:lpstr>
      <vt:lpstr>งานนำเสนอ PowerPoint</vt:lpstr>
      <vt:lpstr>งานนำเสนอ PowerPoint</vt:lpstr>
      <vt:lpstr>งานนำเสนอ PowerPoint</vt:lpstr>
    </vt:vector>
  </TitlesOfParts>
  <Company>FPBS UPI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Dialektologi * ilmu tentang dialek * cabang ilmu pengetahuan bahasa yang secara sistematis menangani berbagai kajian berkenaan dengan distribusi dialek atau variasi bahasa dengan memperhatikan faktor geografi, politik, ekonomi, dan sosial budaya</dc:title>
  <dc:creator>Sri Wiyanti</dc:creator>
  <cp:lastModifiedBy>Windows User</cp:lastModifiedBy>
  <cp:revision>85</cp:revision>
  <dcterms:created xsi:type="dcterms:W3CDTF">2009-02-22T15:44:08Z</dcterms:created>
  <dcterms:modified xsi:type="dcterms:W3CDTF">2020-01-07T05:01:40Z</dcterms:modified>
</cp:coreProperties>
</file>