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3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72" r:id="rId26"/>
    <p:sldId id="27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3F5F293D-20BF-487A-BFA7-792ABC73B8A5}" type="datetimeFigureOut">
              <a:rPr lang="th-TH" smtClean="0"/>
              <a:t>07/07/64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45274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07/07/64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658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7067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451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0000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8000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2062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8509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986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3F5F293D-20BF-487A-BFA7-792ABC73B8A5}" type="datetimeFigureOut">
              <a:rPr lang="th-TH" smtClean="0"/>
              <a:t>07/07/64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2169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9209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07/07/64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81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07/07/64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889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07/07/64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75242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07/07/64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089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07/07/64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335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07/07/64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7494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F5F293D-20BF-487A-BFA7-792ABC73B8A5}" type="datetimeFigureOut">
              <a:rPr lang="th-TH" smtClean="0"/>
              <a:t>07/07/64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7794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  <p:sldLayoutId id="2147483946" r:id="rId13"/>
    <p:sldLayoutId id="2147483947" r:id="rId14"/>
    <p:sldLayoutId id="2147483948" r:id="rId15"/>
    <p:sldLayoutId id="2147483949" r:id="rId16"/>
    <p:sldLayoutId id="214748395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lidesharecdn.com/tugasfrasa-120513113602-phpapp01/95/tugas-frasa-17-728.jpg?cb=133690901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10998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TUGAS FRASA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691680" y="2276872"/>
            <a:ext cx="6400800" cy="3456384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tx1"/>
                </a:solidFill>
              </a:rPr>
              <a:t>-</a:t>
            </a:r>
            <a:r>
              <a:rPr lang="en-US" sz="3200" b="1" dirty="0">
                <a:solidFill>
                  <a:schemeClr val="tx1"/>
                </a:solidFill>
              </a:rPr>
              <a:t>  </a:t>
            </a:r>
            <a:r>
              <a:rPr lang="en-US" sz="3200" b="1" dirty="0" err="1">
                <a:solidFill>
                  <a:schemeClr val="tx1"/>
                </a:solidFill>
              </a:rPr>
              <a:t>Subjek</a:t>
            </a:r>
            <a:endParaRPr lang="en-US" sz="3200" b="1" dirty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en-US" sz="3200" b="1" dirty="0" err="1">
                <a:solidFill>
                  <a:schemeClr val="tx1"/>
                </a:solidFill>
              </a:rPr>
              <a:t>Predikat</a:t>
            </a:r>
            <a:endParaRPr lang="en-US" sz="3200" b="1" dirty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en-US" sz="3200" b="1" dirty="0" err="1">
                <a:solidFill>
                  <a:schemeClr val="tx1"/>
                </a:solidFill>
              </a:rPr>
              <a:t>Objek</a:t>
            </a:r>
            <a:endParaRPr lang="en-US" sz="3200" b="1" dirty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en-US" sz="3200" b="1" dirty="0" err="1">
                <a:solidFill>
                  <a:schemeClr val="tx1"/>
                </a:solidFill>
              </a:rPr>
              <a:t>Unsur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keterangan</a:t>
            </a:r>
            <a:endParaRPr lang="th-TH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235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2. PREDIKAT FRASA </a:t>
            </a:r>
            <a:r>
              <a:rPr lang="en-US" sz="2200" b="1" dirty="0" err="1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kerja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Boleh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terdiri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daripada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kata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tak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transitif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kata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transitif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kata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terbitan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lvl="0" indent="0">
              <a:buNone/>
            </a:pPr>
            <a:endParaRPr lang="en-US" sz="2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Mereka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bersenam</a:t>
            </a:r>
            <a:r>
              <a:rPr lang="en-US" sz="2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setiap</a:t>
            </a:r>
            <a:r>
              <a:rPr lang="en-US" sz="2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petang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Ali </a:t>
            </a:r>
            <a:r>
              <a:rPr lang="en-US" sz="2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menangis</a:t>
            </a:r>
            <a:r>
              <a:rPr lang="en-US" sz="2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30928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03648" y="908720"/>
            <a:ext cx="6400800" cy="685800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2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PREDIKAT FRASA KERJA</a:t>
            </a:r>
            <a:br>
              <a:rPr lang="en-US" sz="22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735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i) Kata Bantu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Aspek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lvl="0" indent="0">
              <a:buNone/>
            </a:pPr>
            <a:endParaRPr lang="en-US" sz="2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AutoNum type="alphaLcParenR"/>
            </a:pP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belum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perbuatan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belum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dilakukan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Saya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bertolak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Australia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pagi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esok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lvl="0" indent="0">
              <a:buNone/>
            </a:pPr>
            <a:endParaRPr lang="en-US" sz="2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sedang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masih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perbuatan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sedang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berlaku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belum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selesai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masih</a:t>
            </a:r>
            <a:r>
              <a:rPr lang="en-US" sz="22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terlibat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gejala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lumba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haram.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23592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PREDIKAT FRASA KERJA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sudah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telah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pernah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sesuatu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perbuatan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telah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selesai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dilakukan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lvl="0">
              <a:buFont typeface="+mj-lt"/>
              <a:buAutoNum type="arabicPeriod"/>
            </a:pPr>
            <a:endParaRPr lang="en-US" sz="2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Siti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pernah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bekerja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guru.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12935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60672" cy="1039427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2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PREDIKAT FRASA KERJA</a:t>
            </a:r>
            <a:br>
              <a:rPr lang="en-US" sz="22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ii) Kata Bantu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Ragam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perkataan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menerangkan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ragam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perasaan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berkaitan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perbuatan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dilakukan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hendak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mahu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boleh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mesti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>
              <a:buNone/>
            </a:pPr>
            <a:endParaRPr lang="en-US" sz="2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Ayah </a:t>
            </a:r>
            <a:r>
              <a:rPr lang="en-US" sz="22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hendak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luar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negeri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malam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esok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88089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3. PREDIKAT FRASA ADJEKTIF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Boleh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terdiri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daripada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kata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adjektif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asal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kata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adjektif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ganda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lvl="0" indent="0">
              <a:buNone/>
            </a:pPr>
            <a:endParaRPr lang="en-US" sz="2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buNone/>
            </a:pP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Pengantin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sangat</a:t>
            </a:r>
            <a:r>
              <a:rPr lang="en-US" sz="22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cantik</a:t>
            </a:r>
            <a:r>
              <a:rPr lang="en-US" sz="22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33460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4. PREDIKAT FRASA SENDI NAMA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Terdiri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daripada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kata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sendi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nama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diikuti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frasa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nama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lvl="0" indent="0">
              <a:buNone/>
            </a:pPr>
            <a:endParaRPr lang="en-US" sz="2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en-US" sz="2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buNone/>
            </a:pP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Hadiah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kawan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baiknya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th-TH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305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3. </a:t>
            </a:r>
            <a:r>
              <a:rPr lang="en-US" b="1" dirty="0" err="1">
                <a:solidFill>
                  <a:schemeClr val="tx1"/>
                </a:solidFill>
              </a:rPr>
              <a:t>objek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kata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sederetan</a:t>
            </a:r>
            <a:r>
              <a:rPr lang="en-US" dirty="0"/>
              <a:t> kata </a:t>
            </a:r>
            <a:r>
              <a:rPr lang="en-US" dirty="0" err="1"/>
              <a:t>nama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penyambut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transitif</a:t>
            </a:r>
            <a:r>
              <a:rPr lang="en-US" dirty="0"/>
              <a:t>.  </a:t>
            </a:r>
          </a:p>
          <a:p>
            <a:endParaRPr lang="en-US" dirty="0"/>
          </a:p>
          <a:p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daripda</a:t>
            </a:r>
            <a:r>
              <a:rPr lang="en-US" dirty="0"/>
              <a:t> kata </a:t>
            </a:r>
            <a:r>
              <a:rPr lang="en-US" dirty="0" err="1"/>
              <a:t>nama</a:t>
            </a:r>
            <a:r>
              <a:rPr lang="en-US" dirty="0"/>
              <a:t> am, kata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khas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kata </a:t>
            </a:r>
            <a:r>
              <a:rPr lang="en-US" dirty="0" err="1"/>
              <a:t>ganti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yang </a:t>
            </a:r>
            <a:r>
              <a:rPr lang="en-US" dirty="0" err="1"/>
              <a:t>berikut</a:t>
            </a:r>
            <a:r>
              <a:rPr lang="en-US" dirty="0"/>
              <a:t>: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42949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959129"/>
              </p:ext>
            </p:extLst>
          </p:nvPr>
        </p:nvGraphicFramePr>
        <p:xfrm>
          <a:off x="982663" y="2667000"/>
          <a:ext cx="7704137" cy="3332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6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6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6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Subjek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 marL="85602" marR="85602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Frasa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baseline="0" dirty="0" err="1">
                          <a:solidFill>
                            <a:schemeClr val="tx1"/>
                          </a:solidFill>
                        </a:rPr>
                        <a:t>Kerja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 marL="85602" marR="85602"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Keterangan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 marL="85602" marR="8560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KK </a:t>
                      </a:r>
                      <a:r>
                        <a:rPr lang="en-US" b="1" dirty="0" err="1"/>
                        <a:t>transitif</a:t>
                      </a:r>
                      <a:endParaRPr lang="th-TH" b="1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Objek</a:t>
                      </a:r>
                      <a:endParaRPr lang="th-TH" b="1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 marL="85602" marR="8560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Ayah</a:t>
                      </a:r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membeli</a:t>
                      </a:r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err="1">
                          <a:solidFill>
                            <a:srgbClr val="FF0000"/>
                          </a:solidFill>
                        </a:rPr>
                        <a:t>kereta</a:t>
                      </a:r>
                      <a:endParaRPr lang="th-TH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baharu</a:t>
                      </a:r>
                      <a:r>
                        <a:rPr lang="en-US" dirty="0"/>
                        <a:t>.</a:t>
                      </a:r>
                      <a:endParaRPr lang="th-TH" dirty="0"/>
                    </a:p>
                  </a:txBody>
                  <a:tcPr marL="85602" marR="8560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Ibu</a:t>
                      </a:r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memasak</a:t>
                      </a:r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err="1">
                          <a:solidFill>
                            <a:srgbClr val="FF0000"/>
                          </a:solidFill>
                        </a:rPr>
                        <a:t>gulai</a:t>
                      </a:r>
                      <a:endParaRPr lang="th-TH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ikan</a:t>
                      </a:r>
                      <a:r>
                        <a:rPr lang="en-US" dirty="0"/>
                        <a:t>.</a:t>
                      </a:r>
                      <a:endParaRPr lang="th-TH" dirty="0"/>
                    </a:p>
                  </a:txBody>
                  <a:tcPr marL="85602" marR="8560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Pensyarah</a:t>
                      </a:r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menasihati</a:t>
                      </a:r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err="1">
                          <a:solidFill>
                            <a:srgbClr val="FF0000"/>
                          </a:solidFill>
                        </a:rPr>
                        <a:t>mereka</a:t>
                      </a:r>
                      <a:r>
                        <a:rPr lang="en-US" b="1" i="1" dirty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th-TH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endParaRPr lang="th-TH" dirty="0"/>
                    </a:p>
                  </a:txBody>
                  <a:tcPr marL="85602" marR="8560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648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Terdapat</a:t>
            </a:r>
            <a:r>
              <a:rPr lang="en-US" b="1" dirty="0"/>
              <a:t> </a:t>
            </a:r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jenis</a:t>
            </a:r>
            <a:r>
              <a:rPr lang="en-US" b="1" dirty="0"/>
              <a:t> </a:t>
            </a:r>
            <a:r>
              <a:rPr lang="en-US" b="1" dirty="0" err="1"/>
              <a:t>objek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: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kata </a:t>
            </a:r>
            <a:r>
              <a:rPr lang="en-US" dirty="0" err="1"/>
              <a:t>nama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penyambut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.  </a:t>
            </a:r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endParaRPr lang="en-US" dirty="0"/>
          </a:p>
          <a:p>
            <a:pPr lvl="1"/>
            <a:r>
              <a:rPr lang="en-US" dirty="0" err="1"/>
              <a:t>Mahasiswi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i="1" dirty="0" err="1">
                <a:solidFill>
                  <a:srgbClr val="FF0000"/>
                </a:solidFill>
              </a:rPr>
              <a:t>buku</a:t>
            </a:r>
            <a:r>
              <a:rPr lang="en-US" dirty="0"/>
              <a:t> di </a:t>
            </a:r>
            <a:r>
              <a:rPr lang="en-US" dirty="0" err="1"/>
              <a:t>rak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Pekebun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mengusahakan</a:t>
            </a:r>
            <a:r>
              <a:rPr lang="en-US" dirty="0"/>
              <a:t> </a:t>
            </a:r>
            <a:r>
              <a:rPr lang="en-US" i="1" dirty="0" err="1">
                <a:solidFill>
                  <a:srgbClr val="FF0000"/>
                </a:solidFill>
              </a:rPr>
              <a:t>ladang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durian.</a:t>
            </a:r>
          </a:p>
          <a:p>
            <a:pPr lvl="1"/>
            <a:r>
              <a:rPr lang="en-US" dirty="0" err="1"/>
              <a:t>Adik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i="1" dirty="0" err="1">
                <a:solidFill>
                  <a:srgbClr val="FF0000"/>
                </a:solidFill>
              </a:rPr>
              <a:t>buku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/>
              <a:t>novel.</a:t>
            </a:r>
          </a:p>
          <a:p>
            <a:pPr lvl="1"/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21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73563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93A299"/>
              </a:buClr>
            </a:pPr>
            <a:r>
              <a:rPr lang="en-US" dirty="0">
                <a:solidFill>
                  <a:srgbClr val="564B3C"/>
                </a:solidFill>
              </a:rPr>
              <a:t>2. </a:t>
            </a:r>
            <a:r>
              <a:rPr lang="en-US" dirty="0" err="1">
                <a:solidFill>
                  <a:srgbClr val="564B3C"/>
                </a:solidFill>
              </a:rPr>
              <a:t>Objek</a:t>
            </a:r>
            <a:r>
              <a:rPr lang="en-US" dirty="0">
                <a:solidFill>
                  <a:srgbClr val="564B3C"/>
                </a:solidFill>
              </a:rPr>
              <a:t> </a:t>
            </a:r>
            <a:r>
              <a:rPr lang="en-US" dirty="0" err="1">
                <a:solidFill>
                  <a:srgbClr val="564B3C"/>
                </a:solidFill>
              </a:rPr>
              <a:t>sipi</a:t>
            </a:r>
            <a:r>
              <a:rPr lang="en-US" dirty="0">
                <a:solidFill>
                  <a:srgbClr val="564B3C"/>
                </a:solidFill>
              </a:rPr>
              <a:t> : </a:t>
            </a:r>
            <a:r>
              <a:rPr lang="en-US" dirty="0" err="1">
                <a:solidFill>
                  <a:srgbClr val="564B3C"/>
                </a:solidFill>
              </a:rPr>
              <a:t>ialah</a:t>
            </a:r>
            <a:r>
              <a:rPr lang="en-US" dirty="0">
                <a:solidFill>
                  <a:srgbClr val="564B3C"/>
                </a:solidFill>
              </a:rPr>
              <a:t> kata </a:t>
            </a:r>
            <a:r>
              <a:rPr lang="en-US" dirty="0" err="1">
                <a:solidFill>
                  <a:srgbClr val="564B3C"/>
                </a:solidFill>
              </a:rPr>
              <a:t>nama</a:t>
            </a:r>
            <a:r>
              <a:rPr lang="en-US" dirty="0">
                <a:solidFill>
                  <a:srgbClr val="564B3C"/>
                </a:solidFill>
              </a:rPr>
              <a:t> yang </a:t>
            </a:r>
            <a:r>
              <a:rPr lang="en-US" dirty="0" err="1">
                <a:solidFill>
                  <a:srgbClr val="564B3C"/>
                </a:solidFill>
              </a:rPr>
              <a:t>menjadi</a:t>
            </a:r>
            <a:r>
              <a:rPr lang="en-US" dirty="0">
                <a:solidFill>
                  <a:srgbClr val="564B3C"/>
                </a:solidFill>
              </a:rPr>
              <a:t> </a:t>
            </a:r>
            <a:r>
              <a:rPr lang="en-US" dirty="0" err="1">
                <a:solidFill>
                  <a:srgbClr val="564B3C"/>
                </a:solidFill>
              </a:rPr>
              <a:t>penyambut</a:t>
            </a:r>
            <a:r>
              <a:rPr lang="en-US" dirty="0">
                <a:solidFill>
                  <a:srgbClr val="564B3C"/>
                </a:solidFill>
              </a:rPr>
              <a:t> </a:t>
            </a:r>
            <a:r>
              <a:rPr lang="en-US" dirty="0" err="1">
                <a:solidFill>
                  <a:srgbClr val="564B3C"/>
                </a:solidFill>
              </a:rPr>
              <a:t>tidak</a:t>
            </a:r>
            <a:r>
              <a:rPr lang="en-US" dirty="0">
                <a:solidFill>
                  <a:srgbClr val="564B3C"/>
                </a:solidFill>
              </a:rPr>
              <a:t> </a:t>
            </a:r>
            <a:r>
              <a:rPr lang="en-US" dirty="0" err="1">
                <a:solidFill>
                  <a:srgbClr val="564B3C"/>
                </a:solidFill>
              </a:rPr>
              <a:t>langsung</a:t>
            </a:r>
            <a:r>
              <a:rPr lang="en-US" dirty="0">
                <a:solidFill>
                  <a:srgbClr val="564B3C"/>
                </a:solidFill>
              </a:rPr>
              <a:t> </a:t>
            </a:r>
            <a:r>
              <a:rPr lang="en-US" dirty="0" err="1">
                <a:solidFill>
                  <a:srgbClr val="564B3C"/>
                </a:solidFill>
              </a:rPr>
              <a:t>kepada</a:t>
            </a:r>
            <a:r>
              <a:rPr lang="en-US" dirty="0">
                <a:solidFill>
                  <a:srgbClr val="564B3C"/>
                </a:solidFill>
              </a:rPr>
              <a:t> kata </a:t>
            </a:r>
            <a:r>
              <a:rPr lang="en-US" dirty="0" err="1">
                <a:solidFill>
                  <a:srgbClr val="564B3C"/>
                </a:solidFill>
              </a:rPr>
              <a:t>kerja</a:t>
            </a:r>
            <a:r>
              <a:rPr lang="en-US" dirty="0">
                <a:solidFill>
                  <a:srgbClr val="564B3C"/>
                </a:solidFill>
              </a:rPr>
              <a:t>. </a:t>
            </a:r>
            <a:r>
              <a:rPr lang="en-US" dirty="0" err="1">
                <a:solidFill>
                  <a:srgbClr val="564B3C"/>
                </a:solidFill>
              </a:rPr>
              <a:t>Contoh</a:t>
            </a:r>
            <a:r>
              <a:rPr lang="en-US" dirty="0">
                <a:solidFill>
                  <a:srgbClr val="564B3C"/>
                </a:solidFill>
              </a:rPr>
              <a:t>:</a:t>
            </a:r>
          </a:p>
          <a:p>
            <a:pPr lvl="0">
              <a:buClr>
                <a:srgbClr val="93A299"/>
              </a:buClr>
            </a:pPr>
            <a:r>
              <a:rPr lang="en-US" dirty="0" err="1">
                <a:solidFill>
                  <a:srgbClr val="564B3C"/>
                </a:solidFill>
              </a:rPr>
              <a:t>Ibu</a:t>
            </a:r>
            <a:r>
              <a:rPr lang="en-US" dirty="0">
                <a:solidFill>
                  <a:srgbClr val="564B3C"/>
                </a:solidFill>
              </a:rPr>
              <a:t> </a:t>
            </a:r>
            <a:r>
              <a:rPr lang="en-US" dirty="0" err="1">
                <a:solidFill>
                  <a:srgbClr val="564B3C"/>
                </a:solidFill>
              </a:rPr>
              <a:t>membuatkan</a:t>
            </a:r>
            <a:r>
              <a:rPr lang="en-US" dirty="0">
                <a:solidFill>
                  <a:srgbClr val="564B3C"/>
                </a:solidFill>
              </a:rPr>
              <a:t> </a:t>
            </a:r>
            <a:r>
              <a:rPr lang="en-US" u="sng" dirty="0" err="1">
                <a:solidFill>
                  <a:srgbClr val="564B3C"/>
                </a:solidFill>
              </a:rPr>
              <a:t>nenek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secawan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564B3C"/>
                </a:solidFill>
              </a:rPr>
              <a:t>kopi.</a:t>
            </a:r>
          </a:p>
          <a:p>
            <a:pPr lvl="0">
              <a:buClr>
                <a:srgbClr val="93A299"/>
              </a:buClr>
            </a:pPr>
            <a:r>
              <a:rPr lang="en-US" dirty="0" err="1">
                <a:solidFill>
                  <a:srgbClr val="564B3C"/>
                </a:solidFill>
              </a:rPr>
              <a:t>Abang</a:t>
            </a:r>
            <a:r>
              <a:rPr lang="en-US" dirty="0">
                <a:solidFill>
                  <a:srgbClr val="564B3C"/>
                </a:solidFill>
              </a:rPr>
              <a:t> </a:t>
            </a:r>
            <a:r>
              <a:rPr lang="en-US" dirty="0" err="1">
                <a:solidFill>
                  <a:srgbClr val="564B3C"/>
                </a:solidFill>
              </a:rPr>
              <a:t>membelikan</a:t>
            </a:r>
            <a:r>
              <a:rPr lang="en-US" dirty="0">
                <a:solidFill>
                  <a:srgbClr val="564B3C"/>
                </a:solidFill>
              </a:rPr>
              <a:t> </a:t>
            </a:r>
            <a:r>
              <a:rPr lang="en-US" u="sng" dirty="0" err="1">
                <a:solidFill>
                  <a:srgbClr val="564B3C"/>
                </a:solidFill>
              </a:rPr>
              <a:t>isterinya</a:t>
            </a:r>
            <a:r>
              <a:rPr lang="en-US" dirty="0">
                <a:solidFill>
                  <a:srgbClr val="564B3C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rantai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emas</a:t>
            </a:r>
            <a:r>
              <a:rPr lang="en-US" i="1" dirty="0">
                <a:solidFill>
                  <a:srgbClr val="FF0000"/>
                </a:solidFill>
              </a:rPr>
              <a:t>.</a:t>
            </a:r>
            <a:endParaRPr lang="th-TH" i="1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secawan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kopi.</a:t>
            </a:r>
          </a:p>
          <a:p>
            <a:r>
              <a:rPr lang="en-US" dirty="0" err="1"/>
              <a:t>Abang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rantai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emas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isterinya</a:t>
            </a:r>
            <a:r>
              <a:rPr lang="en-US" dirty="0"/>
              <a:t>.</a:t>
            </a:r>
          </a:p>
          <a:p>
            <a:r>
              <a:rPr lang="en-US" dirty="0"/>
              <a:t>(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sipi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bertukar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bermakna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transitif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mempunayi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.)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3317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1. </a:t>
            </a:r>
            <a:r>
              <a:rPr lang="en-US" b="1" dirty="0" err="1">
                <a:solidFill>
                  <a:schemeClr val="tx1"/>
                </a:solidFill>
              </a:rPr>
              <a:t>Subjek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00" dirty="0">
                <a:solidFill>
                  <a:prstClr val="black"/>
                </a:solidFill>
              </a:rPr>
              <a:t>https://image.slidesharecdn.com/tugasfrasa-120513113602-phpapp01/95/tugas-frasa-2-728.jpg?cb=1336909014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259632" y="2276872"/>
            <a:ext cx="7344816" cy="2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err="1">
                <a:solidFill>
                  <a:prstClr val="black"/>
                </a:solidFill>
              </a:rPr>
              <a:t>Frasa</a:t>
            </a:r>
            <a:r>
              <a:rPr lang="en-US" sz="3200" dirty="0">
                <a:solidFill>
                  <a:prstClr val="black"/>
                </a:solidFill>
              </a:rPr>
              <a:t> yang </a:t>
            </a:r>
            <a:r>
              <a:rPr lang="en-US" sz="3200" dirty="0" err="1">
                <a:solidFill>
                  <a:prstClr val="black"/>
                </a:solidFill>
              </a:rPr>
              <a:t>terletaknya</a:t>
            </a:r>
            <a:r>
              <a:rPr lang="en-US" sz="3200" dirty="0">
                <a:solidFill>
                  <a:prstClr val="black"/>
                </a:solidFill>
              </a:rPr>
              <a:t> di </a:t>
            </a:r>
            <a:r>
              <a:rPr lang="en-US" sz="3200" dirty="0" err="1">
                <a:solidFill>
                  <a:prstClr val="black"/>
                </a:solidFill>
              </a:rPr>
              <a:t>hadapan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predikat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dalam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susunan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ayat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biasa</a:t>
            </a:r>
            <a:r>
              <a:rPr lang="en-US" sz="3200" dirty="0">
                <a:solidFill>
                  <a:prstClr val="black"/>
                </a:solidFill>
              </a:rPr>
              <a:t>. </a:t>
            </a:r>
          </a:p>
          <a:p>
            <a:pPr lvl="0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    </a:t>
            </a:r>
          </a:p>
          <a:p>
            <a:pPr lvl="0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    </a:t>
            </a:r>
            <a:r>
              <a:rPr lang="en-US" sz="3200" b="1" i="1" dirty="0">
                <a:solidFill>
                  <a:prstClr val="black"/>
                </a:solidFill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</a:rPr>
              <a:t>Aminah</a:t>
            </a:r>
            <a:r>
              <a:rPr lang="en-US" sz="3200" b="1" i="1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seorang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doktor</a:t>
            </a:r>
            <a:r>
              <a:rPr lang="en-US" sz="3200" dirty="0">
                <a:solidFill>
                  <a:prstClr val="black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91332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 </a:t>
            </a:r>
            <a:r>
              <a:rPr lang="en-US" b="1" dirty="0" err="1"/>
              <a:t>Unsur</a:t>
            </a:r>
            <a:r>
              <a:rPr lang="en-US" b="1" dirty="0"/>
              <a:t> </a:t>
            </a:r>
            <a:r>
              <a:rPr lang="en-US" b="1" dirty="0" err="1"/>
              <a:t>keterangan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Frasa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yang </a:t>
            </a:r>
            <a:r>
              <a:rPr lang="en-US" dirty="0" err="1"/>
              <a:t>lazimnya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frasa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 </a:t>
            </a:r>
          </a:p>
          <a:p>
            <a:pPr marL="114300" indent="0">
              <a:buNone/>
            </a:pPr>
            <a:r>
              <a:rPr lang="en-US" dirty="0"/>
              <a:t> </a:t>
            </a:r>
          </a:p>
          <a:p>
            <a:r>
              <a:rPr lang="en-US" dirty="0" err="1"/>
              <a:t>Frasa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bertugas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menerangkan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,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hadir</a:t>
            </a:r>
            <a:r>
              <a:rPr lang="en-US" dirty="0"/>
              <a:t> </a:t>
            </a:r>
            <a:r>
              <a:rPr lang="en-US" dirty="0" err="1"/>
              <a:t>selepas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transitif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selepas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transitif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frasa</a:t>
            </a:r>
            <a:r>
              <a:rPr lang="en-US" dirty="0"/>
              <a:t> </a:t>
            </a:r>
            <a:r>
              <a:rPr lang="en-US" dirty="0" err="1"/>
              <a:t>sendi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, </a:t>
            </a:r>
            <a:r>
              <a:rPr lang="en-US" dirty="0" err="1"/>
              <a:t>frasa</a:t>
            </a:r>
            <a:r>
              <a:rPr lang="en-US" dirty="0"/>
              <a:t> </a:t>
            </a:r>
            <a:r>
              <a:rPr lang="en-US" dirty="0" err="1"/>
              <a:t>adjektif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frasa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708589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604033"/>
              </p:ext>
            </p:extLst>
          </p:nvPr>
        </p:nvGraphicFramePr>
        <p:xfrm>
          <a:off x="982663" y="2667000"/>
          <a:ext cx="7704137" cy="3332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6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3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9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Subjek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 marL="85602" marR="85602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Frasa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Kerja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 marL="85602" marR="85602"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Keterangan</a:t>
                      </a:r>
                      <a:endParaRPr lang="th-TH" b="1" dirty="0">
                        <a:solidFill>
                          <a:schemeClr val="tx1"/>
                        </a:solidFill>
                      </a:endParaRPr>
                    </a:p>
                  </a:txBody>
                  <a:tcPr marL="85602" marR="8560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Kata </a:t>
                      </a:r>
                      <a:r>
                        <a:rPr lang="en-US" b="1" dirty="0" err="1"/>
                        <a:t>Kerja</a:t>
                      </a:r>
                      <a:endParaRPr lang="th-TH" b="1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Objek</a:t>
                      </a:r>
                      <a:endParaRPr lang="th-TH" b="1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 marL="85602" marR="8560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Guru</a:t>
                      </a:r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menerima</a:t>
                      </a:r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hadiah</a:t>
                      </a:r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daripada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murid</a:t>
                      </a:r>
                      <a:r>
                        <a:rPr lang="en-US" dirty="0"/>
                        <a:t>.</a:t>
                      </a:r>
                      <a:endParaRPr lang="th-TH" dirty="0"/>
                    </a:p>
                  </a:txBody>
                  <a:tcPr marL="85602" marR="8560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Sungai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itu</a:t>
                      </a:r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berbau</a:t>
                      </a:r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sungguh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harum</a:t>
                      </a:r>
                      <a:r>
                        <a:rPr lang="en-US" dirty="0"/>
                        <a:t>.</a:t>
                      </a:r>
                      <a:endParaRPr lang="th-TH" dirty="0"/>
                    </a:p>
                  </a:txBody>
                  <a:tcPr marL="85602" marR="8560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Pesakit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itu</a:t>
                      </a:r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tiba</a:t>
                      </a:r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malam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tadi</a:t>
                      </a:r>
                      <a:r>
                        <a:rPr lang="en-US" dirty="0"/>
                        <a:t>.</a:t>
                      </a:r>
                      <a:endParaRPr lang="th-TH" dirty="0"/>
                    </a:p>
                  </a:txBody>
                  <a:tcPr marL="85602" marR="8560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Datuk</a:t>
                      </a:r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berceita</a:t>
                      </a:r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Kisah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silam</a:t>
                      </a:r>
                      <a:r>
                        <a:rPr lang="en-US" baseline="0" dirty="0"/>
                        <a:t>.</a:t>
                      </a:r>
                      <a:endParaRPr lang="th-TH" dirty="0"/>
                    </a:p>
                  </a:txBody>
                  <a:tcPr marL="85602" marR="8560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Ali</a:t>
                      </a:r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membeli</a:t>
                      </a:r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baju</a:t>
                      </a:r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untuk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adik</a:t>
                      </a:r>
                      <a:r>
                        <a:rPr lang="en-US" dirty="0"/>
                        <a:t>.</a:t>
                      </a:r>
                      <a:endParaRPr lang="th-TH" dirty="0"/>
                    </a:p>
                  </a:txBody>
                  <a:tcPr marL="85602" marR="8560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Anwar</a:t>
                      </a:r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memandu</a:t>
                      </a:r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kereta</a:t>
                      </a:r>
                      <a:endParaRPr lang="th-TH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dengan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laju</a:t>
                      </a:r>
                      <a:r>
                        <a:rPr lang="en-US" dirty="0"/>
                        <a:t>.</a:t>
                      </a:r>
                      <a:endParaRPr lang="th-TH" dirty="0"/>
                    </a:p>
                  </a:txBody>
                  <a:tcPr marL="85602" marR="8560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345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keterangan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dibahagikan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1.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; </a:t>
            </a:r>
          </a:p>
          <a:p>
            <a:pPr marL="114300" indent="0">
              <a:buNone/>
            </a:pPr>
            <a:r>
              <a:rPr lang="en-US" dirty="0"/>
              <a:t>    (di, </a:t>
            </a:r>
            <a:r>
              <a:rPr lang="en-US" dirty="0" err="1"/>
              <a:t>dari</a:t>
            </a:r>
            <a:r>
              <a:rPr lang="en-US" dirty="0"/>
              <a:t>, </a:t>
            </a:r>
            <a:r>
              <a:rPr lang="en-US" dirty="0" err="1"/>
              <a:t>daripada</a:t>
            </a:r>
            <a:r>
              <a:rPr lang="en-US" dirty="0"/>
              <a:t>, </a:t>
            </a:r>
            <a:r>
              <a:rPr lang="en-US" dirty="0" err="1"/>
              <a:t>ke</a:t>
            </a:r>
            <a:r>
              <a:rPr lang="en-US" dirty="0"/>
              <a:t>, </a:t>
            </a:r>
            <a:r>
              <a:rPr lang="en-US" dirty="0" err="1"/>
              <a:t>kepada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Angin</a:t>
            </a:r>
            <a:r>
              <a:rPr lang="en-US" dirty="0"/>
              <a:t> </a:t>
            </a:r>
            <a:r>
              <a:rPr lang="en-US" dirty="0" err="1"/>
              <a:t>bertiup</a:t>
            </a:r>
            <a:r>
              <a:rPr lang="en-US" dirty="0"/>
              <a:t> </a:t>
            </a:r>
            <a:r>
              <a:rPr lang="en-US" i="1" dirty="0" err="1">
                <a:solidFill>
                  <a:srgbClr val="FF0000"/>
                </a:solidFill>
              </a:rPr>
              <a:t>dari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arah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selatan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839337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2.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 err="1"/>
              <a:t>Perang</a:t>
            </a:r>
            <a:r>
              <a:rPr lang="en-US" dirty="0"/>
              <a:t> </a:t>
            </a:r>
            <a:r>
              <a:rPr lang="en-US" dirty="0" err="1"/>
              <a:t>saudara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 </a:t>
            </a:r>
            <a:r>
              <a:rPr lang="en-US" i="1" dirty="0" err="1">
                <a:solidFill>
                  <a:srgbClr val="FF0000"/>
                </a:solidFill>
              </a:rPr>
              <a:t>pada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zaman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dahulu</a:t>
            </a:r>
            <a:r>
              <a:rPr lang="en-US" i="1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 err="1"/>
              <a:t>Tempahan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i="1" dirty="0" err="1">
                <a:solidFill>
                  <a:srgbClr val="FF0000"/>
                </a:solidFill>
              </a:rPr>
              <a:t>dalam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dua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hari</a:t>
            </a:r>
            <a:r>
              <a:rPr lang="en-US" i="1" dirty="0">
                <a:solidFill>
                  <a:srgbClr val="FF0000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3. </a:t>
            </a:r>
            <a:r>
              <a:rPr lang="en-US" dirty="0" err="1">
                <a:solidFill>
                  <a:schemeClr val="tx1"/>
                </a:solidFill>
              </a:rPr>
              <a:t>Keterangan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tujuan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harapan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r>
              <a:rPr lang="en-US" dirty="0" err="1">
                <a:solidFill>
                  <a:schemeClr val="tx1"/>
                </a:solidFill>
              </a:rPr>
              <a:t>Mereka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membaca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untuk</a:t>
            </a:r>
            <a:r>
              <a:rPr lang="en-US" i="1" dirty="0">
                <a:solidFill>
                  <a:srgbClr val="FF0000"/>
                </a:solidFill>
              </a:rPr>
              <a:t> lulus </a:t>
            </a:r>
            <a:r>
              <a:rPr lang="en-US" i="1" dirty="0" err="1">
                <a:solidFill>
                  <a:srgbClr val="FF0000"/>
                </a:solidFill>
              </a:rPr>
              <a:t>peperiksaan</a:t>
            </a:r>
            <a:r>
              <a:rPr lang="en-US" i="1" dirty="0">
                <a:solidFill>
                  <a:srgbClr val="FF0000"/>
                </a:solidFill>
              </a:rPr>
              <a:t>.</a:t>
            </a:r>
          </a:p>
          <a:p>
            <a:pPr marL="114300" indent="0">
              <a:buNone/>
            </a:pPr>
            <a:endParaRPr lang="th-TH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602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572356"/>
          </a:xfrm>
        </p:spPr>
        <p:txBody>
          <a:bodyPr>
            <a:normAutofit fontScale="90000"/>
          </a:bodyPr>
          <a:lstStyle/>
          <a:p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4.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:</a:t>
            </a:r>
          </a:p>
          <a:p>
            <a:r>
              <a:rPr lang="en-US" dirty="0" err="1"/>
              <a:t>Mercun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meletup</a:t>
            </a:r>
            <a:r>
              <a:rPr lang="en-US" dirty="0"/>
              <a:t> </a:t>
            </a:r>
            <a:r>
              <a:rPr lang="en-US" i="1" dirty="0" err="1">
                <a:solidFill>
                  <a:srgbClr val="FF0000"/>
                </a:solidFill>
              </a:rPr>
              <a:t>dengan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kuatnya</a:t>
            </a:r>
            <a:r>
              <a:rPr lang="en-US" i="1" dirty="0">
                <a:solidFill>
                  <a:srgbClr val="FF0000"/>
                </a:solidFill>
              </a:rPr>
              <a:t>.</a:t>
            </a:r>
          </a:p>
          <a:p>
            <a:r>
              <a:rPr lang="en-US" i="1" dirty="0">
                <a:solidFill>
                  <a:schemeClr val="tx1"/>
                </a:solidFill>
              </a:rPr>
              <a:t>5. </a:t>
            </a:r>
            <a:r>
              <a:rPr lang="en-US" i="1" dirty="0" err="1">
                <a:solidFill>
                  <a:schemeClr val="tx1"/>
                </a:solidFill>
              </a:rPr>
              <a:t>Keterangan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alat</a:t>
            </a:r>
            <a:r>
              <a:rPr lang="en-US" i="1" dirty="0">
                <a:solidFill>
                  <a:schemeClr val="tx1"/>
                </a:solidFill>
              </a:rPr>
              <a:t>:</a:t>
            </a:r>
          </a:p>
          <a:p>
            <a:r>
              <a:rPr lang="en-US" i="1" dirty="0" err="1">
                <a:solidFill>
                  <a:schemeClr val="tx1"/>
                </a:solidFill>
              </a:rPr>
              <a:t>Murid-murid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itu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datang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dengan</a:t>
            </a:r>
            <a:r>
              <a:rPr lang="en-US" i="1" dirty="0">
                <a:solidFill>
                  <a:srgbClr val="FF0000"/>
                </a:solidFill>
              </a:rPr>
              <a:t> bas.</a:t>
            </a:r>
          </a:p>
          <a:p>
            <a:r>
              <a:rPr lang="en-US" i="1" dirty="0">
                <a:solidFill>
                  <a:schemeClr val="tx1"/>
                </a:solidFill>
              </a:rPr>
              <a:t>6. </a:t>
            </a:r>
            <a:r>
              <a:rPr lang="en-US" i="1" dirty="0" err="1">
                <a:solidFill>
                  <a:schemeClr val="tx1"/>
                </a:solidFill>
              </a:rPr>
              <a:t>Keterangan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penyertaan</a:t>
            </a:r>
            <a:r>
              <a:rPr lang="en-US" i="1" dirty="0">
                <a:solidFill>
                  <a:schemeClr val="tx1"/>
                </a:solidFill>
              </a:rPr>
              <a:t>:</a:t>
            </a:r>
          </a:p>
          <a:p>
            <a:r>
              <a:rPr lang="en-US" i="1" dirty="0" err="1">
                <a:solidFill>
                  <a:schemeClr val="tx1"/>
                </a:solidFill>
              </a:rPr>
              <a:t>Dia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datang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dengan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ibunya</a:t>
            </a:r>
            <a:r>
              <a:rPr lang="en-US" i="1" dirty="0">
                <a:solidFill>
                  <a:srgbClr val="FF0000"/>
                </a:solidFill>
              </a:rPr>
              <a:t>.</a:t>
            </a:r>
          </a:p>
          <a:p>
            <a:r>
              <a:rPr lang="en-US" i="1" dirty="0">
                <a:solidFill>
                  <a:schemeClr val="tx1"/>
                </a:solidFill>
              </a:rPr>
              <a:t>7. </a:t>
            </a:r>
            <a:r>
              <a:rPr lang="en-US" i="1" dirty="0" err="1">
                <a:solidFill>
                  <a:schemeClr val="tx1"/>
                </a:solidFill>
              </a:rPr>
              <a:t>Keterangan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hal</a:t>
            </a:r>
            <a:r>
              <a:rPr lang="en-US" i="1" dirty="0">
                <a:solidFill>
                  <a:schemeClr val="tx1"/>
                </a:solidFill>
              </a:rPr>
              <a:t>:</a:t>
            </a:r>
          </a:p>
          <a:p>
            <a:r>
              <a:rPr lang="en-US" i="1" dirty="0" err="1">
                <a:solidFill>
                  <a:schemeClr val="tx1"/>
                </a:solidFill>
              </a:rPr>
              <a:t>Anak-anaknya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bersopan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santun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terhadap</a:t>
            </a:r>
            <a:r>
              <a:rPr lang="en-US" i="1" dirty="0">
                <a:solidFill>
                  <a:srgbClr val="FF0000"/>
                </a:solidFill>
              </a:rPr>
              <a:t> orang </a:t>
            </a:r>
            <a:r>
              <a:rPr lang="en-US" i="1" dirty="0" err="1">
                <a:solidFill>
                  <a:srgbClr val="FF0000"/>
                </a:solidFill>
              </a:rPr>
              <a:t>tua</a:t>
            </a:r>
            <a:r>
              <a:rPr lang="en-US" i="1" dirty="0">
                <a:solidFill>
                  <a:srgbClr val="FF0000"/>
                </a:solidFill>
              </a:rPr>
              <a:t>.</a:t>
            </a:r>
          </a:p>
          <a:p>
            <a:r>
              <a:rPr lang="en-US" i="1" dirty="0">
                <a:solidFill>
                  <a:schemeClr val="tx1"/>
                </a:solidFill>
              </a:rPr>
              <a:t>8. </a:t>
            </a:r>
            <a:r>
              <a:rPr lang="en-US" i="1" dirty="0" err="1">
                <a:solidFill>
                  <a:schemeClr val="tx1"/>
                </a:solidFill>
              </a:rPr>
              <a:t>Keterangan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bagai</a:t>
            </a:r>
            <a:r>
              <a:rPr lang="en-US" i="1" dirty="0">
                <a:solidFill>
                  <a:schemeClr val="tx1"/>
                </a:solidFill>
              </a:rPr>
              <a:t>:</a:t>
            </a:r>
          </a:p>
          <a:p>
            <a:r>
              <a:rPr lang="en-US" i="1" dirty="0" err="1">
                <a:solidFill>
                  <a:schemeClr val="tx1"/>
                </a:solidFill>
              </a:rPr>
              <a:t>Perompak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itu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berlagak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sebagai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pelanggan</a:t>
            </a:r>
            <a:r>
              <a:rPr lang="en-US" i="1" dirty="0">
                <a:solidFill>
                  <a:srgbClr val="FF0000"/>
                </a:solidFill>
              </a:rPr>
              <a:t>.</a:t>
            </a:r>
          </a:p>
          <a:p>
            <a:endParaRPr lang="en-US" i="1" dirty="0">
              <a:solidFill>
                <a:schemeClr val="tx1"/>
              </a:solidFill>
            </a:endParaRPr>
          </a:p>
          <a:p>
            <a:endParaRPr lang="th-TH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44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LATIHAN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99592" y="2132856"/>
            <a:ext cx="8136904" cy="3654896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1)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Bina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satu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ayat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lengkap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terdiri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daripada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subjek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predikat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kata bantu. </a:t>
            </a:r>
          </a:p>
          <a:p>
            <a:pPr marL="0" lvl="0" indent="0">
              <a:buNone/>
            </a:pP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Huraikan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kata bantu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aspek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kata bantu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ragam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lvl="0" indent="0">
              <a:buNone/>
            </a:pP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Tentukan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jenis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kata bantu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predikat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frasa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lvl="0" indent="0">
              <a:buNone/>
            </a:pPr>
            <a:endParaRPr lang="en-US" sz="3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•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Saya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belum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makan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lagi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>
              <a:buNone/>
            </a:pP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•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Adik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sudah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siap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membuat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sekolah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>
              <a:buNone/>
            </a:pP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•Kami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ikut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rombongan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skolah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keLangkawi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>
              <a:buNone/>
            </a:pP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•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Ibu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sedang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membasuh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baju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ayah.</a:t>
            </a:r>
          </a:p>
          <a:p>
            <a:pPr marL="0" lvl="0" indent="0">
              <a:buNone/>
            </a:pP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•Kita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saling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membantu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satusama</a:t>
            </a:r>
            <a:r>
              <a:rPr lang="en-US" sz="3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lain.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212859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2" tooltip="SOALAN3) Tentukan jenis kata bantu predikat frasakerja ters...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SOALAN3)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Tentukan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jenis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kata bantu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predikat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frasa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114300" lvl="0" indent="0">
              <a:buNone/>
            </a:pPr>
            <a:r>
              <a:rPr lang="en-US" sz="2200" dirty="0">
                <a:solidFill>
                  <a:prstClr val="black"/>
                </a:solidFill>
                <a:cs typeface="Arial" pitchFamily="34" charset="0"/>
              </a:rPr>
              <a:t>    •</a:t>
            </a:r>
            <a:r>
              <a:rPr lang="en-US" sz="2200" dirty="0" err="1">
                <a:solidFill>
                  <a:prstClr val="black"/>
                </a:solidFill>
                <a:cs typeface="Arial" pitchFamily="34" charset="0"/>
              </a:rPr>
              <a:t>Saya</a:t>
            </a:r>
            <a:r>
              <a:rPr lang="en-US" sz="22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cs typeface="Arial" pitchFamily="34" charset="0"/>
              </a:rPr>
              <a:t>belum</a:t>
            </a:r>
            <a:r>
              <a:rPr lang="en-US" sz="22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cs typeface="Arial" pitchFamily="34" charset="0"/>
              </a:rPr>
              <a:t>makan</a:t>
            </a:r>
            <a:r>
              <a:rPr lang="en-US" sz="22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cs typeface="Arial" pitchFamily="34" charset="0"/>
              </a:rPr>
              <a:t>lagi</a:t>
            </a:r>
            <a:r>
              <a:rPr lang="en-US" sz="2200" dirty="0">
                <a:solidFill>
                  <a:prstClr val="black"/>
                </a:solidFill>
                <a:cs typeface="Arial" pitchFamily="34" charset="0"/>
              </a:rPr>
              <a:t>.</a:t>
            </a:r>
          </a:p>
          <a:p>
            <a:pPr marL="114300" lvl="0" indent="0">
              <a:buNone/>
            </a:pPr>
            <a:r>
              <a:rPr lang="en-US" sz="2200" dirty="0">
                <a:solidFill>
                  <a:prstClr val="black"/>
                </a:solidFill>
                <a:cs typeface="Arial" pitchFamily="34" charset="0"/>
              </a:rPr>
              <a:t>    •</a:t>
            </a:r>
            <a:r>
              <a:rPr lang="en-US" sz="2200" dirty="0" err="1">
                <a:solidFill>
                  <a:prstClr val="black"/>
                </a:solidFill>
                <a:cs typeface="Arial" pitchFamily="34" charset="0"/>
              </a:rPr>
              <a:t>Adik</a:t>
            </a:r>
            <a:r>
              <a:rPr lang="en-US" sz="22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cs typeface="Arial" pitchFamily="34" charset="0"/>
              </a:rPr>
              <a:t>sudah</a:t>
            </a:r>
            <a:r>
              <a:rPr lang="en-US" sz="22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cs typeface="Arial" pitchFamily="34" charset="0"/>
              </a:rPr>
              <a:t>siap</a:t>
            </a:r>
            <a:r>
              <a:rPr lang="en-US" sz="22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cs typeface="Arial" pitchFamily="34" charset="0"/>
              </a:rPr>
              <a:t>membuat</a:t>
            </a:r>
            <a:r>
              <a:rPr lang="en-US" sz="22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kerja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sekolah</a:t>
            </a:r>
            <a:r>
              <a:rPr lang="en-US" sz="2000" dirty="0">
                <a:solidFill>
                  <a:prstClr val="black"/>
                </a:solidFill>
              </a:rPr>
              <a:t>.</a:t>
            </a:r>
          </a:p>
          <a:p>
            <a:pPr marL="114300" lvl="0" indent="0">
              <a:buNone/>
            </a:pPr>
            <a:r>
              <a:rPr lang="en-US" sz="1800" dirty="0">
                <a:solidFill>
                  <a:prstClr val="black"/>
                </a:solidFill>
              </a:rPr>
              <a:t>     •Kami </a:t>
            </a:r>
            <a:r>
              <a:rPr lang="en-US" sz="1800" dirty="0" err="1">
                <a:solidFill>
                  <a:prstClr val="black"/>
                </a:solidFill>
              </a:rPr>
              <a:t>dapat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err="1">
                <a:solidFill>
                  <a:prstClr val="black"/>
                </a:solidFill>
              </a:rPr>
              <a:t>ikut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err="1">
                <a:solidFill>
                  <a:prstClr val="black"/>
                </a:solidFill>
              </a:rPr>
              <a:t>rombongan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err="1">
                <a:solidFill>
                  <a:prstClr val="black"/>
                </a:solidFill>
              </a:rPr>
              <a:t>skolah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err="1">
                <a:solidFill>
                  <a:prstClr val="black"/>
                </a:solidFill>
              </a:rPr>
              <a:t>keLangkawi</a:t>
            </a:r>
            <a:r>
              <a:rPr lang="en-US" sz="1800" dirty="0">
                <a:solidFill>
                  <a:prstClr val="black"/>
                </a:solidFill>
              </a:rPr>
              <a:t>.</a:t>
            </a:r>
          </a:p>
          <a:p>
            <a:pPr marL="114300" lvl="0" indent="0">
              <a:buNone/>
            </a:pPr>
            <a:r>
              <a:rPr lang="en-US" sz="1800" dirty="0">
                <a:solidFill>
                  <a:prstClr val="black"/>
                </a:solidFill>
              </a:rPr>
              <a:t>     •</a:t>
            </a:r>
            <a:r>
              <a:rPr lang="en-US" sz="1800" dirty="0" err="1">
                <a:solidFill>
                  <a:prstClr val="black"/>
                </a:solidFill>
              </a:rPr>
              <a:t>Ibu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err="1">
                <a:solidFill>
                  <a:prstClr val="black"/>
                </a:solidFill>
              </a:rPr>
              <a:t>sedang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err="1">
                <a:solidFill>
                  <a:prstClr val="black"/>
                </a:solidFill>
              </a:rPr>
              <a:t>membasuh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err="1">
                <a:solidFill>
                  <a:prstClr val="black"/>
                </a:solidFill>
              </a:rPr>
              <a:t>baju</a:t>
            </a:r>
            <a:r>
              <a:rPr lang="en-US" sz="1800" dirty="0">
                <a:solidFill>
                  <a:prstClr val="black"/>
                </a:solidFill>
              </a:rPr>
              <a:t> ayah.</a:t>
            </a:r>
          </a:p>
          <a:p>
            <a:pPr marL="114300" lvl="0" indent="0">
              <a:buNone/>
            </a:pPr>
            <a:r>
              <a:rPr lang="en-US" sz="1800" dirty="0">
                <a:solidFill>
                  <a:prstClr val="black"/>
                </a:solidFill>
              </a:rPr>
              <a:t>     •Kita </a:t>
            </a:r>
            <a:r>
              <a:rPr lang="en-US" sz="1800" dirty="0" err="1">
                <a:solidFill>
                  <a:prstClr val="black"/>
                </a:solidFill>
              </a:rPr>
              <a:t>harus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err="1">
                <a:solidFill>
                  <a:prstClr val="black"/>
                </a:solidFill>
              </a:rPr>
              <a:t>saling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err="1">
                <a:solidFill>
                  <a:prstClr val="black"/>
                </a:solidFill>
              </a:rPr>
              <a:t>membantu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err="1">
                <a:solidFill>
                  <a:prstClr val="black"/>
                </a:solidFill>
              </a:rPr>
              <a:t>antara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err="1">
                <a:solidFill>
                  <a:prstClr val="black"/>
                </a:solidFill>
              </a:rPr>
              <a:t>satusama</a:t>
            </a:r>
            <a:r>
              <a:rPr lang="en-US" sz="1800" dirty="0">
                <a:solidFill>
                  <a:prstClr val="black"/>
                </a:solidFill>
              </a:rPr>
              <a:t> lain. </a:t>
            </a:r>
          </a:p>
        </p:txBody>
      </p:sp>
    </p:spTree>
    <p:extLst>
      <p:ext uri="{BB962C8B-B14F-4D97-AF65-F5344CB8AC3E}">
        <p14:creationId xmlns:p14="http://schemas.microsoft.com/office/powerpoint/2010/main" val="272078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1"/>
                </a:solidFill>
              </a:rPr>
              <a:t>Subjek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solidFill>
                  <a:prstClr val="black"/>
                </a:solidFill>
              </a:rPr>
              <a:t>boleh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terdiri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daripada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unsur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berikut</a:t>
            </a:r>
            <a:r>
              <a:rPr lang="en-US" sz="2800" dirty="0">
                <a:solidFill>
                  <a:prstClr val="black"/>
                </a:solidFill>
              </a:rPr>
              <a:t>: </a:t>
            </a:r>
          </a:p>
          <a:p>
            <a:r>
              <a:rPr lang="en-US" sz="2800" dirty="0">
                <a:solidFill>
                  <a:prstClr val="black"/>
                </a:solidFill>
              </a:rPr>
              <a:t>1. Kata </a:t>
            </a:r>
            <a:r>
              <a:rPr lang="en-US" sz="2800" dirty="0" err="1">
                <a:solidFill>
                  <a:prstClr val="black"/>
                </a:solidFill>
              </a:rPr>
              <a:t>nama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</a:p>
          <a:p>
            <a:r>
              <a:rPr lang="en-US" sz="2800" dirty="0">
                <a:solidFill>
                  <a:prstClr val="black"/>
                </a:solidFill>
              </a:rPr>
              <a:t>2. Kata </a:t>
            </a:r>
            <a:r>
              <a:rPr lang="en-US" sz="2800" dirty="0" err="1">
                <a:solidFill>
                  <a:prstClr val="black"/>
                </a:solidFill>
              </a:rPr>
              <a:t>ganti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nama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</a:p>
          <a:p>
            <a:r>
              <a:rPr lang="en-US" sz="2800" dirty="0">
                <a:solidFill>
                  <a:prstClr val="black"/>
                </a:solidFill>
              </a:rPr>
              <a:t>3. Kata </a:t>
            </a:r>
            <a:r>
              <a:rPr lang="en-US" sz="2800" dirty="0" err="1">
                <a:solidFill>
                  <a:prstClr val="black"/>
                </a:solidFill>
              </a:rPr>
              <a:t>kerja</a:t>
            </a:r>
            <a:r>
              <a:rPr lang="en-US" sz="2800" dirty="0">
                <a:solidFill>
                  <a:prstClr val="black"/>
                </a:solidFill>
              </a:rPr>
              <a:t> ( kata </a:t>
            </a:r>
            <a:r>
              <a:rPr lang="en-US" sz="2800" dirty="0" err="1">
                <a:solidFill>
                  <a:prstClr val="black"/>
                </a:solidFill>
              </a:rPr>
              <a:t>nama</a:t>
            </a:r>
            <a:r>
              <a:rPr lang="en-US" sz="2800" dirty="0">
                <a:solidFill>
                  <a:prstClr val="black"/>
                </a:solidFill>
              </a:rPr>
              <a:t> ) </a:t>
            </a:r>
          </a:p>
          <a:p>
            <a:r>
              <a:rPr lang="en-US" sz="2800" dirty="0">
                <a:solidFill>
                  <a:prstClr val="black"/>
                </a:solidFill>
              </a:rPr>
              <a:t>4. Kata </a:t>
            </a:r>
            <a:r>
              <a:rPr lang="en-US" sz="2800" dirty="0" err="1">
                <a:solidFill>
                  <a:prstClr val="black"/>
                </a:solidFill>
              </a:rPr>
              <a:t>adjektif</a:t>
            </a:r>
            <a:r>
              <a:rPr lang="en-US" sz="2800" dirty="0">
                <a:solidFill>
                  <a:prstClr val="black"/>
                </a:solidFill>
              </a:rPr>
              <a:t> ( kata </a:t>
            </a:r>
            <a:r>
              <a:rPr lang="en-US" sz="2800" dirty="0" err="1">
                <a:solidFill>
                  <a:prstClr val="black"/>
                </a:solidFill>
              </a:rPr>
              <a:t>nama</a:t>
            </a:r>
            <a:r>
              <a:rPr lang="en-US" sz="2800" dirty="0">
                <a:solidFill>
                  <a:prstClr val="black"/>
                </a:solidFill>
              </a:rPr>
              <a:t>)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1981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1. Kata </a:t>
            </a:r>
            <a:r>
              <a:rPr lang="en-US" b="1" dirty="0" err="1">
                <a:solidFill>
                  <a:schemeClr val="tx1"/>
                </a:solidFill>
              </a:rPr>
              <a:t>nama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71600" y="2438400"/>
            <a:ext cx="7016824" cy="3048001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Kata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nama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menduduki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subjek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boleh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terdiri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daripada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kata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nama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am, </a:t>
            </a: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kata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nama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khas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atau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kata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nama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terbitan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en-US" sz="2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1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Mak</a:t>
            </a:r>
            <a:r>
              <a:rPr lang="en-US" sz="21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Kiah</a:t>
            </a:r>
            <a:r>
              <a:rPr lang="en-US" sz="21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bekerja</a:t>
            </a:r>
            <a:r>
              <a:rPr lang="en-US" sz="2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penjual</a:t>
            </a:r>
            <a:r>
              <a:rPr lang="en-US" sz="2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sayur</a:t>
            </a:r>
            <a:r>
              <a:rPr lang="en-US" sz="2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1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sayuran</a:t>
            </a:r>
            <a:r>
              <a:rPr lang="en-US" sz="2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sz="21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pasar</a:t>
            </a:r>
            <a:r>
              <a:rPr lang="en-US" sz="2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US" sz="2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endParaRPr lang="th-TH" sz="2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465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b="1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2. KATA GANTI NAMA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2.1 Kata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ganti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nama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diri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lvl="0" indent="0">
              <a:buNone/>
            </a:pPr>
            <a:endParaRPr lang="en-US" sz="2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en-US" sz="2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Saya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pelajar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baharu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sekolah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>
              <a:buNone/>
            </a:pPr>
            <a:endParaRPr lang="en-US" sz="2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2.2 Kata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ganti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nama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tunjuk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>
              <a:buNone/>
            </a:pPr>
            <a:endParaRPr lang="en-US" sz="2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en-US" sz="2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US" sz="2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kucing</a:t>
            </a:r>
            <a:r>
              <a:rPr lang="en-US" sz="2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kesayangan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ibu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saya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00732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 3. KATA KERJA ( KATA NAMA )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3.1 Kata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mengambil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tugas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kata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nama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berfungsi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subjek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lvl="0" indent="0">
              <a:buNone/>
            </a:pPr>
            <a:endParaRPr lang="en-US" sz="2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2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Memasak</a:t>
            </a:r>
            <a:r>
              <a:rPr lang="en-US" sz="2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hobi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saya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64727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4. KATA  ADJEKTIF ( KATA NAMA )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43608" y="2492896"/>
            <a:ext cx="7344816" cy="3048001"/>
          </a:xfrm>
        </p:spPr>
        <p:txBody>
          <a:bodyPr/>
          <a:lstStyle/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Kata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adjektif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mengambil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tugas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kata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nama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berfungsi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subjek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>
              <a:buNone/>
            </a:pPr>
            <a:endParaRPr lang="en-US" sz="2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en-US" sz="2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Akhlak</a:t>
            </a:r>
            <a:r>
              <a:rPr lang="en-US" sz="2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mulia</a:t>
            </a:r>
            <a:r>
              <a:rPr lang="en-US" sz="2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sangat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dituntut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semua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agama.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41770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2. PREDIKAT</a:t>
            </a:r>
            <a:endParaRPr lang="th-TH" sz="40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Predikat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ialah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frasa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terletak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selepas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subjek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boleh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diisi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frasa-frasa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berikut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lvl="0" indent="-457200">
              <a:buAutoNum type="arabicPeriod"/>
            </a:pP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Predikat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frasa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nama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lvl="0" indent="-457200">
              <a:buAutoNum type="arabicPeriod"/>
            </a:pP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Predikat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frasa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lvl="0" indent="-457200">
              <a:buAutoNum type="arabicPeriod"/>
            </a:pP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Predikat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frasa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adjektif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lvl="0" indent="-457200">
              <a:buAutoNum type="arabicPeriod"/>
            </a:pP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Predikat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frasa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sendi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nama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08282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1. PREDIKAT FRASA NAMA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Boleh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terdiri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daripada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kata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nama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am, kata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nama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khas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kata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nama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terbitan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lvl="0" indent="0">
              <a:buNone/>
            </a:pPr>
            <a:endParaRPr lang="en-US" sz="2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</a:t>
            </a:r>
            <a:r>
              <a:rPr lang="en-US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Abangnya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polis</a:t>
            </a: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728536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หลื่อมซ้อน">
  <a:themeElements>
    <a:clrScheme name="เหลื่อมซ้อน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เหลื่อมซ้อน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ื่อมซ้อน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เหลื่อมซ้อน</Template>
  <TotalTime>780</TotalTime>
  <Words>992</Words>
  <Application>Microsoft Office PowerPoint</Application>
  <PresentationFormat>นำเสนอทางหน้าจอ (4:3)</PresentationFormat>
  <Paragraphs>197</Paragraphs>
  <Slides>26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26</vt:i4>
      </vt:variant>
    </vt:vector>
  </HeadingPairs>
  <TitlesOfParts>
    <vt:vector size="29" baseType="lpstr">
      <vt:lpstr>Arial</vt:lpstr>
      <vt:lpstr>Corbel</vt:lpstr>
      <vt:lpstr>เหลื่อมซ้อน</vt:lpstr>
      <vt:lpstr>TUGAS FRASA</vt:lpstr>
      <vt:lpstr>1. Subjek</vt:lpstr>
      <vt:lpstr>Subjek</vt:lpstr>
      <vt:lpstr>1. Kata nama</vt:lpstr>
      <vt:lpstr>2. KATA GANTI NAMA</vt:lpstr>
      <vt:lpstr> 3. KATA KERJA ( KATA NAMA )</vt:lpstr>
      <vt:lpstr>4. KATA  ADJEKTIF ( KATA NAMA )</vt:lpstr>
      <vt:lpstr>2. PREDIKAT</vt:lpstr>
      <vt:lpstr>1. PREDIKAT FRASA NAMA</vt:lpstr>
      <vt:lpstr>2. PREDIKAT FRASA kerja</vt:lpstr>
      <vt:lpstr>PREDIKAT FRASA KERJA </vt:lpstr>
      <vt:lpstr>PREDIKAT FRASA KERJA</vt:lpstr>
      <vt:lpstr>PREDIKAT FRASA KERJA </vt:lpstr>
      <vt:lpstr>3. PREDIKAT FRASA ADJEKTIF</vt:lpstr>
      <vt:lpstr>4. PREDIKAT FRASA SENDI NAMA</vt:lpstr>
      <vt:lpstr>3. objek</vt:lpstr>
      <vt:lpstr>งานนำเสนอ PowerPoint</vt:lpstr>
      <vt:lpstr>Terdapat dua jenis objek</vt:lpstr>
      <vt:lpstr>งานนำเสนอ PowerPoint</vt:lpstr>
      <vt:lpstr>4. Unsur keterangan</vt:lpstr>
      <vt:lpstr>งานนำเสนอ PowerPoint</vt:lpstr>
      <vt:lpstr>Unsur keterangan</vt:lpstr>
      <vt:lpstr>งานนำเสนอ PowerPoint</vt:lpstr>
      <vt:lpstr>งานนำเสนอ PowerPoint</vt:lpstr>
      <vt:lpstr>LATIHAN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FRASA</dc:title>
  <dc:creator>suhaila Binsama-ae</dc:creator>
  <cp:lastModifiedBy>Suhaila Binsamaae</cp:lastModifiedBy>
  <cp:revision>22</cp:revision>
  <dcterms:created xsi:type="dcterms:W3CDTF">2020-05-30T01:10:18Z</dcterms:created>
  <dcterms:modified xsi:type="dcterms:W3CDTF">2021-07-06T17:07:06Z</dcterms:modified>
</cp:coreProperties>
</file>