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041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090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95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60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173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6398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415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957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914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67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926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487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972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54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428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300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3F627-9C59-47B1-8D09-3F6EC534F54C}" type="datetimeFigureOut">
              <a:rPr lang="th-TH" smtClean="0"/>
              <a:t>03/06/64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ED6B54-5F72-46AC-8259-02C774CA1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168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47900" y="1"/>
            <a:ext cx="8280400" cy="952500"/>
          </a:xfrm>
        </p:spPr>
        <p:txBody>
          <a:bodyPr/>
          <a:lstStyle/>
          <a:p>
            <a:pPr algn="ctr"/>
            <a:r>
              <a:rPr lang="th-TH" b="1" dirty="0" smtClean="0"/>
              <a:t>ประเภทของห้างหุ้นส่วนและบริษัท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41500" y="850900"/>
            <a:ext cx="10350500" cy="6007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mtClean="0"/>
              <a:t>ห้างหุ้นส่วนและบริษัท เป็นบทบัญญัติใน บรรพ 3</a:t>
            </a:r>
            <a:r>
              <a:rPr lang="en-US" smtClean="0"/>
              <a:t> </a:t>
            </a:r>
            <a:r>
              <a:rPr lang="th-TH" smtClean="0"/>
              <a:t>เอกเทศสัญญา ลักษณะ 22 หุ้นส่วนและบริษัท ตั้งแต่มาตรา 1012</a:t>
            </a:r>
            <a:r>
              <a:rPr lang="en-US" smtClean="0"/>
              <a:t> </a:t>
            </a:r>
            <a:r>
              <a:rPr lang="th-TH" smtClean="0"/>
              <a:t>จนถึงมาตรา 1273/4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th-TH" b="1" smtClean="0"/>
              <a:t>ประเภทของห้างหุ้นส่วนและบริษัทตามประมวลกฎหมายแพ่งและพาณิชย์</a:t>
            </a:r>
          </a:p>
          <a:p>
            <a:r>
              <a:rPr lang="th-TH" b="1" smtClean="0"/>
              <a:t>มาตรา 1013</a:t>
            </a:r>
            <a:r>
              <a:rPr lang="th-TH" smtClean="0"/>
              <a:t> กำหนดให้ห้างหุ้นส่วนหรือบริษัท มี 3 ประเภท คือ</a:t>
            </a:r>
          </a:p>
          <a:p>
            <a:r>
              <a:rPr lang="th-TH" smtClean="0"/>
              <a:t>	1. ห้างหุ้นส่วนสามัญ</a:t>
            </a:r>
          </a:p>
          <a:p>
            <a:r>
              <a:rPr lang="th-TH" smtClean="0"/>
              <a:t>	2.</a:t>
            </a:r>
            <a:r>
              <a:rPr lang="en-US" smtClean="0"/>
              <a:t> </a:t>
            </a:r>
            <a:r>
              <a:rPr lang="th-TH" smtClean="0"/>
              <a:t>ห้างหุ้นส่วนจำกัด</a:t>
            </a:r>
          </a:p>
          <a:p>
            <a:r>
              <a:rPr lang="th-TH" smtClean="0"/>
              <a:t>	3.</a:t>
            </a:r>
            <a:r>
              <a:rPr lang="en-US" smtClean="0"/>
              <a:t> </a:t>
            </a:r>
            <a:r>
              <a:rPr lang="th-TH" smtClean="0"/>
              <a:t>บริษัทจำกัด</a:t>
            </a:r>
          </a:p>
          <a:p>
            <a:endParaRPr lang="th-TH" smtClean="0"/>
          </a:p>
          <a:p>
            <a:r>
              <a:rPr lang="th-TH" u="sng" smtClean="0"/>
              <a:t>หมายเหตุ</a:t>
            </a:r>
            <a:r>
              <a:rPr lang="th-TH" smtClean="0"/>
              <a:t> สำหรับ </a:t>
            </a:r>
            <a:r>
              <a:rPr lang="th-TH" b="1" i="1" smtClean="0"/>
              <a:t>“บริษัทมหาชนจำกัด”</a:t>
            </a:r>
            <a:r>
              <a:rPr lang="th-TH" smtClean="0"/>
              <a:t> ถือเป็นประเภทของบริษัทที่จดทะเบียนจัดตั้งขึ้นตาม </a:t>
            </a:r>
            <a:r>
              <a:rPr lang="th-TH" b="1" i="1" smtClean="0"/>
              <a:t>“พระราชบัญญัติบริษัทมหาชนจำกัด พ.ศ. 2535”</a:t>
            </a:r>
            <a:r>
              <a:rPr lang="th-TH" smtClean="0"/>
              <a:t> มิได้จัดตั้งขึ้นตาม ป.พ.พ. เช่นเดียวกับบริษัทจำกัด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62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98700" y="0"/>
            <a:ext cx="7721600" cy="990600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/>
              <a:t>การจัดตั้งห้างหุ้นส่วนและบริษัท</a:t>
            </a:r>
            <a:endParaRPr lang="th-TH" sz="40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50998" y="876300"/>
            <a:ext cx="10541001" cy="598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มาตรา 1012</a:t>
            </a:r>
            <a:r>
              <a:rPr lang="en-US" dirty="0" smtClean="0"/>
              <a:t> </a:t>
            </a:r>
            <a:r>
              <a:rPr lang="th-TH" dirty="0" smtClean="0"/>
              <a:t>อันว่าสัญญาจัดตั้งห้างหุ้นส่วนหรือบริษัทนั้น คือ สัญญาซึ่งบุคคลตั้งแต่ 2</a:t>
            </a:r>
            <a:r>
              <a:rPr lang="en-US" dirty="0" smtClean="0"/>
              <a:t> </a:t>
            </a:r>
            <a:r>
              <a:rPr lang="th-TH" dirty="0" smtClean="0"/>
              <a:t>คนขึ้นไป ตกลงเข้ากันเพื่อกระทำกิจการร่วมกัน ด้วยประสงค์จะแบ่งปันกำไรอันจะพึงได้แต่กิจการที่ทำนั้น</a:t>
            </a:r>
          </a:p>
          <a:p>
            <a:endParaRPr lang="th-TH" dirty="0" smtClean="0"/>
          </a:p>
          <a:p>
            <a:r>
              <a:rPr lang="th-TH" dirty="0" smtClean="0"/>
              <a:t>สามารถอธิบายได้ดังนี้</a:t>
            </a:r>
          </a:p>
          <a:p>
            <a:r>
              <a:rPr lang="th-TH" dirty="0" smtClean="0"/>
              <a:t>1. เป็นสัญญาซึ่งบุคคลตั้งแต่ 2</a:t>
            </a:r>
            <a:r>
              <a:rPr lang="en-US" dirty="0" smtClean="0"/>
              <a:t> </a:t>
            </a:r>
            <a:r>
              <a:rPr lang="th-TH" dirty="0" smtClean="0"/>
              <a:t>คนขึ้นไป ตกลงเข้ากัน</a:t>
            </a:r>
          </a:p>
          <a:p>
            <a:r>
              <a:rPr lang="th-TH" dirty="0" smtClean="0"/>
              <a:t>2. เพื่อกระทำกิจการร่วมกัน</a:t>
            </a:r>
          </a:p>
          <a:p>
            <a:r>
              <a:rPr lang="th-TH" dirty="0" smtClean="0"/>
              <a:t>3.</a:t>
            </a:r>
            <a:r>
              <a:rPr lang="en-US" dirty="0" smtClean="0"/>
              <a:t> </a:t>
            </a:r>
            <a:r>
              <a:rPr lang="th-TH" dirty="0" smtClean="0"/>
              <a:t>ด้วยประสงค์แจะแบ่งปันกำไรอันจะได้แต่กิจการที่ทำนั้น</a:t>
            </a:r>
          </a:p>
          <a:p>
            <a:r>
              <a:rPr lang="th-TH" dirty="0" smtClean="0"/>
              <a:t>	3.1 ทำกิจการอันเดียวกัน</a:t>
            </a:r>
          </a:p>
          <a:p>
            <a:r>
              <a:rPr lang="th-TH" dirty="0" smtClean="0"/>
              <a:t>	3.2 ไม่กระทำการแข่งขันกัน</a:t>
            </a:r>
          </a:p>
          <a:p>
            <a:r>
              <a:rPr lang="th-TH" dirty="0" smtClean="0"/>
              <a:t>	3.3</a:t>
            </a:r>
            <a:r>
              <a:rPr lang="en-US" dirty="0" smtClean="0"/>
              <a:t> </a:t>
            </a:r>
            <a:r>
              <a:rPr lang="th-TH" dirty="0" smtClean="0"/>
              <a:t>ดำเนินการร่วมกัน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65651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62100" y="0"/>
            <a:ext cx="106299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3200" b="1" dirty="0" smtClean="0"/>
          </a:p>
          <a:p>
            <a:r>
              <a:rPr lang="th-TH" sz="3200" b="1" dirty="0" smtClean="0"/>
              <a:t>ข้อแตกต่างระหว่างห้างหุ้นส่วนและบริษัท</a:t>
            </a:r>
          </a:p>
          <a:p>
            <a:endParaRPr lang="th-TH" sz="3200" b="1" dirty="0" smtClean="0"/>
          </a:p>
          <a:p>
            <a:pPr algn="thaiDist"/>
            <a:r>
              <a:rPr lang="th-TH" b="1" dirty="0" smtClean="0"/>
              <a:t>1.</a:t>
            </a:r>
            <a:r>
              <a:rPr lang="en-US" b="1" dirty="0" smtClean="0"/>
              <a:t> </a:t>
            </a:r>
            <a:r>
              <a:rPr lang="th-TH" b="1" dirty="0" smtClean="0"/>
              <a:t>การก่อตั้ง</a:t>
            </a:r>
            <a:r>
              <a:rPr lang="th-TH" dirty="0" smtClean="0"/>
              <a:t> บริษัทจำกัดจะต้องจดทะเบียนเสมอ แต่ห้างหุ้นส่วนนั้นไม่จำเป็นต้องจดทะเบียนก็ได้ เว้นแต่ ห้างหุ้นส่วนจำกัดที่ต้องจดทะเบียน เพื่อให้รู้ว่าใครเป็นหุ้นส่วนประเภทจำกัดความรับผิด เพราะบุคคลเหล่านี้ไม่มีอำนาจจัดการห้าง</a:t>
            </a:r>
          </a:p>
          <a:p>
            <a:pPr algn="thaiDist"/>
            <a:r>
              <a:rPr lang="th-TH" b="1" dirty="0" smtClean="0"/>
              <a:t>2. ฐานะทางกฎหมาย</a:t>
            </a:r>
            <a:r>
              <a:rPr lang="th-TH" dirty="0" smtClean="0"/>
              <a:t> บริษัทจำกัดเป็นนิติบุคคลเสมอ ส่วนห้างหุ้นส่วนสามัญที่ได้จดทะเบียนหรือห้างหุ้นส่วนจำกัด ย่อมเป็นนิติบุคคลเช่นเดียวกัน (มาตรา 1015) เว้นแต่ ห้างหุ้นส่วนสามัญที่มิได้จดทะเบียนเท่านั้น ที่ไม่ถือเป็นนิติบุคคล</a:t>
            </a:r>
          </a:p>
          <a:p>
            <a:pPr algn="thaiDist"/>
            <a:r>
              <a:rPr lang="th-TH" b="1" dirty="0" smtClean="0"/>
              <a:t>3. จำนวนสมาชิก</a:t>
            </a:r>
            <a:r>
              <a:rPr lang="th-TH" dirty="0" smtClean="0"/>
              <a:t> บริษัทจำกัดจะต้องมีบุคคลตั้งแต่ 3 คนขึ้นไป เป็นผู้เริ่มก่อการและจัดตั้งบริษัท ส่วนห้างหุ้นส่วนนั้นให้มีบุคคลตั้งแต่ 2 คนขึ้นไป มาร่วมกันจัดตั้งห้างหุ้นส่วน</a:t>
            </a:r>
          </a:p>
          <a:p>
            <a:pPr algn="thaiDist"/>
            <a:r>
              <a:rPr lang="th-TH" b="1" dirty="0" smtClean="0"/>
              <a:t>4. คุณสมบัติ</a:t>
            </a:r>
            <a:r>
              <a:rPr lang="th-TH" dirty="0" smtClean="0"/>
              <a:t> ห้างหุ้นส่วนนั้นถือ </a:t>
            </a:r>
            <a:r>
              <a:rPr lang="th-TH" i="1" dirty="0" smtClean="0"/>
              <a:t>“คุณสมบัติของบุคคล”</a:t>
            </a:r>
            <a:r>
              <a:rPr lang="th-TH" dirty="0" smtClean="0"/>
              <a:t> ที่เป็นหุ้นส่วนเป็นสำคัญ (ความไว้วางใจในการร่วมกันดำเนินกิจการห้างหุ้นส่วน) แต่บริษัทจะถือเรื่อง </a:t>
            </a:r>
            <a:r>
              <a:rPr lang="th-TH" i="1" dirty="0" smtClean="0"/>
              <a:t>“ทุน”</a:t>
            </a:r>
            <a:r>
              <a:rPr lang="th-TH" dirty="0" smtClean="0"/>
              <a:t> เป็นเรื่องสำคัญ (อาจมิได้ให้ความสำคัญกับความไว้วางใจมากเท่ากับการระดมทุนของผู้เป็นหุ้นส่วนในบริษัท)</a:t>
            </a:r>
          </a:p>
          <a:p>
            <a:pPr algn="thaiDist"/>
            <a:endParaRPr lang="th-TH" dirty="0" smtClean="0"/>
          </a:p>
          <a:p>
            <a:pPr algn="thaiDist"/>
            <a:r>
              <a:rPr lang="th-TH" u="sng" dirty="0" smtClean="0"/>
              <a:t>ข้อสังเกต</a:t>
            </a:r>
            <a:r>
              <a:rPr lang="th-TH" dirty="0" smtClean="0"/>
              <a:t> การตาย ล้มละลาย หรือตกเป็นคนไร้ความสามารถของหุ้นส่วนนั้น ทำให้ห้างหุ้นส่วนสามัญต้องเลิกกัน แต่ถ้าผู้ถือหุ้นของบริษัทตาย ล้มละลาย หรือตกเป็นคนไร้ความสามารถ จะไม่เป็นเหตุที่ทำให้บริษัทต้องเลิกแต่อย่างใด</a:t>
            </a:r>
          </a:p>
          <a:p>
            <a:pPr algn="thaiDist"/>
            <a:r>
              <a:rPr lang="th-TH" dirty="0" smtClean="0"/>
              <a:t>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7749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76400" y="0"/>
            <a:ext cx="105156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 smtClean="0"/>
              <a:t>5. วัตถุประสงค์ของสมาชิก</a:t>
            </a:r>
            <a:r>
              <a:rPr lang="th-TH" dirty="0" smtClean="0"/>
              <a:t> วัตถุประสงค์ของหุ้นส่วนในห้างหุ้นส่วน คือ การแสวงหาผลกำไรจากการดำเนินกิจการของห้าง ส่วนวัตถุประสงค์ของผู้ถือหุ้นในบริษัท คือ มุ่งหวังเงินปันผลและกำไรในการซื้อขายหุ้นของบริษัท</a:t>
            </a:r>
          </a:p>
          <a:p>
            <a:pPr algn="thaiDist"/>
            <a:r>
              <a:rPr lang="th-TH" b="1" dirty="0" smtClean="0"/>
              <a:t>6. สิ่งที่นำมาลงหุ้น</a:t>
            </a:r>
            <a:r>
              <a:rPr lang="th-TH" dirty="0" smtClean="0"/>
              <a:t> หุ้นส่วนในห้างหุ้นส่วน อาจนำเงิน ทรัพย์สิน หรือแรงงานมาลงหุ้นได้ ยกเว้น หุ้นส่วนจำพวกจำกัดความรับผิด </a:t>
            </a:r>
            <a:r>
              <a:rPr lang="th-TH" i="1" dirty="0" smtClean="0"/>
              <a:t>“ต้องลงเป็นเงิน”</a:t>
            </a:r>
            <a:r>
              <a:rPr lang="th-TH" dirty="0" smtClean="0"/>
              <a:t> เท่านั้น  ส่วนบริษัท โดยปกติแล้ว ผู้ถือหุ้นในบริษัทต้องชำระค่าหุ้นเป็นเงิน เว้นแต่ บริษัทจะออกหุ้นลมหรือหุ้นทดแทนแรงงานให้โดยไม่ต้องชำระค่าหุ้น</a:t>
            </a:r>
          </a:p>
          <a:p>
            <a:pPr algn="thaiDist"/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4045743360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503</Words>
  <Application>Microsoft Office PowerPoint</Application>
  <PresentationFormat>แบบจอกว้าง</PresentationFormat>
  <Paragraphs>38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DilleniaUPC</vt:lpstr>
      <vt:lpstr>Wingdings 3</vt:lpstr>
      <vt:lpstr>ช่อ</vt:lpstr>
      <vt:lpstr>ประเภทของห้างหุ้นส่วนและบริษัท</vt:lpstr>
      <vt:lpstr>การจัดตั้งห้างหุ้นส่วนและบริษัท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ประเภทของห้างหุ้นส่วนและบริษัท</dc:title>
  <dc:creator>Windows User</dc:creator>
  <cp:lastModifiedBy>Windows User</cp:lastModifiedBy>
  <cp:revision>1</cp:revision>
  <dcterms:created xsi:type="dcterms:W3CDTF">2021-06-03T14:44:11Z</dcterms:created>
  <dcterms:modified xsi:type="dcterms:W3CDTF">2021-06-03T14:51:58Z</dcterms:modified>
</cp:coreProperties>
</file>