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7" r:id="rId2"/>
  </p:sldMasterIdLst>
  <p:notesMasterIdLst>
    <p:notesMasterId r:id="rId9"/>
  </p:notesMasterIdLst>
  <p:sldIdLst>
    <p:sldId id="258" r:id="rId3"/>
    <p:sldId id="259" r:id="rId4"/>
    <p:sldId id="260" r:id="rId5"/>
    <p:sldId id="261" r:id="rId6"/>
    <p:sldId id="257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F3C07929-184A-46B7-883E-0C4D9C280D39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B8CBC1F4-0881-4872-BEC0-8ACF313CC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10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A68D95-1A1C-4B80-A25B-01D2B95AE5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446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80392-CE99-4961-AE07-0E3BCD1AF4C8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EA277F9-BD4A-49A5-9472-30EE7FA6E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005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80392-CE99-4961-AE07-0E3BCD1AF4C8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EA277F9-BD4A-49A5-9472-30EE7FA6E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57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80392-CE99-4961-AE07-0E3BCD1AF4C8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EA277F9-BD4A-49A5-9472-30EE7FA6EFA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5611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80392-CE99-4961-AE07-0E3BCD1AF4C8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A277F9-BD4A-49A5-9472-30EE7FA6E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49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80392-CE99-4961-AE07-0E3BCD1AF4C8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A277F9-BD4A-49A5-9472-30EE7FA6EFA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6592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80392-CE99-4961-AE07-0E3BCD1AF4C8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A277F9-BD4A-49A5-9472-30EE7FA6E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94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80392-CE99-4961-AE07-0E3BCD1AF4C8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277F9-BD4A-49A5-9472-30EE7FA6E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522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80392-CE99-4961-AE07-0E3BCD1AF4C8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277F9-BD4A-49A5-9472-30EE7FA6E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911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87A4F-43F8-4667-86BF-F939CCC93B94}" type="datetimeFigureOut">
              <a:rPr lang="th-TH" smtClean="0"/>
              <a:t>21/01/65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A446601-A3EB-49C6-A646-FC753121155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85891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87A4F-43F8-4667-86BF-F939CCC93B94}" type="datetimeFigureOut">
              <a:rPr lang="th-TH" smtClean="0"/>
              <a:t>21/01/65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6601-A3EB-49C6-A646-FC753121155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728169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87A4F-43F8-4667-86BF-F939CCC93B94}" type="datetimeFigureOut">
              <a:rPr lang="th-TH" smtClean="0"/>
              <a:t>21/01/65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A446601-A3EB-49C6-A646-FC753121155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6595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80392-CE99-4961-AE07-0E3BCD1AF4C8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277F9-BD4A-49A5-9472-30EE7FA6E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270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87A4F-43F8-4667-86BF-F939CCC93B94}" type="datetimeFigureOut">
              <a:rPr lang="th-TH" smtClean="0"/>
              <a:t>21/01/65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A446601-A3EB-49C6-A646-FC753121155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53306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87A4F-43F8-4667-86BF-F939CCC93B94}" type="datetimeFigureOut">
              <a:rPr lang="th-TH" smtClean="0"/>
              <a:t>21/01/65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A446601-A3EB-49C6-A646-FC753121155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812895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87A4F-43F8-4667-86BF-F939CCC93B94}" type="datetimeFigureOut">
              <a:rPr lang="th-TH" smtClean="0"/>
              <a:t>21/01/65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6601-A3EB-49C6-A646-FC753121155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534151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87A4F-43F8-4667-86BF-F939CCC93B94}" type="datetimeFigureOut">
              <a:rPr lang="th-TH" smtClean="0"/>
              <a:t>21/01/65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6601-A3EB-49C6-A646-FC753121155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244169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87A4F-43F8-4667-86BF-F939CCC93B94}" type="datetimeFigureOut">
              <a:rPr lang="th-TH" smtClean="0"/>
              <a:t>21/01/65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6601-A3EB-49C6-A646-FC753121155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121370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87A4F-43F8-4667-86BF-F939CCC93B94}" type="datetimeFigureOut">
              <a:rPr lang="th-TH" smtClean="0"/>
              <a:t>21/01/65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A446601-A3EB-49C6-A646-FC753121155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871002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87A4F-43F8-4667-86BF-F939CCC93B94}" type="datetimeFigureOut">
              <a:rPr lang="th-TH" smtClean="0"/>
              <a:t>21/01/65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A446601-A3EB-49C6-A646-FC753121155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309478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87A4F-43F8-4667-86BF-F939CCC93B94}" type="datetimeFigureOut">
              <a:rPr lang="th-TH" smtClean="0"/>
              <a:t>21/01/65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A446601-A3EB-49C6-A646-FC753121155F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3892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87A4F-43F8-4667-86BF-F939CCC93B94}" type="datetimeFigureOut">
              <a:rPr lang="th-TH" smtClean="0"/>
              <a:t>21/01/65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A446601-A3EB-49C6-A646-FC753121155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766635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87A4F-43F8-4667-86BF-F939CCC93B94}" type="datetimeFigureOut">
              <a:rPr lang="th-TH" smtClean="0"/>
              <a:t>21/01/65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A446601-A3EB-49C6-A646-FC753121155F}" type="slidenum">
              <a:rPr lang="th-TH" smtClean="0"/>
              <a:t>‹#›</a:t>
            </a:fld>
            <a:endParaRPr lang="th-TH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86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80392-CE99-4961-AE07-0E3BCD1AF4C8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EA277F9-BD4A-49A5-9472-30EE7FA6E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026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87A4F-43F8-4667-86BF-F939CCC93B94}" type="datetimeFigureOut">
              <a:rPr lang="th-TH" smtClean="0"/>
              <a:t>21/01/65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A446601-A3EB-49C6-A646-FC753121155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492377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87A4F-43F8-4667-86BF-F939CCC93B94}" type="datetimeFigureOut">
              <a:rPr lang="th-TH" smtClean="0"/>
              <a:t>21/01/65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6601-A3EB-49C6-A646-FC753121155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887141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87A4F-43F8-4667-86BF-F939CCC93B94}" type="datetimeFigureOut">
              <a:rPr lang="th-TH" smtClean="0"/>
              <a:t>21/01/65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6601-A3EB-49C6-A646-FC753121155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0747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80392-CE99-4961-AE07-0E3BCD1AF4C8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EA277F9-BD4A-49A5-9472-30EE7FA6E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75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80392-CE99-4961-AE07-0E3BCD1AF4C8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EA277F9-BD4A-49A5-9472-30EE7FA6E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976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80392-CE99-4961-AE07-0E3BCD1AF4C8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277F9-BD4A-49A5-9472-30EE7FA6E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828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80392-CE99-4961-AE07-0E3BCD1AF4C8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277F9-BD4A-49A5-9472-30EE7FA6E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844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80392-CE99-4961-AE07-0E3BCD1AF4C8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277F9-BD4A-49A5-9472-30EE7FA6E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834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80392-CE99-4961-AE07-0E3BCD1AF4C8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A277F9-BD4A-49A5-9472-30EE7FA6E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495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80392-CE99-4961-AE07-0E3BCD1AF4C8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EA277F9-BD4A-49A5-9472-30EE7FA6E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741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87A4F-43F8-4667-86BF-F939CCC93B94}" type="datetimeFigureOut">
              <a:rPr lang="th-TH" smtClean="0"/>
              <a:t>21/01/65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A446601-A3EB-49C6-A646-FC753121155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06840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DA1BEF1-3F6B-4B64-97D0-2E8C990C1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48509"/>
          </a:xfrm>
        </p:spPr>
        <p:txBody>
          <a:bodyPr>
            <a:normAutofit fontScale="90000"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SA" sz="3200" b="1" u="sng" dirty="0"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التبادل التجاري بين مملكة تايلند والدول العربية</a:t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B4619D3-78F3-4092-A137-442A1F49B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89435"/>
            <a:ext cx="8915400" cy="4421787"/>
          </a:xfrm>
        </p:spPr>
        <p:txBody>
          <a:bodyPr>
            <a:noAutofit/>
          </a:bodyPr>
          <a:lstStyle/>
          <a:p>
            <a:pPr algn="just" rtl="1"/>
            <a:r>
              <a:rPr lang="ar-SA" sz="3600" dirty="0">
                <a:ea typeface="Calibri" panose="020F0502020204030204" pitchFamily="34" charset="0"/>
                <a:cs typeface="Traditional Arabic" panose="02020603050405020304" pitchFamily="18" charset="-78"/>
              </a:rPr>
              <a:t>تعد دول مجلس التعاون الخليجي الستة(دول الخليج) وهي( السعودية، والإمارات العربية المتحدة ودولة الكويت وقطر وسلطنة عمان والبحرين ) </a:t>
            </a:r>
            <a:r>
              <a:rPr lang="ar-SA" sz="3600" u="sng" dirty="0">
                <a:ea typeface="Calibri" panose="020F0502020204030204" pitchFamily="34" charset="0"/>
                <a:cs typeface="Traditional Arabic" panose="02020603050405020304" pitchFamily="18" charset="-78"/>
              </a:rPr>
              <a:t>من أهم الأسواق التي تستقبل السلع التايلندية </a:t>
            </a:r>
            <a:r>
              <a:rPr lang="ar-SA" sz="3600" dirty="0">
                <a:ea typeface="Calibri" panose="020F0502020204030204" pitchFamily="34" charset="0"/>
                <a:cs typeface="Traditional Arabic" panose="02020603050405020304" pitchFamily="18" charset="-78"/>
              </a:rPr>
              <a:t>بكافة أشكالها</a:t>
            </a:r>
            <a:r>
              <a:rPr lang="ar-KW" sz="3600" dirty="0">
                <a:ea typeface="Calibri" panose="020F0502020204030204" pitchFamily="34" charset="0"/>
                <a:cs typeface="Traditional Arabic" panose="02020603050405020304" pitchFamily="18" charset="-78"/>
              </a:rPr>
              <a:t>.</a:t>
            </a:r>
          </a:p>
          <a:p>
            <a:pPr algn="just" rtl="1"/>
            <a:r>
              <a:rPr lang="ar-SA" sz="3600" dirty="0">
                <a:ea typeface="Calibri" panose="020F0502020204030204" pitchFamily="34" charset="0"/>
                <a:cs typeface="Traditional Arabic" panose="02020603050405020304" pitchFamily="18" charset="-78"/>
              </a:rPr>
              <a:t>حيث </a:t>
            </a:r>
            <a:r>
              <a:rPr lang="ar-SA" sz="3600" u="sng" dirty="0">
                <a:ea typeface="Calibri" panose="020F0502020204030204" pitchFamily="34" charset="0"/>
                <a:cs typeface="Traditional Arabic" panose="02020603050405020304" pitchFamily="18" charset="-78"/>
              </a:rPr>
              <a:t>جاءت تايلند في المركز الأول </a:t>
            </a:r>
            <a:r>
              <a:rPr lang="ar-SA" sz="3600" dirty="0">
                <a:ea typeface="Calibri" panose="020F0502020204030204" pitchFamily="34" charset="0"/>
                <a:cs typeface="Traditional Arabic" panose="02020603050405020304" pitchFamily="18" charset="-78"/>
              </a:rPr>
              <a:t>في قائمة أهم الشركاء التجاريين الرئيسين من رابطة الآسيان للواردات السلعية بالنسبة لدول مجلس التعاون خلال العام 2015م بقيمة 2.8 مليار دولار أمريكي، أي بنسبة مساهمة بلغت 9.27 % من إجمالي الواردات السلعية لدول المجلس من رابطة الآسيان</a:t>
            </a: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530703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5E77BE9-B77B-4A7D-B2E5-CFB0E6D58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1057"/>
          </a:xfrm>
        </p:spPr>
        <p:txBody>
          <a:bodyPr>
            <a:normAutofit fontScale="90000"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SA" sz="3100" b="1" u="sng" dirty="0"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نبذة عن أبرز المنتجات التجارية التايلندية المطلوبة في الدول العربية</a:t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54AB56A-C838-4565-8B7D-29D28060D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95167"/>
            <a:ext cx="8915400" cy="4516055"/>
          </a:xfrm>
        </p:spPr>
        <p:txBody>
          <a:bodyPr/>
          <a:lstStyle/>
          <a:p>
            <a:pPr algn="r" rtl="1"/>
            <a:r>
              <a:rPr lang="ar-SA" sz="2800" dirty="0"/>
              <a:t>وأهم هذه ال</a:t>
            </a:r>
            <a:r>
              <a:rPr lang="ar-KW" sz="2800" dirty="0"/>
              <a:t>منتجات:</a:t>
            </a:r>
          </a:p>
          <a:p>
            <a:pPr algn="r" rtl="1"/>
            <a:r>
              <a:rPr lang="ar-KW" sz="2800" dirty="0">
                <a:solidFill>
                  <a:srgbClr val="FF0000"/>
                </a:solidFill>
                <a:ea typeface="Calibri" panose="020F0502020204030204" pitchFamily="34" charset="0"/>
                <a:cs typeface="Traditional Arabic" panose="02020603050405020304" pitchFamily="18" charset="-78"/>
              </a:rPr>
              <a:t>المنتجات</a:t>
            </a:r>
            <a:r>
              <a:rPr lang="ar-SA" sz="2800" dirty="0">
                <a:solidFill>
                  <a:srgbClr val="FF0000"/>
                </a:solidFill>
                <a:ea typeface="Calibri" panose="020F0502020204030204" pitchFamily="34" charset="0"/>
                <a:cs typeface="Traditional Arabic" panose="02020603050405020304" pitchFamily="18" charset="-78"/>
              </a:rPr>
              <a:t> الزراعية</a:t>
            </a:r>
            <a:r>
              <a:rPr lang="ar-KW" sz="2800" dirty="0">
                <a:solidFill>
                  <a:srgbClr val="FF0000"/>
                </a:solidFill>
                <a:ea typeface="Calibri" panose="020F0502020204030204" pitchFamily="34" charset="0"/>
                <a:cs typeface="Traditional Arabic" panose="02020603050405020304" pitchFamily="18" charset="-78"/>
              </a:rPr>
              <a:t>، </a:t>
            </a:r>
            <a:r>
              <a:rPr lang="ar-SA" sz="2800" dirty="0">
                <a:solidFill>
                  <a:srgbClr val="000000"/>
                </a:solidFill>
                <a:ea typeface="Calibri" panose="020F0502020204030204" pitchFamily="34" charset="0"/>
                <a:cs typeface="Traditional Arabic" panose="02020603050405020304" pitchFamily="18" charset="-78"/>
              </a:rPr>
              <a:t>وتعد تايلاند من أكبر المصدرين للأرز في العالم . وتشمل أيضًا المحاصيل الأخرى، مثل: جوز الهند والذرة وفول الصويا</a:t>
            </a:r>
            <a:r>
              <a:rPr lang="ar-KW" sz="2800" dirty="0">
                <a:solidFill>
                  <a:srgbClr val="000000"/>
                </a:solidFill>
                <a:ea typeface="Calibri" panose="020F0502020204030204" pitchFamily="34" charset="0"/>
                <a:cs typeface="Traditional Arabic" panose="02020603050405020304" pitchFamily="18" charset="-78"/>
              </a:rPr>
              <a:t>،</a:t>
            </a:r>
            <a:r>
              <a:rPr lang="ar-SA" sz="2800" dirty="0">
                <a:solidFill>
                  <a:srgbClr val="000000"/>
                </a:solidFill>
                <a:ea typeface="Calibri" panose="020F0502020204030204" pitchFamily="34" charset="0"/>
                <a:cs typeface="Traditional Arabic" panose="02020603050405020304" pitchFamily="18" charset="-78"/>
              </a:rPr>
              <a:t> الذرة الشامية والسكر والتبغ</a:t>
            </a:r>
            <a:r>
              <a:rPr lang="ar-KW" sz="2800" dirty="0">
                <a:solidFill>
                  <a:srgbClr val="000000"/>
                </a:solidFill>
                <a:ea typeface="Calibri" panose="020F0502020204030204" pitchFamily="34" charset="0"/>
                <a:cs typeface="Traditional Arabic" panose="02020603050405020304" pitchFamily="18" charset="-78"/>
              </a:rPr>
              <a:t>.</a:t>
            </a:r>
          </a:p>
          <a:p>
            <a:pPr algn="r" rtl="1"/>
            <a:r>
              <a:rPr lang="ar-KW" sz="2800" dirty="0">
                <a:solidFill>
                  <a:srgbClr val="FF0000"/>
                </a:solidFill>
                <a:ea typeface="Calibri" panose="020F0502020204030204" pitchFamily="34" charset="0"/>
                <a:cs typeface="Traditional Arabic" panose="02020603050405020304" pitchFamily="18" charset="-78"/>
              </a:rPr>
              <a:t>منتجات </a:t>
            </a:r>
            <a:r>
              <a:rPr lang="ar-SA" sz="2800" dirty="0">
                <a:solidFill>
                  <a:srgbClr val="FF0000"/>
                </a:solidFill>
                <a:ea typeface="Calibri" panose="020F0502020204030204" pitchFamily="34" charset="0"/>
                <a:cs typeface="Traditional Arabic" panose="02020603050405020304" pitchFamily="18" charset="-78"/>
              </a:rPr>
              <a:t>صيد ا</a:t>
            </a:r>
            <a:r>
              <a:rPr lang="ar-KW" sz="2800" dirty="0">
                <a:solidFill>
                  <a:srgbClr val="FF0000"/>
                </a:solidFill>
                <a:ea typeface="Calibri" panose="020F0502020204030204" pitchFamily="34" charset="0"/>
                <a:cs typeface="Traditional Arabic" panose="02020603050405020304" pitchFamily="18" charset="-78"/>
              </a:rPr>
              <a:t>لبحر</a:t>
            </a:r>
            <a:r>
              <a:rPr lang="ar-KW" sz="2800" dirty="0">
                <a:solidFill>
                  <a:srgbClr val="000000"/>
                </a:solidFill>
                <a:ea typeface="Calibri" panose="020F0502020204030204" pitchFamily="34" charset="0"/>
                <a:cs typeface="Traditional Arabic" panose="02020603050405020304" pitchFamily="18" charset="-78"/>
              </a:rPr>
              <a:t>، ومن أهمها التونة والساردين والروبيان...</a:t>
            </a:r>
          </a:p>
          <a:p>
            <a:pPr algn="r" rtl="1"/>
            <a:r>
              <a:rPr lang="ar-SA" sz="2800" dirty="0"/>
              <a:t> </a:t>
            </a:r>
            <a:r>
              <a:rPr lang="ar-SA" sz="2800" dirty="0">
                <a:solidFill>
                  <a:srgbClr val="FF0000"/>
                </a:solidFill>
                <a:ea typeface="Calibri" panose="020F0502020204030204" pitchFamily="34" charset="0"/>
                <a:cs typeface="Traditional Arabic" panose="02020603050405020304" pitchFamily="18" charset="-78"/>
              </a:rPr>
              <a:t>السيارات والأجهزة الألكترونية</a:t>
            </a:r>
            <a:r>
              <a:rPr lang="ar-KW" sz="2800" dirty="0">
                <a:solidFill>
                  <a:srgbClr val="000000"/>
                </a:solidFill>
                <a:ea typeface="Calibri" panose="020F0502020204030204" pitchFamily="34" charset="0"/>
                <a:cs typeface="Traditional Arabic" panose="02020603050405020304" pitchFamily="18" charset="-78"/>
              </a:rPr>
              <a:t> من هواتف النقالة وكمبيوترات...</a:t>
            </a:r>
          </a:p>
          <a:p>
            <a:pPr algn="r" rtl="1"/>
            <a:r>
              <a:rPr lang="ar-SA" sz="2800" dirty="0">
                <a:solidFill>
                  <a:srgbClr val="000000"/>
                </a:solidFill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r>
              <a:rPr lang="ar-SA" sz="2800" dirty="0">
                <a:solidFill>
                  <a:srgbClr val="FF0000"/>
                </a:solidFill>
                <a:ea typeface="Calibri" panose="020F0502020204030204" pitchFamily="34" charset="0"/>
                <a:cs typeface="Traditional Arabic" panose="02020603050405020304" pitchFamily="18" charset="-78"/>
              </a:rPr>
              <a:t>الأحجار الكريمة </a:t>
            </a:r>
            <a:r>
              <a:rPr lang="ar-SA" sz="2800" dirty="0">
                <a:solidFill>
                  <a:srgbClr val="000000"/>
                </a:solidFill>
                <a:ea typeface="Calibri" panose="020F0502020204030204" pitchFamily="34" charset="0"/>
                <a:cs typeface="Traditional Arabic" panose="02020603050405020304" pitchFamily="18" charset="-78"/>
              </a:rPr>
              <a:t>كالذهب </a:t>
            </a:r>
            <a:r>
              <a:rPr lang="ar-KW" sz="2800" dirty="0">
                <a:solidFill>
                  <a:srgbClr val="000000"/>
                </a:solidFill>
                <a:ea typeface="Calibri" panose="020F0502020204030204" pitchFamily="34" charset="0"/>
                <a:cs typeface="Traditional Arabic" panose="02020603050405020304" pitchFamily="18" charset="-78"/>
              </a:rPr>
              <a:t>واللؤلؤ الصناعي وغيرهما...</a:t>
            </a:r>
          </a:p>
          <a:p>
            <a:pPr indent="457200" algn="just" rtl="1">
              <a:lnSpc>
                <a:spcPct val="107000"/>
              </a:lnSpc>
              <a:spcAft>
                <a:spcPts val="800"/>
              </a:spcAft>
            </a:pPr>
            <a:r>
              <a:rPr lang="ar-SA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الملبوسات وأدوات التجميل </a:t>
            </a:r>
            <a:r>
              <a:rPr lang="ar-SA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التي تعد من المطلوبات المهمة في الدول العربية، وبخاصة الخليجية منها. 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r" rtl="1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27992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C802904-7B71-4A8B-B35A-12ED672D1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KW" dirty="0"/>
              <a:t>التسويق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BE71824-6AF8-4084-99D5-41C704570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algn="r" rtl="1"/>
            <a:endParaRPr lang="en-US" dirty="0"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algn="just" rtl="1"/>
            <a:r>
              <a:rPr lang="ar-SA" sz="4000" u="sng" dirty="0">
                <a:ea typeface="Calibri" panose="020F0502020204030204" pitchFamily="34" charset="0"/>
                <a:cs typeface="Traditional Arabic" panose="02020603050405020304" pitchFamily="18" charset="-78"/>
              </a:rPr>
              <a:t>عملية </a:t>
            </a:r>
            <a:r>
              <a:rPr lang="ar-KW" sz="4000" u="sng" dirty="0">
                <a:ea typeface="Calibri" panose="020F0502020204030204" pitchFamily="34" charset="0"/>
                <a:cs typeface="Traditional Arabic" panose="02020603050405020304" pitchFamily="18" charset="-78"/>
              </a:rPr>
              <a:t>إدارة</a:t>
            </a:r>
            <a:r>
              <a:rPr lang="ar-SA" sz="4000" u="sng" dirty="0">
                <a:ea typeface="Calibri" panose="020F0502020204030204" pitchFamily="34" charset="0"/>
                <a:cs typeface="Traditional Arabic" panose="02020603050405020304" pitchFamily="18" charset="-78"/>
              </a:rPr>
              <a:t> تنتقل من خلالها المنتجات والخدمات من الفكرة إلى المستهلك أو العميل</a:t>
            </a:r>
            <a:r>
              <a:rPr lang="ar-SA" sz="4000" dirty="0">
                <a:ea typeface="Calibri" panose="020F0502020204030204" pitchFamily="34" charset="0"/>
                <a:cs typeface="Traditional Arabic" panose="02020603050405020304" pitchFamily="18" charset="-78"/>
              </a:rPr>
              <a:t>، ويشمل تحديد المنتج وتحديد الطلب وتحديد سعره واختيار قنوات التوزيع، ويشمل أيضاً تطوير وتنفيذ استراتيجية الترويج</a:t>
            </a:r>
            <a:r>
              <a:rPr lang="ar-KW" sz="4000" dirty="0">
                <a:ea typeface="Calibri" panose="020F0502020204030204" pitchFamily="34" charset="0"/>
                <a:cs typeface="Traditional Arabic" panose="02020603050405020304" pitchFamily="18" charset="-78"/>
              </a:rPr>
              <a:t>.</a:t>
            </a: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2248624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C2FE503-61F3-4957-8A18-0483BF9AC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KW" dirty="0"/>
              <a:t>خطوات التسويق الناجح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23D15A2-E6A0-4D7C-9985-520586C06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KW" dirty="0"/>
          </a:p>
          <a:p>
            <a:pPr algn="r" rtl="1"/>
            <a:r>
              <a:rPr lang="ar-KW" sz="3200" dirty="0"/>
              <a:t>تحديد السوق</a:t>
            </a:r>
          </a:p>
          <a:p>
            <a:pPr algn="r" rtl="1"/>
            <a:r>
              <a:rPr lang="ar-KW" sz="3200" dirty="0"/>
              <a:t>تحديد احتياجات العملاء</a:t>
            </a:r>
          </a:p>
          <a:p>
            <a:pPr algn="r" rtl="1"/>
            <a:r>
              <a:rPr lang="ar-KW" sz="3200" dirty="0"/>
              <a:t>تحديد الأسعار</a:t>
            </a:r>
          </a:p>
          <a:p>
            <a:pPr algn="r" rtl="1"/>
            <a:r>
              <a:rPr lang="ar-KW" sz="3200" dirty="0"/>
              <a:t>البدء بالترويج( الدعاية )</a:t>
            </a:r>
          </a:p>
          <a:p>
            <a:pPr algn="r" rtl="1"/>
            <a:r>
              <a:rPr lang="ar-KW" sz="3200" dirty="0"/>
              <a:t>تسهيل شراء المنتجات</a:t>
            </a:r>
          </a:p>
          <a:p>
            <a:pPr algn="r" rtl="1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90365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1D10756-7F37-4710-9611-B7DFF7AC6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83" y="365126"/>
            <a:ext cx="11128717" cy="57741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/>
              <a:t>مصطلحات </a:t>
            </a:r>
            <a:r>
              <a:rPr lang="ar-SA" dirty="0" err="1"/>
              <a:t>تحارية</a:t>
            </a:r>
            <a:r>
              <a:rPr lang="ar-SA" dirty="0"/>
              <a:t> 1</a:t>
            </a:r>
            <a:endParaRPr lang="en-US" dirty="0"/>
          </a:p>
        </p:txBody>
      </p:sp>
      <p:pic>
        <p:nvPicPr>
          <p:cNvPr id="9" name="عنصر نائب للمحتوى 8">
            <a:extLst>
              <a:ext uri="{FF2B5EF4-FFF2-40B4-BE49-F238E27FC236}">
                <a16:creationId xmlns:a16="http://schemas.microsoft.com/office/drawing/2014/main" id="{3071C6ED-AF31-403B-A630-CD692E38B9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00944" y="850091"/>
            <a:ext cx="11966917" cy="5746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846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26B575C-CB48-4ADC-AB1D-9154A70E5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KW" dirty="0"/>
              <a:t>تابع</a:t>
            </a:r>
            <a:endParaRPr lang="th-TH" dirty="0"/>
          </a:p>
        </p:txBody>
      </p:sp>
      <p:graphicFrame>
        <p:nvGraphicFramePr>
          <p:cNvPr id="4" name="ตัวแทนเนื้อหา 3">
            <a:extLst>
              <a:ext uri="{FF2B5EF4-FFF2-40B4-BE49-F238E27FC236}">
                <a16:creationId xmlns:a16="http://schemas.microsoft.com/office/drawing/2014/main" id="{1676439E-2DA1-4AD0-9302-E663006C6BF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2512" y="1446663"/>
          <a:ext cx="10639909" cy="4377111"/>
        </p:xfrm>
        <a:graphic>
          <a:graphicData uri="http://schemas.openxmlformats.org/drawingml/2006/table">
            <a:tbl>
              <a:tblPr rtl="1" firstRow="1" firstCol="1" bandRow="1"/>
              <a:tblGrid>
                <a:gridCol w="3497789">
                  <a:extLst>
                    <a:ext uri="{9D8B030D-6E8A-4147-A177-3AD203B41FA5}">
                      <a16:colId xmlns:a16="http://schemas.microsoft.com/office/drawing/2014/main" val="2351299887"/>
                    </a:ext>
                  </a:extLst>
                </a:gridCol>
                <a:gridCol w="3590976">
                  <a:extLst>
                    <a:ext uri="{9D8B030D-6E8A-4147-A177-3AD203B41FA5}">
                      <a16:colId xmlns:a16="http://schemas.microsoft.com/office/drawing/2014/main" val="2085061501"/>
                    </a:ext>
                  </a:extLst>
                </a:gridCol>
                <a:gridCol w="3551144">
                  <a:extLst>
                    <a:ext uri="{9D8B030D-6E8A-4147-A177-3AD203B41FA5}">
                      <a16:colId xmlns:a16="http://schemas.microsoft.com/office/drawing/2014/main" val="2541021090"/>
                    </a:ext>
                  </a:extLst>
                </a:gridCol>
              </a:tblGrid>
              <a:tr h="938341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ماركة- علامة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NewRoman"/>
                          <a:ea typeface="Calibri" panose="020F0502020204030204" pitchFamily="34" charset="0"/>
                          <a:cs typeface="TimesNewRoman"/>
                        </a:rPr>
                        <a:t>Label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NewRoman"/>
                          <a:ea typeface="Calibri" panose="020F0502020204030204" pitchFamily="34" charset="0"/>
                          <a:cs typeface="TimesNewRoman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9059488"/>
                  </a:ext>
                </a:extLst>
              </a:tr>
              <a:tr h="521511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أدوات التجميل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KW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NewRoman"/>
                        </a:rPr>
                        <a:t> </a:t>
                      </a:r>
                      <a:r>
                        <a:rPr lang="en-US" sz="2400" dirty="0">
                          <a:effectLst/>
                          <a:latin typeface="TimesNewRoman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Make up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598344"/>
                  </a:ext>
                </a:extLst>
              </a:tr>
              <a:tr h="560602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بودرة تجميل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NewRoman"/>
                          <a:ea typeface="Calibri" panose="020F0502020204030204" pitchFamily="34" charset="0"/>
                          <a:cs typeface="TimesNewRoman"/>
                        </a:rPr>
                        <a:t>Beauty powder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110930"/>
                  </a:ext>
                </a:extLst>
              </a:tr>
              <a:tr h="609597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روج أحمر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KW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NewRoman"/>
                        </a:rPr>
                        <a:t> </a:t>
                      </a:r>
                      <a:r>
                        <a:rPr lang="en-US" sz="2400" dirty="0">
                          <a:effectLst/>
                          <a:latin typeface="TimesNewRoman"/>
                          <a:ea typeface="Calibri" panose="020F0502020204030204" pitchFamily="34" charset="0"/>
                          <a:cs typeface="TimesNewRoman"/>
                        </a:rPr>
                        <a:t>Red lipstick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4282064"/>
                  </a:ext>
                </a:extLst>
              </a:tr>
              <a:tr h="560602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ماسكارا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KW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NewRoman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389048"/>
                  </a:ext>
                </a:extLst>
              </a:tr>
              <a:tr h="560602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كحل العين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NewRoman"/>
                          <a:ea typeface="Calibri" panose="020F0502020204030204" pitchFamily="34" charset="0"/>
                          <a:cs typeface="TimesNewRoman"/>
                        </a:rPr>
                        <a:t>Eyeliner Kohl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4437646"/>
                  </a:ext>
                </a:extLst>
              </a:tr>
              <a:tr h="625856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كريمات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NewRoman"/>
                          <a:ea typeface="Calibri" panose="020F0502020204030204" pitchFamily="34" charset="0"/>
                          <a:cs typeface="TimesNewRoman"/>
                        </a:rPr>
                        <a:t>Creams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7536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9853704"/>
      </p:ext>
    </p:extLst>
  </p:cSld>
  <p:clrMapOvr>
    <a:masterClrMapping/>
  </p:clrMapOvr>
</p:sld>
</file>

<file path=ppt/theme/theme1.xml><?xml version="1.0" encoding="utf-8"?>
<a:theme xmlns:a="http://schemas.openxmlformats.org/drawingml/2006/main" name="ربطة">
  <a:themeElements>
    <a:clrScheme name="ربطة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ربطة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ربطة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1_ربطة">
  <a:themeElements>
    <a:clrScheme name="ربطة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ربطة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ربطة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241</TotalTime>
  <Words>266</Words>
  <Application>Microsoft Office PowerPoint</Application>
  <PresentationFormat>شاشة عريضة</PresentationFormat>
  <Paragraphs>46</Paragraphs>
  <Slides>6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2</vt:i4>
      </vt:variant>
      <vt:variant>
        <vt:lpstr>عناوين الشرائح</vt:lpstr>
      </vt:variant>
      <vt:variant>
        <vt:i4>6</vt:i4>
      </vt:variant>
    </vt:vector>
  </HeadingPairs>
  <TitlesOfParts>
    <vt:vector size="13" baseType="lpstr">
      <vt:lpstr>TimesNewRoman</vt:lpstr>
      <vt:lpstr>Arial</vt:lpstr>
      <vt:lpstr>Calibri</vt:lpstr>
      <vt:lpstr>Century Gothic</vt:lpstr>
      <vt:lpstr>Wingdings 3</vt:lpstr>
      <vt:lpstr>ربطة</vt:lpstr>
      <vt:lpstr>1_ربطة</vt:lpstr>
      <vt:lpstr>التبادل التجاري بين مملكة تايلند والدول العربية </vt:lpstr>
      <vt:lpstr>نبذة عن أبرز المنتجات التجارية التايلندية المطلوبة في الدول العربية </vt:lpstr>
      <vt:lpstr>التسويق</vt:lpstr>
      <vt:lpstr>خطوات التسويق الناجح</vt:lpstr>
      <vt:lpstr>مصطلحات تحارية 1</vt:lpstr>
      <vt:lpstr>تابع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التبادل التجاري بين مملكة تايلند والدول العربية </dc:title>
  <dc:creator>Redwan Madeng</dc:creator>
  <cp:lastModifiedBy>Redwan Madeng</cp:lastModifiedBy>
  <cp:revision>3</cp:revision>
  <dcterms:created xsi:type="dcterms:W3CDTF">2022-01-13T08:00:54Z</dcterms:created>
  <dcterms:modified xsi:type="dcterms:W3CDTF">2022-01-21T09:30:40Z</dcterms:modified>
</cp:coreProperties>
</file>