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260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750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4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4817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6979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7256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7269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471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871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564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012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426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42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868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182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264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B652B-9C4A-43C1-8505-44DA596C9C2D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C0B71A0-7689-4777-9A9A-7E3C538AFA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614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854200" y="1"/>
            <a:ext cx="9650413" cy="1041399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/>
              <a:t>การชำระบัญชี ห้างหุ้นส่วนจดทะเบียน ห้างหุ้นส่วนจำกัด และบริษัทจำกัด</a:t>
            </a:r>
            <a:endParaRPr lang="th-TH" sz="4000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65300" y="1041400"/>
            <a:ext cx="10426700" cy="5816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/>
              <a:t>ป.</a:t>
            </a:r>
            <a:r>
              <a:rPr lang="th-TH" b="1" dirty="0" err="1" smtClean="0"/>
              <a:t>พ.พ</a:t>
            </a:r>
            <a:r>
              <a:rPr lang="th-TH" b="1" dirty="0" smtClean="0"/>
              <a:t>. บรรพ </a:t>
            </a:r>
            <a:r>
              <a:rPr lang="en-US" b="1" dirty="0" smtClean="0"/>
              <a:t>3</a:t>
            </a:r>
            <a:r>
              <a:rPr lang="th-TH" b="1" dirty="0" smtClean="0"/>
              <a:t> ลักษณะ </a:t>
            </a:r>
            <a:r>
              <a:rPr lang="en-US" b="1" dirty="0" smtClean="0"/>
              <a:t>22</a:t>
            </a:r>
            <a:r>
              <a:rPr lang="th-TH" b="1" dirty="0" smtClean="0"/>
              <a:t> หมวด </a:t>
            </a:r>
            <a:r>
              <a:rPr lang="en-US" b="1" dirty="0" smtClean="0"/>
              <a:t>5</a:t>
            </a:r>
            <a:r>
              <a:rPr lang="th-TH" b="1" dirty="0" smtClean="0"/>
              <a:t> ตั้งแต่มาตรา </a:t>
            </a:r>
            <a:r>
              <a:rPr lang="en-US" b="1" dirty="0" smtClean="0"/>
              <a:t>1247</a:t>
            </a:r>
            <a:r>
              <a:rPr lang="th-TH" b="1" dirty="0" smtClean="0"/>
              <a:t> </a:t>
            </a:r>
            <a:r>
              <a:rPr lang="en-US" b="1" dirty="0" smtClean="0"/>
              <a:t>– 1273</a:t>
            </a:r>
          </a:p>
          <a:p>
            <a:endParaRPr lang="en-US" dirty="0"/>
          </a:p>
          <a:p>
            <a:pPr algn="thaiDist"/>
            <a:r>
              <a:rPr lang="th-TH" b="1" dirty="0" smtClean="0"/>
              <a:t>การชำระบัญชี</a:t>
            </a:r>
            <a:r>
              <a:rPr lang="th-TH" dirty="0" smtClean="0"/>
              <a:t> คือ วิธีการชำระสะสางการงานของห้างหุ้นส่วนจดทะเบียน หรือของบริษัท ให้เสร็จสิ้นไป ภายหลังจาก </a:t>
            </a:r>
            <a:r>
              <a:rPr lang="th-TH" i="1" dirty="0" smtClean="0"/>
              <a:t>“ห้างหุ้นส่วนจดทะเบียนหรือบริษัท ได้</a:t>
            </a:r>
            <a:r>
              <a:rPr lang="th-TH" b="1" i="1" dirty="0" smtClean="0"/>
              <a:t>เลิกกิจการ</a:t>
            </a:r>
            <a:r>
              <a:rPr lang="th-TH" i="1" dirty="0" smtClean="0"/>
              <a:t>ไป” </a:t>
            </a:r>
            <a:r>
              <a:rPr lang="th-TH" dirty="0" smtClean="0"/>
              <a:t>เช่น การรวบรวมบรรดาทรัพย์สิน การติดตามทวงหนี้ การขายทรัพย์สิน การดำเนินการฟ้องคดี การคืนเงินค่าหุ้นให้แก่ผู้เป็นหุ้นส่วนในห้างหุ้นส่วนหรือผู้ถือหุ้นในบริษัท เป็นต้น</a:t>
            </a:r>
          </a:p>
          <a:p>
            <a:pPr algn="thaiDist"/>
            <a:endParaRPr lang="th-TH" dirty="0"/>
          </a:p>
          <a:p>
            <a:pPr algn="thaiDist"/>
            <a:r>
              <a:rPr lang="th-TH" b="1" dirty="0" smtClean="0"/>
              <a:t>วิธีการชำระบัญชี </a:t>
            </a:r>
            <a:r>
              <a:rPr lang="th-TH" dirty="0" smtClean="0"/>
              <a:t>มีดังต่อไปนี้</a:t>
            </a:r>
          </a:p>
          <a:p>
            <a:pPr algn="thaiDist"/>
            <a:r>
              <a:rPr lang="en-US" sz="2600" dirty="0" smtClean="0"/>
              <a:t>1.</a:t>
            </a:r>
            <a:r>
              <a:rPr lang="th-TH" sz="2600" dirty="0" smtClean="0"/>
              <a:t> ในกรณีห้างหุ้นส่วนจดทะเบียนหรือบริษัทได้ถูกศาลล้มละลายพิพากษาให้ล้มละลาย ซึ่งมีผลทำให้ห้างหุ้นส่วนหรือบริษัทนั้นต้องเลิกกัน (ตามมาตรา </a:t>
            </a:r>
            <a:r>
              <a:rPr lang="en-US" sz="2600" dirty="0" smtClean="0"/>
              <a:t>1069,1080</a:t>
            </a:r>
            <a:r>
              <a:rPr lang="th-TH" sz="2600" dirty="0" smtClean="0"/>
              <a:t> หรือ </a:t>
            </a:r>
            <a:r>
              <a:rPr lang="en-US" sz="2600" dirty="0" smtClean="0"/>
              <a:t>1236</a:t>
            </a:r>
            <a:r>
              <a:rPr lang="th-TH" sz="2600" dirty="0" smtClean="0"/>
              <a:t>) เช่นนี้ ต้องมีการชำระบัญชี แต่การเลิกกันด้วยเหตุล้มละลายนั้น การชำระบัญชีต้องกระทำให้เป็นไปตามพระราชบัญญัติล้มละลาย พุทธศักราช </a:t>
            </a:r>
            <a:r>
              <a:rPr lang="en-US" sz="2600" dirty="0" smtClean="0"/>
              <a:t>2483</a:t>
            </a:r>
            <a:r>
              <a:rPr lang="th-TH" sz="2600" dirty="0" smtClean="0"/>
              <a:t> มาตรา </a:t>
            </a:r>
            <a:r>
              <a:rPr lang="en-US" sz="2600" dirty="0" smtClean="0"/>
              <a:t>140</a:t>
            </a:r>
            <a:r>
              <a:rPr lang="th-TH" sz="2600" dirty="0" smtClean="0"/>
              <a:t> ถึงมาตรา </a:t>
            </a:r>
            <a:r>
              <a:rPr lang="en-US" sz="2600" dirty="0" smtClean="0"/>
              <a:t>145</a:t>
            </a:r>
            <a:r>
              <a:rPr lang="th-TH" sz="2600" dirty="0" smtClean="0"/>
              <a:t> (มาตรา </a:t>
            </a:r>
            <a:r>
              <a:rPr lang="en-US" sz="2600" dirty="0" smtClean="0"/>
              <a:t>1247</a:t>
            </a:r>
            <a:r>
              <a:rPr lang="th-TH" sz="2600" dirty="0" smtClean="0"/>
              <a:t>)</a:t>
            </a:r>
          </a:p>
          <a:p>
            <a:pPr algn="thaiDist"/>
            <a:r>
              <a:rPr lang="en-US" sz="2600" dirty="0" smtClean="0"/>
              <a:t>2.</a:t>
            </a:r>
            <a:r>
              <a:rPr lang="th-TH" sz="2600" dirty="0" smtClean="0"/>
              <a:t> ห้างหุ้นส่วนจดทะเบียนหรือบริษัท แม้จะเลิกกิจการแล้ว แต่ก็ยังถือว่าให้ยังคงตั้งอยู่ </a:t>
            </a:r>
            <a:r>
              <a:rPr lang="th-TH" sz="2600" i="1" dirty="0" smtClean="0"/>
              <a:t>“ตราบเท่าเวลาที่จำเป็นเพื่อการชำระบัญชี”</a:t>
            </a:r>
            <a:r>
              <a:rPr lang="th-TH" sz="2600" dirty="0" smtClean="0"/>
              <a:t>  (มาตรา </a:t>
            </a:r>
            <a:r>
              <a:rPr lang="en-US" sz="2600" dirty="0" smtClean="0"/>
              <a:t>1249</a:t>
            </a:r>
            <a:r>
              <a:rPr lang="th-TH" sz="2600" dirty="0" smtClean="0"/>
              <a:t>) ดังนั้น ก็อาจจะจัดให้มีการประชุมใหญ่เพื่อการชำระบัญชีเกิดขึ้นได้ เช่น ตามมาตรา </a:t>
            </a:r>
            <a:r>
              <a:rPr lang="en-US" sz="2600" dirty="0" smtClean="0"/>
              <a:t>1256</a:t>
            </a:r>
            <a:r>
              <a:rPr lang="th-TH" sz="2600" dirty="0" smtClean="0"/>
              <a:t> หรือ </a:t>
            </a:r>
            <a:r>
              <a:rPr lang="en-US" sz="2600" dirty="0" smtClean="0"/>
              <a:t>1270</a:t>
            </a:r>
            <a:endParaRPr lang="th-TH" sz="2600" dirty="0"/>
          </a:p>
        </p:txBody>
      </p:sp>
    </p:spTree>
    <p:extLst>
      <p:ext uri="{BB962C8B-B14F-4D97-AF65-F5344CB8AC3E}">
        <p14:creationId xmlns:p14="http://schemas.microsoft.com/office/powerpoint/2010/main" val="2100974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00200" y="0"/>
            <a:ext cx="105918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en-US" dirty="0" smtClean="0"/>
              <a:t>	1.4</a:t>
            </a:r>
            <a:r>
              <a:rPr lang="th-TH" dirty="0" smtClean="0"/>
              <a:t> เมื่อสิ้นกำหนดเวลา </a:t>
            </a:r>
            <a:r>
              <a:rPr lang="en-US" dirty="0" smtClean="0"/>
              <a:t>90</a:t>
            </a:r>
            <a:r>
              <a:rPr lang="th-TH" dirty="0" smtClean="0"/>
              <a:t> วัน นับแต่วันที่ส่งหนังสือบอกกล่าวตามข้อ </a:t>
            </a:r>
            <a:r>
              <a:rPr lang="en-US" dirty="0" smtClean="0"/>
              <a:t>1.3</a:t>
            </a:r>
            <a:r>
              <a:rPr lang="th-TH" dirty="0" smtClean="0"/>
              <a:t> และห้างหุ้นส่วนหรือบริษัทนั้นมิได้แสดงเหตุผลให้เห็นเป็นอย่างอื่น นายทะเบียนก็จะดำเนินการขีดชื่อห้างหุ้นส่วนหรือบริษัทนั้นออกเสียจากทะเบียน</a:t>
            </a:r>
          </a:p>
          <a:p>
            <a:pPr algn="thaiDist"/>
            <a:endParaRPr lang="th-TH" dirty="0"/>
          </a:p>
          <a:p>
            <a:pPr algn="thaiDist"/>
            <a:r>
              <a:rPr lang="en-US" b="1" dirty="0" smtClean="0"/>
              <a:t>2.</a:t>
            </a:r>
            <a:r>
              <a:rPr lang="th-TH" b="1" dirty="0" smtClean="0"/>
              <a:t> ในกรณีห้างหุ้นส่วนหรือบริษัท “ได้เลิกกิจการแล้ว” แต่อยู่ระหว่างการชำระบัญชี</a:t>
            </a:r>
            <a:r>
              <a:rPr lang="th-TH" dirty="0" smtClean="0"/>
              <a:t> (มาตรา </a:t>
            </a:r>
            <a:r>
              <a:rPr lang="en-US" dirty="0" smtClean="0"/>
              <a:t>1273/2</a:t>
            </a:r>
            <a:r>
              <a:rPr lang="th-TH" dirty="0" smtClean="0"/>
              <a:t>) มีหลักเกณฑ์ดังนี้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2.1</a:t>
            </a:r>
            <a:r>
              <a:rPr lang="th-TH" dirty="0" smtClean="0"/>
              <a:t> นายทะเบียนมีเหตุอันควรเชื่อได้ว่า 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en-US" dirty="0" smtClean="0"/>
              <a:t>2.1.1 </a:t>
            </a:r>
            <a:r>
              <a:rPr lang="th-TH" dirty="0" smtClean="0"/>
              <a:t>ไม่มีผู้ชำระบัญชี หรือ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en-US" dirty="0" smtClean="0"/>
              <a:t>2.1.2 </a:t>
            </a:r>
            <a:r>
              <a:rPr lang="th-TH" dirty="0" smtClean="0"/>
              <a:t>การงานของห้างหุ้นส่วนหรือบริษัทได้ชำระสะสางเรียบร้อยแล้ว แต่ผู้ชำระบัญชีมิได้ทำรายงานการชำระบัญชียื่นต่อนายทะเบียนทุกระยะ </a:t>
            </a:r>
            <a:r>
              <a:rPr lang="en-US" dirty="0" smtClean="0"/>
              <a:t>3</a:t>
            </a:r>
            <a:r>
              <a:rPr lang="th-TH" dirty="0" smtClean="0"/>
              <a:t> เดือน (ตามมาตรา </a:t>
            </a:r>
            <a:r>
              <a:rPr lang="en-US" dirty="0" smtClean="0"/>
              <a:t>1267</a:t>
            </a:r>
            <a:r>
              <a:rPr lang="th-TH" dirty="0" smtClean="0"/>
              <a:t>) หรือ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en-US" dirty="0" smtClean="0"/>
              <a:t>2.1.3</a:t>
            </a:r>
            <a:r>
              <a:rPr lang="th-TH" dirty="0" smtClean="0"/>
              <a:t> มิได้ยื่นจดทะเบียนการชำระบัญชีเสร็จสิ้นต่อนายทะเบียน (ตามมาตรา </a:t>
            </a:r>
            <a:r>
              <a:rPr lang="en-US" dirty="0" smtClean="0"/>
              <a:t>1270</a:t>
            </a:r>
            <a:r>
              <a:rPr lang="th-TH" dirty="0" smtClean="0"/>
              <a:t>)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2.2</a:t>
            </a:r>
            <a:r>
              <a:rPr lang="th-TH" dirty="0" smtClean="0"/>
              <a:t> เมื่อมีเหตุตามข้อ </a:t>
            </a:r>
            <a:r>
              <a:rPr lang="en-US" dirty="0" smtClean="0"/>
              <a:t>2.1</a:t>
            </a:r>
            <a:r>
              <a:rPr lang="th-TH" dirty="0" smtClean="0"/>
              <a:t> ให้นายทะเบียนมีหนังสือส่งทางไปรษณีย์ตอบรับไปยังห้างหุ้นส่วนหรือบริษัท และผู้ชำระบัญชี ณ ที่ทำการอันปรากฏเป็นครั้งสุดท้าย เพื่อแจ้งให้ดำเนินการให้มีตัวผู้ชำระบัญชี หรือยื่นรายงานการชำระบัญชี หรือจดทะเบียนการชำระบัญชีเสร็จ แล้วแต่กรณี และให้แจ้งไปด้วยว่า หากมิได้ดำเนินการดังกล่าวภายในระยะเวลา </a:t>
            </a:r>
            <a:r>
              <a:rPr lang="th-TH" i="1" dirty="0" smtClean="0"/>
              <a:t>“</a:t>
            </a:r>
            <a:r>
              <a:rPr lang="en-US" i="1" dirty="0" smtClean="0"/>
              <a:t>180</a:t>
            </a:r>
            <a:r>
              <a:rPr lang="th-TH" i="1" dirty="0" smtClean="0"/>
              <a:t> วัน” </a:t>
            </a:r>
            <a:r>
              <a:rPr lang="th-TH" dirty="0" smtClean="0"/>
              <a:t>นับแต่วันที่ส่งหนังสือนี้แล้ว จะได้โฆษณาในหนังสือพิมพ์เพื่อขีดชื่อห้างหุ้นส่วนหรือบริษัทนั้นออกเสียจากทะเบียน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77360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12900" y="0"/>
            <a:ext cx="105791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en-US" dirty="0" smtClean="0"/>
              <a:t>	2.3</a:t>
            </a:r>
            <a:r>
              <a:rPr lang="th-TH" dirty="0" smtClean="0"/>
              <a:t> ถ้าห้างหุ้นส่วนหรือบริษัท หรือผู้ชำระบัญชี มิได้ดำเนินการตามหนังสือภายในกำหนดเวลาตามข้อ </a:t>
            </a:r>
            <a:r>
              <a:rPr lang="en-US" dirty="0" smtClean="0"/>
              <a:t>2.2</a:t>
            </a:r>
            <a:r>
              <a:rPr lang="th-TH" dirty="0" smtClean="0"/>
              <a:t> ให้นายทะเบียนโฆษณาลงในหนังสือพิมพ์อย่างน้อย </a:t>
            </a:r>
            <a:r>
              <a:rPr lang="en-US" dirty="0" smtClean="0"/>
              <a:t>1</a:t>
            </a:r>
            <a:r>
              <a:rPr lang="th-TH" dirty="0" smtClean="0"/>
              <a:t> ครั้ง และส่งหนังสือบอกกล่าวทางไปรษณีย์ตอบรับไปยังห้างหุ้นส่วนหรือบริษัท และผู้ชำระบัญชี ว่า </a:t>
            </a:r>
            <a:r>
              <a:rPr lang="th-TH" i="1" dirty="0" smtClean="0"/>
              <a:t>“เมื่อพ้นกำหนด </a:t>
            </a:r>
            <a:r>
              <a:rPr lang="en-US" i="1" dirty="0" smtClean="0"/>
              <a:t>90</a:t>
            </a:r>
            <a:r>
              <a:rPr lang="th-TH" i="1" dirty="0" smtClean="0"/>
              <a:t> วัน นับแต่วันที่ส่งหนังสือบอกกล่าว”</a:t>
            </a:r>
            <a:r>
              <a:rPr lang="th-TH" dirty="0" smtClean="0"/>
              <a:t> ห้างหุ้นส่วนหรือบริษัทนั้น จะถูกขีดชื่อออกจากทะเบียน เว้นแต่ จะแสดงเหตุผลให้เห็นเป็นอย่างอื่น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2.4</a:t>
            </a:r>
            <a:r>
              <a:rPr lang="th-TH" dirty="0" smtClean="0"/>
              <a:t> เมื่อสิ้นกำหนดเวลา </a:t>
            </a:r>
            <a:r>
              <a:rPr lang="en-US" dirty="0" smtClean="0"/>
              <a:t>90</a:t>
            </a:r>
            <a:r>
              <a:rPr lang="th-TH" dirty="0" smtClean="0"/>
              <a:t> วัน นับแต่วันที่ส่งหนังสือบอกกล่าวทางไปรษณีย์ตามข้อ </a:t>
            </a:r>
            <a:r>
              <a:rPr lang="en-US" dirty="0" smtClean="0"/>
              <a:t>2.3</a:t>
            </a:r>
            <a:r>
              <a:rPr lang="th-TH" dirty="0" smtClean="0"/>
              <a:t> แล้ว ห้างหุ้นส่วนหรือบริษัท หรือผู้ชำระบัญชี มิได้แสดงเหตุผลให้เห็นเป็นอย่างอื่นกลับมา นายทะเบียนก็จะดำเนินการขีดชื่อห้างหุ้นส่วนหรือบริษัทนั้นออกเสียจากทะเบียน</a:t>
            </a:r>
          </a:p>
          <a:p>
            <a:pPr algn="thaiDist"/>
            <a:endParaRPr lang="th-TH" dirty="0"/>
          </a:p>
          <a:p>
            <a:pPr algn="thaiDist"/>
            <a:r>
              <a:rPr lang="en-US" b="1" dirty="0" smtClean="0"/>
              <a:t>3.</a:t>
            </a:r>
            <a:r>
              <a:rPr lang="th-TH" b="1" dirty="0" smtClean="0"/>
              <a:t> ผลของการที่ถูกนายทะเบียนขีดชื่อออกเสียจากทะเบียนห้างหุ้นส่วนหรือ</a:t>
            </a:r>
            <a:r>
              <a:rPr lang="th-TH" b="1" dirty="0" smtClean="0"/>
              <a:t>บริษัท </a:t>
            </a:r>
            <a:r>
              <a:rPr lang="th-TH" dirty="0" smtClean="0"/>
              <a:t>(มาตรา </a:t>
            </a:r>
            <a:r>
              <a:rPr lang="en-US" dirty="0" smtClean="0"/>
              <a:t>1273/3</a:t>
            </a:r>
            <a:r>
              <a:rPr lang="th-TH" dirty="0" smtClean="0"/>
              <a:t>)</a:t>
            </a:r>
            <a:endParaRPr lang="th-TH" dirty="0" smtClean="0"/>
          </a:p>
          <a:p>
            <a:r>
              <a:rPr lang="th-TH" dirty="0"/>
              <a:t>	</a:t>
            </a:r>
            <a:r>
              <a:rPr lang="en-US" dirty="0" smtClean="0"/>
              <a:t>3.1</a:t>
            </a:r>
            <a:r>
              <a:rPr lang="th-TH" dirty="0" smtClean="0"/>
              <a:t> ให้ถือว่าห้างหุ้นส่วนหรือบริษัทนั้น </a:t>
            </a:r>
            <a:r>
              <a:rPr lang="th-TH" i="1" dirty="0" smtClean="0"/>
              <a:t>“สิ้นสภาพนิติบุคคล”</a:t>
            </a:r>
            <a:r>
              <a:rPr lang="th-TH" dirty="0" smtClean="0"/>
              <a:t> นับแต่วันที่นายทะเบียนขีดชื่อออกเสียจากทะเบียน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3.2</a:t>
            </a:r>
            <a:r>
              <a:rPr lang="th-TH" dirty="0" smtClean="0"/>
              <a:t> ถึงแม้ว่าห้างหุ้นส่วนหรือบริษัทดังกล่าวจะสิ้นสภาพนิติบุคคล แต่หุ้นส่วนผู้จัดการหรือผู้ที่เป็นหุ้นส่วน กรรมการหรือผู้จัดการหรือผู้ถือหุ้น ก็ </a:t>
            </a:r>
            <a:r>
              <a:rPr lang="th-TH" i="1" dirty="0" smtClean="0"/>
              <a:t>“ยังไม่สิ้นความรับผิดชอบ”</a:t>
            </a:r>
            <a:r>
              <a:rPr lang="th-TH" dirty="0" smtClean="0"/>
              <a:t> กล่าวคือ ความรับผิดของบุคคลดังกล่าวเคยมีอยู่อย่างไร เพียงใด ก็ให้คงมีอยู่อย่างนั้น </a:t>
            </a:r>
            <a:r>
              <a:rPr lang="th-TH" i="1" dirty="0" smtClean="0"/>
              <a:t>“เสมือนว่าห้างหุ้นส่วนหรือบริษัทยังไม่สิ้นสภาพนิติบุคคล”</a:t>
            </a:r>
            <a:r>
              <a:rPr lang="th-TH" dirty="0" smtClean="0"/>
              <a:t> เช่น ห้างหุ้นส่วนสามัญจดทะเบียนถูกนายทะเบียนขีดชื่อออกจากทะเบียนแล้ว แต่เจ้าหนี้ของห้างก็ยังสามารถเรียกร้องให้หุ้นส่วนผู้จัดการหรือผู้ที่เป็นหุ้นส่วนรับผิดชดใช้หนี้ได้ ถ้าหนี้นั้นยังไม่ขาดอายุความ เป็นต้น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7056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536700" y="0"/>
            <a:ext cx="106553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en-US" b="1" dirty="0" smtClean="0"/>
              <a:t>4.</a:t>
            </a:r>
            <a:r>
              <a:rPr lang="th-TH" b="1" dirty="0" smtClean="0"/>
              <a:t> การร้องขอให้ศาลสั่งให้ห้างหุ้นส่วนหรือบริษัทที่ถูกขีดชื่อออกเสียจากทะเบียนแล้ว กลับคืนเข้าสู่ทะเบียน</a:t>
            </a:r>
            <a:r>
              <a:rPr lang="th-TH" dirty="0" smtClean="0"/>
              <a:t> มีหลักเกณฑ์</a:t>
            </a:r>
            <a:r>
              <a:rPr lang="th-TH" dirty="0" smtClean="0"/>
              <a:t>ดังนี้ (มาตรา </a:t>
            </a:r>
            <a:r>
              <a:rPr lang="en-US" dirty="0" smtClean="0"/>
              <a:t>1273/4</a:t>
            </a:r>
            <a:r>
              <a:rPr lang="th-TH" dirty="0" smtClean="0"/>
              <a:t>)</a:t>
            </a:r>
            <a:endParaRPr lang="th-TH" dirty="0" smtClean="0"/>
          </a:p>
          <a:p>
            <a:pPr algn="thaiDist"/>
            <a:r>
              <a:rPr lang="th-TH" dirty="0"/>
              <a:t>	</a:t>
            </a:r>
            <a:r>
              <a:rPr lang="en-US" dirty="0" smtClean="0"/>
              <a:t>4.1</a:t>
            </a:r>
            <a:r>
              <a:rPr lang="th-TH" dirty="0" smtClean="0"/>
              <a:t> ผู้มีสิทธิร้องขอต่อศาล ได้แก่ ห้างหุ้นส่วนหรือผู้ที่เป็นหุ้นส่วน บริษัทหรือผู้ถือหุ้น หรือเจ้าหนี้ใด ๆ ของห้างหุ้นส่วนหรือบริษัทที่ถูกขีดชื่อออกเสียจากทะเบียน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4.2</a:t>
            </a:r>
            <a:r>
              <a:rPr lang="th-TH" dirty="0" smtClean="0"/>
              <a:t> ผู้มีสิทธิตามข้อ </a:t>
            </a:r>
            <a:r>
              <a:rPr lang="en-US" dirty="0" smtClean="0"/>
              <a:t>4.1</a:t>
            </a:r>
            <a:r>
              <a:rPr lang="th-TH" dirty="0" smtClean="0"/>
              <a:t> จะต้อง </a:t>
            </a:r>
            <a:r>
              <a:rPr lang="th-TH" i="1" dirty="0" smtClean="0"/>
              <a:t>“ระบุเหตุแห่งการร้องขอ”</a:t>
            </a:r>
            <a:r>
              <a:rPr lang="th-TH" dirty="0" smtClean="0"/>
              <a:t> ว่า ได้รับความเสียหายโดยไม่เป็นธรรมอย่างไร อันเนื่องมาจากการที่ห้างหุ้นส่วนหรือบริษัทต้องถูกขีดชื่อออกเสียจากทะเบียน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4.3</a:t>
            </a:r>
            <a:r>
              <a:rPr lang="th-TH" dirty="0" smtClean="0"/>
              <a:t> ผู้มีสิทธิตามข้อ </a:t>
            </a:r>
            <a:r>
              <a:rPr lang="en-US" dirty="0" smtClean="0"/>
              <a:t>4.1</a:t>
            </a:r>
            <a:r>
              <a:rPr lang="th-TH" dirty="0" smtClean="0"/>
              <a:t> จะต้องยื่นคำร้องขอต่อศาลภายใน </a:t>
            </a:r>
            <a:r>
              <a:rPr lang="th-TH" i="1" dirty="0" smtClean="0"/>
              <a:t>“กำหนดเวลา </a:t>
            </a:r>
            <a:r>
              <a:rPr lang="en-US" i="1" dirty="0" smtClean="0"/>
              <a:t>10</a:t>
            </a:r>
            <a:r>
              <a:rPr lang="th-TH" i="1" dirty="0" smtClean="0"/>
              <a:t> ปี”</a:t>
            </a:r>
            <a:r>
              <a:rPr lang="th-TH" dirty="0" smtClean="0"/>
              <a:t> นับแต่วันที่นายทะเบียนได้ขีดชื่อห้างหุ้นส่วนหรือบริษัทออกเสียจากทะเบียน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4.4</a:t>
            </a:r>
            <a:r>
              <a:rPr lang="th-TH" dirty="0" smtClean="0"/>
              <a:t> เมื่อศาลพิจารณา</a:t>
            </a:r>
            <a:r>
              <a:rPr lang="th-TH" dirty="0" smtClean="0"/>
              <a:t>แล้วได้ความว่า ในขณะที่ขีดชื่อห้างหุ้นส่วนหรือบริษัทออกเสียจากทะเบียนแล้วนั้น ห้างหุ้นส่วนหรือบริษัทยังทำการค้าหรือยังประกอบการงานอยู่ และ </a:t>
            </a:r>
            <a:r>
              <a:rPr lang="th-TH" i="1" dirty="0" smtClean="0"/>
              <a:t>“จะเป็นการยุติธรรม”</a:t>
            </a:r>
            <a:r>
              <a:rPr lang="th-TH" dirty="0" smtClean="0"/>
              <a:t> หากให้ห้างหุ้นส่วนหรือบริษัทได้กลับคืนสู่ทะเบียนอีก เช่นนี้ ศาลก็จะสั่งให้จดชื่อห้างหุ้นส่วนหรือบริษัทนั้นกลับคืนเข้าสู่ทะเบียนก็ได้ และให้ถือว่า </a:t>
            </a:r>
            <a:r>
              <a:rPr lang="th-TH" i="1" dirty="0" smtClean="0"/>
              <a:t>“ห้างหุ้นส่วนหรือบริษัทนั้นยังคงอยู่ตลอดมาเสมือนมิได้มีการขีดชื่อออกเลย”</a:t>
            </a:r>
            <a:r>
              <a:rPr lang="th-TH" dirty="0" smtClean="0"/>
              <a:t> โดยศาลจะสั่งและวางข้อกำหนดไว้เพื่อการนี้</a:t>
            </a:r>
          </a:p>
          <a:p>
            <a:pPr algn="thaiDist"/>
            <a:r>
              <a:rPr lang="th-TH" b="1" u="sng" dirty="0" smtClean="0"/>
              <a:t>คำพิพากษาศาลฎีกาที่ </a:t>
            </a:r>
            <a:r>
              <a:rPr lang="en-US" b="1" u="sng" dirty="0" smtClean="0"/>
              <a:t>517/2545</a:t>
            </a:r>
            <a:r>
              <a:rPr lang="th-TH" dirty="0" smtClean="0"/>
              <a:t> </a:t>
            </a:r>
            <a:r>
              <a:rPr lang="th-TH" b="1" i="1" dirty="0" smtClean="0"/>
              <a:t>การที่ศาลจะสั่งและวางข้อกำหนดไว้ตามมาตรา </a:t>
            </a:r>
            <a:r>
              <a:rPr lang="en-US" b="1" i="1" dirty="0" smtClean="0"/>
              <a:t>1246</a:t>
            </a:r>
            <a:r>
              <a:rPr lang="th-TH" b="1" i="1" dirty="0" smtClean="0"/>
              <a:t> (มาตรา </a:t>
            </a:r>
            <a:r>
              <a:rPr lang="en-US" b="1" i="1" dirty="0" smtClean="0"/>
              <a:t>1273/4</a:t>
            </a:r>
            <a:r>
              <a:rPr lang="th-TH" b="1" i="1" dirty="0" smtClean="0"/>
              <a:t> ในปัจจุบัน) ต้องเพื่อความยุติธรรม และโดยจุดประสงค์เพื่อจัดให้บริษัทเข้าสู่ฐานะอันใกล้ที่สุดกับฐานะเดิม เสมือนดั่งว่าบริษัทนั้นมิได้ถูกขีดชื่อออกจากทะเบียนเลย มิใช่สั่งและวางข้อกำหนดให้บริษัทหลุดพ้นหน้าที่ตามกฎหมายที่ต้องปฏิบัติในการทำบัญชีงบดุล ตรวจสอบ และประชุมใหญ่ผู้ถือหุ้น</a:t>
            </a:r>
            <a:endParaRPr lang="th-TH" b="1" i="1" dirty="0"/>
          </a:p>
        </p:txBody>
      </p:sp>
    </p:spTree>
    <p:extLst>
      <p:ext uri="{BB962C8B-B14F-4D97-AF65-F5344CB8AC3E}">
        <p14:creationId xmlns:p14="http://schemas.microsoft.com/office/powerpoint/2010/main" val="11611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38300" y="0"/>
            <a:ext cx="105537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en-US" dirty="0" smtClean="0"/>
              <a:t>3.</a:t>
            </a:r>
            <a:r>
              <a:rPr lang="en-US" dirty="0"/>
              <a:t> </a:t>
            </a:r>
            <a:r>
              <a:rPr lang="th-TH" dirty="0" smtClean="0"/>
              <a:t>เมื่อห้างหุ้นส่วนจดทะเบียนหรือบริษัทได้เลิกกิจการกันแล้ว ต้องมี </a:t>
            </a:r>
            <a:r>
              <a:rPr lang="th-TH" i="1" dirty="0" smtClean="0"/>
              <a:t>“ผู้ชำระบัญชี”</a:t>
            </a:r>
            <a:r>
              <a:rPr lang="th-TH" dirty="0" smtClean="0"/>
              <a:t> โดยผู้ชำระบัญชี มีหน้าที่ ชำระสะสางการงานของห้างหุ้นส่วนจดทะเบียนหรือบริษัทนั้นให้เสร็จสิ้นไป (มาตรา </a:t>
            </a:r>
            <a:r>
              <a:rPr lang="en-US" dirty="0" smtClean="0"/>
              <a:t>1250</a:t>
            </a:r>
            <a:r>
              <a:rPr lang="th-TH" dirty="0" smtClean="0"/>
              <a:t>) นอกจากนี้ </a:t>
            </a:r>
            <a:r>
              <a:rPr lang="th-TH" b="1" dirty="0" smtClean="0"/>
              <a:t>การชำระบัญชี</a:t>
            </a:r>
            <a:r>
              <a:rPr lang="th-TH" dirty="0" smtClean="0"/>
              <a:t> ย่อมรวมถึง การที่จะต้องปฏิบัติตามสัญญาที่ห้างหุ้นส่วนจดทะเบียนหรือบริษัทยังมีความผูกพันต่อบุคคลภายนอก ผู้ชำระบัญชีจะต้องตรวจดูทรัพย์สินของห้างหุ้นส่วนจดทะเบียนหรือบริษัท ต้องติดตามทวงหนี้ และติดตามเรียกคืนค่าหุ้นที่ยังมี</a:t>
            </a:r>
            <a:r>
              <a:rPr lang="th-TH" dirty="0" err="1" smtClean="0"/>
              <a:t>ผู้ค้าง</a:t>
            </a:r>
            <a:r>
              <a:rPr lang="th-TH" dirty="0" smtClean="0"/>
              <a:t>ชำระด้วย นอกจากนี้ ผู้ชำระบัญชียังต้องปฏิบัติตามคำสั่งของที่ประชุมผู้เป็นหุ้นส่วนหรือที่ประชุมใหญ่ผู้ถือหุ้นอันเกี่ยวกับการชำระบัญชีด้วย</a:t>
            </a:r>
          </a:p>
          <a:p>
            <a:pPr algn="thaiDist"/>
            <a:r>
              <a:rPr lang="en-US" dirty="0" smtClean="0"/>
              <a:t>4.</a:t>
            </a:r>
            <a:r>
              <a:rPr lang="th-TH" dirty="0" smtClean="0"/>
              <a:t> </a:t>
            </a:r>
            <a:r>
              <a:rPr lang="th-TH" b="1" dirty="0" smtClean="0"/>
              <a:t>การได้มาซึ่งผู้ชำระบัญชี 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4.1</a:t>
            </a:r>
            <a:r>
              <a:rPr lang="th-TH" dirty="0" smtClean="0"/>
              <a:t> กรณีเป็นการเลิกกิจการเพราะเหตุล้มละลาย ผู้ชำระบัญชี ได้แก่ </a:t>
            </a:r>
            <a:r>
              <a:rPr lang="th-TH" b="1" dirty="0" smtClean="0"/>
              <a:t>เจ้าพนักงานพิทักษ์ทรัพย์</a:t>
            </a:r>
            <a:r>
              <a:rPr lang="th-TH" dirty="0" smtClean="0"/>
              <a:t> ตามกฎหมายล้มละลาย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4.2</a:t>
            </a:r>
            <a:r>
              <a:rPr lang="th-TH" dirty="0" smtClean="0"/>
              <a:t> กรณีเลิกกิจการเพราะเหตุอื่นนอกจากล้มละลาย </a:t>
            </a:r>
            <a:r>
              <a:rPr lang="th-TH" i="1" dirty="0" smtClean="0"/>
              <a:t>“ถ้าไม่มีข้อสัญญาหรือข้อบังคับกำหนดกันไว้เป็นอย่างอื่น”</a:t>
            </a:r>
            <a:r>
              <a:rPr lang="th-TH" dirty="0" smtClean="0"/>
              <a:t> ผู้ชำระบัญชี ได้แก่ </a:t>
            </a:r>
            <a:r>
              <a:rPr lang="th-TH" b="1" dirty="0" smtClean="0"/>
              <a:t>หุ้นส่วนผู้จัดการ</a:t>
            </a:r>
            <a:r>
              <a:rPr lang="th-TH" dirty="0" smtClean="0"/>
              <a:t> (กรณีห้างหุ้นส่วนจดทะเบียน) หรือ</a:t>
            </a:r>
            <a:r>
              <a:rPr lang="th-TH" b="1" dirty="0" smtClean="0"/>
              <a:t>กรรมการของบริษัท</a:t>
            </a:r>
            <a:r>
              <a:rPr lang="th-TH" dirty="0" smtClean="0"/>
              <a:t> (มาตรา </a:t>
            </a:r>
            <a:r>
              <a:rPr lang="en-US" dirty="0" smtClean="0"/>
              <a:t>1251</a:t>
            </a:r>
            <a:r>
              <a:rPr lang="th-TH" dirty="0" smtClean="0"/>
              <a:t> วรรคหนึ่ง)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4.3</a:t>
            </a:r>
            <a:r>
              <a:rPr lang="th-TH" dirty="0" smtClean="0"/>
              <a:t> ถ้าไม่มีผู้ที่ชำระบัญชีตาม </a:t>
            </a:r>
            <a:r>
              <a:rPr lang="en-US" dirty="0" smtClean="0"/>
              <a:t>4.2</a:t>
            </a:r>
            <a:r>
              <a:rPr lang="th-TH" dirty="0" smtClean="0"/>
              <a:t> ได้ เช่น ไม่มีหุ้นส่วนผู้จัดการหรือกรรมการของบริษัทยอมรับในการเป็นผู้ชำระบัญชี กรณีเช่นนี้ พนักงานอัยการหรือบุคคลอื่นผู้มีส่วนได้เสียในการชำระบัญชีนั้น อาจ</a:t>
            </a:r>
            <a:r>
              <a:rPr lang="th-TH" b="1" dirty="0" smtClean="0"/>
              <a:t>ร้องขอต่อศาล</a:t>
            </a:r>
            <a:r>
              <a:rPr lang="th-TH" dirty="0" smtClean="0"/>
              <a:t>ให้ตั้งผู้ชำระบัญชีก็ได้ (มาตรา </a:t>
            </a:r>
            <a:r>
              <a:rPr lang="en-US" dirty="0" smtClean="0"/>
              <a:t>1251</a:t>
            </a:r>
            <a:r>
              <a:rPr lang="th-TH" dirty="0" smtClean="0"/>
              <a:t> วรรคสอง) อย่างไรก็ดี กรณีนี้ศาลจะตั้งใครเป็นผู้ชำระบัญชีก็มักต้องถามความยินยอมของผู้ที่จะถูกศาลตั้งเสียก่อน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607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51000" y="88900"/>
            <a:ext cx="10541000" cy="6769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en-US" dirty="0" smtClean="0"/>
              <a:t>5.</a:t>
            </a:r>
            <a:r>
              <a:rPr lang="th-TH" dirty="0" smtClean="0"/>
              <a:t> ในกรณีที่ห้างหุ้นส่วนจดทะเบียนหรือบริษัทจำกัดเลิกกิจการกันเอง และได้ตั้งผู้ชำระบัญชีขึ้นมาตามข้อบังคับ หรือในกรณีที่หุ้นส่วนผู้จัดการหรือกรรมการบริษัทได้ตกลงยินยอมเป็นผู้ชำระบัญชี ให้ผู้ชำระบัญชีดำเนินการดังนี้ (มาตรา </a:t>
            </a:r>
            <a:r>
              <a:rPr lang="en-US" dirty="0" smtClean="0"/>
              <a:t>1253</a:t>
            </a:r>
            <a:r>
              <a:rPr lang="th-TH" dirty="0" smtClean="0"/>
              <a:t>)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5.1</a:t>
            </a:r>
            <a:r>
              <a:rPr lang="th-TH" dirty="0" smtClean="0"/>
              <a:t> การบอกกล่าวโดยประกาศโฆษณาในหนังสือพิมพ์ให้ประชาชนได้ทราบ และเพื่อให้เจ้าหนี้ทั้งหลายยื่นคำทวงหนี้แก่ผู้ชำระบัญชี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5.2</a:t>
            </a:r>
            <a:r>
              <a:rPr lang="th-TH" dirty="0" smtClean="0"/>
              <a:t> ต้องส่งคำบอกกล่าวอย่างเดียวกันกับ</a:t>
            </a:r>
            <a:r>
              <a:rPr lang="th-TH" dirty="0"/>
              <a:t> </a:t>
            </a:r>
            <a:r>
              <a:rPr lang="en-US" dirty="0" smtClean="0"/>
              <a:t>5.1</a:t>
            </a:r>
            <a:r>
              <a:rPr lang="th-TH" dirty="0" smtClean="0"/>
              <a:t> เป็นจดหมายลงทะเบียนไปรษณีย์ ไปยังเจ้าหนี้ทุกคนที่มีชื่อปรากฏในสมุดบัญชีหรือเอกสารของห้างหุ้นส่วนจดทะเบียนหรือบริษัทนั้น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การดำเนินการตามข้อ </a:t>
            </a:r>
            <a:r>
              <a:rPr lang="en-US" dirty="0" smtClean="0"/>
              <a:t>5.1</a:t>
            </a:r>
            <a:r>
              <a:rPr lang="th-TH" dirty="0" smtClean="0"/>
              <a:t> และ </a:t>
            </a:r>
            <a:r>
              <a:rPr lang="en-US" dirty="0" smtClean="0"/>
              <a:t>5.2</a:t>
            </a:r>
            <a:r>
              <a:rPr lang="th-TH" dirty="0" smtClean="0"/>
              <a:t> นี้ ให้ผู้ชำระบัญชีกระทำภายใน </a:t>
            </a:r>
            <a:r>
              <a:rPr lang="th-TH" i="1" dirty="0" smtClean="0"/>
              <a:t>“</a:t>
            </a:r>
            <a:r>
              <a:rPr lang="en-US" i="1" dirty="0" smtClean="0"/>
              <a:t>14</a:t>
            </a:r>
            <a:r>
              <a:rPr lang="th-TH" i="1" dirty="0" smtClean="0"/>
              <a:t> วัน”</a:t>
            </a:r>
            <a:r>
              <a:rPr lang="th-TH" dirty="0" smtClean="0"/>
              <a:t> นับแต่วันที่ได้เลิกห้างหุ้นส่วนจดทะเบียน หรือเลิกบริษัทจำกัด หรือในกรณีที่ศาลเป็นผู้สั่งตั้งผู้ชำระบัญชี ก็นับแต่วันที่ศาลตั้ง</a:t>
            </a:r>
          </a:p>
          <a:p>
            <a:pPr algn="thaiDist"/>
            <a:r>
              <a:rPr lang="en-US" dirty="0" smtClean="0"/>
              <a:t>6.</a:t>
            </a:r>
            <a:r>
              <a:rPr lang="th-TH" dirty="0" smtClean="0"/>
              <a:t> ผู้ชำระบัญชีต้อง </a:t>
            </a:r>
            <a:r>
              <a:rPr lang="th-TH" i="1" dirty="0" smtClean="0"/>
              <a:t>“จัดทำงบดุล” </a:t>
            </a:r>
            <a:r>
              <a:rPr lang="th-TH" dirty="0" smtClean="0"/>
              <a:t>ขึ้นโดยเร็วที่สุด แล้วส่งให้ </a:t>
            </a:r>
            <a:r>
              <a:rPr lang="th-TH" i="1" dirty="0" smtClean="0"/>
              <a:t>“ผู้สอบบัญชี”</a:t>
            </a:r>
            <a:r>
              <a:rPr lang="th-TH" dirty="0" smtClean="0"/>
              <a:t> ตรวจสอบความถูกต้อง จากนั้น ผู้ชำระบัญชีก็จะ </a:t>
            </a:r>
            <a:r>
              <a:rPr lang="th-TH" i="1" dirty="0" smtClean="0"/>
              <a:t>“เรียกประชุมใหญ่”</a:t>
            </a:r>
            <a:r>
              <a:rPr lang="th-TH" dirty="0" smtClean="0"/>
              <a:t> ผู้เป็นหุ้นส่วนหรือเรียกประชุมใหญ่ผู้ถือหุ้น (มาตรา </a:t>
            </a:r>
            <a:r>
              <a:rPr lang="en-US" dirty="0" smtClean="0"/>
              <a:t>1255</a:t>
            </a:r>
            <a:r>
              <a:rPr lang="th-TH" dirty="0" smtClean="0"/>
              <a:t>) โดยในการประชุมใหญ่ จะมีเรื่องที่เสนอต่อที่ประชุม ได้แก่ (มาตรา </a:t>
            </a:r>
            <a:r>
              <a:rPr lang="en-US" dirty="0" smtClean="0"/>
              <a:t>1256</a:t>
            </a:r>
            <a:r>
              <a:rPr lang="th-TH" dirty="0" smtClean="0"/>
              <a:t>)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6.1 </a:t>
            </a:r>
            <a:r>
              <a:rPr lang="th-TH" dirty="0" smtClean="0"/>
              <a:t>รับรองให้หุ้นส่วนผู้จัดการหรือกรรมการบริษัทคงเป็นผู้ชำระบัญชีต่อไป หรือเลือกตั้งผู้ชำระบัญชีคนใหม่ขึ้นแทนที่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6.2</a:t>
            </a:r>
            <a:r>
              <a:rPr lang="th-TH" dirty="0" smtClean="0"/>
              <a:t> อนุมัติบัญชีงบดุล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6296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12900" y="0"/>
            <a:ext cx="105791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u="sng" dirty="0" smtClean="0"/>
              <a:t>คำพิพากษาศาลฎีกาที่ </a:t>
            </a:r>
            <a:r>
              <a:rPr lang="en-US" u="sng" dirty="0" smtClean="0"/>
              <a:t>382/2538</a:t>
            </a:r>
          </a:p>
          <a:p>
            <a:pPr algn="thaiDist"/>
            <a:r>
              <a:rPr lang="en-US" dirty="0"/>
              <a:t>	</a:t>
            </a:r>
            <a:r>
              <a:rPr lang="th-TH" dirty="0" smtClean="0"/>
              <a:t>การที่กรรมการบริษัทเป็นผู้ชำระบัญชีตามบทบัญญัติแห่งกฎหมายเมื่อบริษัทเลิกกันนั้น ถือว่าเป็นการชั่วคราว เมื่อมีการประชุมใหญ่ ก็ต้องเสนอให้ที่ประชุมพิจารณาว่าควรให้กรรมการบริษัทนั้นคงเป็นผู้ชำระบัญชีต่อไปหรือไม่ หรือจะเลือกบุคคลอื่นขึ้นเป็นผู้ชำระบัญชีแทนที่ ตาม ป.</a:t>
            </a:r>
            <a:r>
              <a:rPr lang="th-TH" dirty="0" err="1" smtClean="0"/>
              <a:t>พ.พ</a:t>
            </a:r>
            <a:r>
              <a:rPr lang="th-TH" dirty="0" smtClean="0"/>
              <a:t>. มาตรา </a:t>
            </a:r>
            <a:r>
              <a:rPr lang="en-US" dirty="0" smtClean="0"/>
              <a:t>1256</a:t>
            </a:r>
            <a:r>
              <a:rPr lang="th-TH" dirty="0" smtClean="0"/>
              <a:t> (</a:t>
            </a:r>
            <a:r>
              <a:rPr lang="en-US" dirty="0" smtClean="0"/>
              <a:t>1</a:t>
            </a:r>
            <a:r>
              <a:rPr lang="th-TH" dirty="0" smtClean="0"/>
              <a:t>) กรรมการบริษัทจึงหาเป็นผู้ชำระบัญชีโดยสมบูรณ์ไม่</a:t>
            </a:r>
          </a:p>
          <a:p>
            <a:pPr algn="thaiDist"/>
            <a:endParaRPr lang="th-TH" dirty="0"/>
          </a:p>
          <a:p>
            <a:pPr algn="thaiDist"/>
            <a:r>
              <a:rPr lang="th-TH" u="sng" dirty="0" smtClean="0"/>
              <a:t>ข้อสังเกต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บัญชีงบดุลของผู้ชำระบัญชีตามข้อ </a:t>
            </a:r>
            <a:r>
              <a:rPr lang="en-US" dirty="0" smtClean="0"/>
              <a:t>6.2</a:t>
            </a:r>
            <a:r>
              <a:rPr lang="th-TH" dirty="0" smtClean="0"/>
              <a:t> จะแสดงรายการทรัพย์สินและหนี้สินของห้างหุ้นส่วนจดทะเบียนหรือบริษัท ที่จะต้องจ่ายคืนให้แก่ผู้ที่เป็นหุ้นส่วนหรือผู้ถือหุ้นได้มากน้อยเพียงใด กิจการมีกำไรหรือขาดทุนประการใด อย่างไรก็ดี บัญชีงบดุลของผู้ชำระบัญชีนี้อาจไม่ถูกต้องสมบูรณ์ จึงต้องถูกตรวจสอบโดยผู้สอบบัญชีของกิจการ และบัญชีงบดุลนี้สามารถใช้เป็นหลักฐานแสดงฐานะทางการเงินเบื้องต้นของห้างหุ้นส่วนจดทะเบียนหรือบริษัทจำกัดได้</a:t>
            </a:r>
          </a:p>
          <a:p>
            <a:pPr algn="thaiDist"/>
            <a:endParaRPr lang="th-TH" dirty="0"/>
          </a:p>
          <a:p>
            <a:pPr algn="thaiDist"/>
            <a:r>
              <a:rPr lang="en-US" dirty="0" smtClean="0"/>
              <a:t>7.</a:t>
            </a:r>
            <a:r>
              <a:rPr lang="th-TH" dirty="0" smtClean="0"/>
              <a:t> </a:t>
            </a:r>
            <a:r>
              <a:rPr lang="th-TH" b="1" dirty="0" smtClean="0"/>
              <a:t>การถอนผู้ชำระบัญชี</a:t>
            </a:r>
            <a:r>
              <a:rPr lang="th-TH" dirty="0" smtClean="0"/>
              <a:t> มี </a:t>
            </a:r>
            <a:r>
              <a:rPr lang="en-US" dirty="0" smtClean="0"/>
              <a:t>2</a:t>
            </a:r>
            <a:r>
              <a:rPr lang="th-TH" dirty="0" smtClean="0"/>
              <a:t> กรณี ได้แก่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7.1 </a:t>
            </a:r>
            <a:r>
              <a:rPr lang="th-TH" dirty="0" smtClean="0"/>
              <a:t>กรณีเป็นผู้ชำระบัญชีซึ่ง</a:t>
            </a:r>
            <a:r>
              <a:rPr lang="th-TH" b="1" dirty="0" smtClean="0"/>
              <a:t>มิได้</a:t>
            </a:r>
            <a:r>
              <a:rPr lang="th-TH" dirty="0" smtClean="0"/>
              <a:t>มาจากการสั่งตั้งโดยศาล กรณีนี้ผู้ชำระบัญชีอาจถูกถอนได้ </a:t>
            </a:r>
            <a:r>
              <a:rPr lang="en-US" dirty="0" smtClean="0"/>
              <a:t>2</a:t>
            </a:r>
            <a:r>
              <a:rPr lang="th-TH" dirty="0" smtClean="0"/>
              <a:t> วิธี (มาตรา </a:t>
            </a:r>
            <a:r>
              <a:rPr lang="en-US" dirty="0" smtClean="0"/>
              <a:t>1257</a:t>
            </a:r>
            <a:r>
              <a:rPr lang="th-TH" dirty="0" smtClean="0"/>
              <a:t>) ดังนี้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416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12900" y="0"/>
            <a:ext cx="105791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dirty="0" smtClean="0"/>
              <a:t>	(</a:t>
            </a:r>
            <a:r>
              <a:rPr lang="en-US" dirty="0" smtClean="0"/>
              <a:t>1</a:t>
            </a:r>
            <a:r>
              <a:rPr lang="th-TH" dirty="0" smtClean="0"/>
              <a:t>) ผู้ที่เป็นหุ้นส่วนในห้างหุ้นส่วนจดทะเบียน มี </a:t>
            </a:r>
            <a:r>
              <a:rPr lang="th-TH" i="1" dirty="0" smtClean="0"/>
              <a:t>“มติเอกฉันท์”</a:t>
            </a:r>
            <a:r>
              <a:rPr lang="th-TH" dirty="0" smtClean="0"/>
              <a:t> ให้ถอนเสีย หรือที่ประชุมใหญ่ผู้ถือหุ้นของบริษัท  </a:t>
            </a:r>
            <a:r>
              <a:rPr lang="th-TH" i="1" dirty="0" smtClean="0"/>
              <a:t>“ลงมติเสียงข้างมาก”</a:t>
            </a:r>
            <a:r>
              <a:rPr lang="th-TH" dirty="0" smtClean="0"/>
              <a:t> ให้ถอดถอนผู้ชำระบัญชี (กรณีบริษัทจำกัดต้องใช้เสียงข้างมาก ตามมาตรา </a:t>
            </a:r>
            <a:r>
              <a:rPr lang="en-US" dirty="0" smtClean="0"/>
              <a:t>1193</a:t>
            </a:r>
            <a:r>
              <a:rPr lang="th-TH" dirty="0" smtClean="0"/>
              <a:t>)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2</a:t>
            </a:r>
            <a:r>
              <a:rPr lang="th-TH" dirty="0" smtClean="0"/>
              <a:t>) ร้องขอให้ศาลถอดถอนผู้ชำระบัญชี สามารถกระทำได้โดยผู้ที่เป็นหุ้นส่วนคนใดคนหนึ่งในห้างหุ้นส่วนจดทะเบียน หรือผู้ถือหุ้นของบริษัทซึ่งมีจำนวนหุ้นรวมกันนับได้ </a:t>
            </a:r>
            <a:r>
              <a:rPr lang="en-US" dirty="0" smtClean="0"/>
              <a:t>1</a:t>
            </a:r>
            <a:r>
              <a:rPr lang="th-TH" dirty="0" smtClean="0"/>
              <a:t> ใน </a:t>
            </a:r>
            <a:r>
              <a:rPr lang="en-US" dirty="0" smtClean="0"/>
              <a:t>20</a:t>
            </a:r>
            <a:r>
              <a:rPr lang="th-TH" dirty="0" smtClean="0"/>
              <a:t> ของทุนจดทะเบียนบริษัท ร้องขอ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7.2</a:t>
            </a:r>
            <a:r>
              <a:rPr lang="th-TH" dirty="0" smtClean="0"/>
              <a:t> กรณีเป็นผู้ชำระบัญชีซึ่งศาลตั้ง เมื่อผู้ชำระบัญชีกิจการถูกตั้งขึ้นโดยศาล การจะถอนผู้ชำระบัญชีจึงต้อง </a:t>
            </a:r>
            <a:r>
              <a:rPr lang="th-TH" i="1" dirty="0" smtClean="0"/>
              <a:t>“กระทำโดยศาล” </a:t>
            </a:r>
            <a:r>
              <a:rPr lang="th-TH" dirty="0" smtClean="0"/>
              <a:t>สั่งเช่นเดียวกัน โดยจะต้องมีการร้องขอต่อศาล ซึ่งผู้มีสิทธิร้องขอได้ ก็คือ ผู้ที่เป็นหุ้นส่วนคนใดคนหนึ่งในห้างหุ้นส่วนจดทะเบียน หรือผู้ถือหุ้นของบริษัทซึ่งมีจำนวนหุ้นรวมกันนับได้ </a:t>
            </a:r>
            <a:r>
              <a:rPr lang="en-US" dirty="0" smtClean="0"/>
              <a:t>1</a:t>
            </a:r>
            <a:r>
              <a:rPr lang="th-TH" dirty="0" smtClean="0"/>
              <a:t> ใน </a:t>
            </a:r>
            <a:r>
              <a:rPr lang="en-US" dirty="0" smtClean="0"/>
              <a:t>20</a:t>
            </a:r>
            <a:r>
              <a:rPr lang="th-TH" dirty="0" smtClean="0"/>
              <a:t> ของทุนจดทะเบียนบริษัท</a:t>
            </a:r>
          </a:p>
          <a:p>
            <a:pPr algn="thaiDist"/>
            <a:endParaRPr lang="th-TH" dirty="0" smtClean="0"/>
          </a:p>
          <a:p>
            <a:pPr algn="thaiDist"/>
            <a:r>
              <a:rPr lang="th-TH" u="sng" dirty="0" smtClean="0"/>
              <a:t>คำพิพากษาศาลฎีกาที่ </a:t>
            </a:r>
            <a:r>
              <a:rPr lang="en-US" u="sng" dirty="0" smtClean="0"/>
              <a:t>467/2501</a:t>
            </a:r>
            <a:endParaRPr lang="th-TH" u="sng" dirty="0" smtClean="0"/>
          </a:p>
          <a:p>
            <a:pPr algn="thaiDist"/>
            <a:r>
              <a:rPr lang="th-TH" dirty="0"/>
              <a:t>	</a:t>
            </a:r>
            <a:r>
              <a:rPr lang="th-TH" dirty="0" smtClean="0"/>
              <a:t>การร้องขอให้ศาลสั่งถอนผู้ชำระบัญชีตามมาตรา </a:t>
            </a:r>
            <a:r>
              <a:rPr lang="en-US" dirty="0" smtClean="0"/>
              <a:t>1257</a:t>
            </a:r>
            <a:r>
              <a:rPr lang="th-TH" dirty="0" smtClean="0"/>
              <a:t> ต้องมีเหตุที่แสดงว่า ผู้ชำระบัญชีบกพร่องอย่างใด อันสมควรถอนเสีย</a:t>
            </a:r>
          </a:p>
          <a:p>
            <a:pPr algn="thaiDist"/>
            <a:endParaRPr lang="th-TH" dirty="0"/>
          </a:p>
          <a:p>
            <a:pPr algn="thaiDist"/>
            <a:r>
              <a:rPr lang="en-US" dirty="0" smtClean="0"/>
              <a:t>8.</a:t>
            </a:r>
            <a:r>
              <a:rPr lang="th-TH" dirty="0" smtClean="0"/>
              <a:t> </a:t>
            </a:r>
            <a:r>
              <a:rPr lang="th-TH" b="1" dirty="0" smtClean="0"/>
              <a:t>อำนาจหน้าที่ของผู้ชำระบัญชี</a:t>
            </a:r>
            <a:r>
              <a:rPr lang="th-TH" dirty="0" smtClean="0"/>
              <a:t> มีดังนี้ (มาตรา </a:t>
            </a:r>
            <a:r>
              <a:rPr lang="en-US" dirty="0" smtClean="0"/>
              <a:t>1259</a:t>
            </a:r>
            <a:r>
              <a:rPr lang="th-TH" dirty="0" smtClean="0"/>
              <a:t>)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8.1</a:t>
            </a:r>
            <a:r>
              <a:rPr lang="th-TH" dirty="0" smtClean="0"/>
              <a:t> ฟ้องคดีหรือแก้ต่างข้อพิพาทในนามของห้างหุ้นส่วนจดทะเบียนหรือบริษัทจำกัด ในคดีแพ่งหรือคดีอาญาทั้งปวง รวมทั้งทำสัญญาประนีประนอมยอมความในนามห้างหุ้นส่วนหรือบริษัท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155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63700" y="0"/>
            <a:ext cx="105283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en-US" dirty="0" smtClean="0"/>
              <a:t>	8.2</a:t>
            </a:r>
            <a:r>
              <a:rPr lang="th-TH" dirty="0" smtClean="0"/>
              <a:t> ดำเนินกิจการของห้างหุ้นส่วนจดทะเบียนหรือบริษัทตามความจำเป็น เพื่อการชำระสะสางกิจการให้เสร็จไปด้วยดี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8.3</a:t>
            </a:r>
            <a:r>
              <a:rPr lang="th-TH" dirty="0" smtClean="0"/>
              <a:t> ขายทรัพย์สินของห้างหุ้นส่วนจดทะเบียนหรือของบริษัทจำกัด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8.4</a:t>
            </a:r>
            <a:r>
              <a:rPr lang="th-TH" dirty="0" smtClean="0"/>
              <a:t> ทำการอย่างอื่นที่จำเป็น เพื่อชำระบัญชีของห้างหุ้นส่วนจดทะเบียนหรือบริษัทจำกัดให้เสร็จไปด้วยดี</a:t>
            </a:r>
          </a:p>
          <a:p>
            <a:pPr algn="thaiDist"/>
            <a:endParaRPr lang="th-TH" dirty="0"/>
          </a:p>
          <a:p>
            <a:pPr algn="thaiDist"/>
            <a:r>
              <a:rPr lang="th-TH" u="sng" dirty="0" smtClean="0"/>
              <a:t>ข้อสังเกต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ผู้ชำระบัญชีย่อมอำนาจทั้งสิ้นตามที่กฎหมายได้ให้ไว้ การจำกัดอำนาจของผู้ชำระบัญชีไม่ว่าโดยวิธีการใด ย่อมจะอ้างขึ้นเป็นข้อต่อสู้บุคคลภายนอกไม่ได้ (มาตรา </a:t>
            </a:r>
            <a:r>
              <a:rPr lang="en-US" dirty="0" smtClean="0"/>
              <a:t>1260</a:t>
            </a:r>
            <a:r>
              <a:rPr lang="th-TH" dirty="0" smtClean="0"/>
              <a:t>) เว้นแต่ บุคคลภายนอกได้รู้ถึงข้อจำกัดอำนาจผู้ชำระบัญชีอยู่แล้ว ยังขืนเข้าทำสัญญาซึ่งผู้ชำระบัญชีถูกจำกัดในเรื่องนั้นไว้ เช่นนี้ ย่อมถือว่าเป็นการใช้สิทธิโดย “ไม่สุจริต” ของบุคคลภายนอกนั่นเอง บุคคลภายนอกจึงมิอาจยกเอาข้อจำกัดอำนาจของผู้ชำระบัญชีมาใช้เพื่อเป็นประโยชน์แก่ตนได้ </a:t>
            </a:r>
          </a:p>
          <a:p>
            <a:pPr algn="thaiDist"/>
            <a:endParaRPr lang="th-TH" dirty="0"/>
          </a:p>
          <a:p>
            <a:pPr algn="thaiDist"/>
            <a:r>
              <a:rPr lang="en-US" dirty="0" smtClean="0"/>
              <a:t>9.</a:t>
            </a:r>
            <a:r>
              <a:rPr lang="th-TH" dirty="0" smtClean="0"/>
              <a:t> กรณีมีผู้ชำระบัญชีหลายคน การใด ๆ ที่ผู้ชำระบัญชีกระทำ จะสมบูรณ์ได้ก็ต่อเมื่อ </a:t>
            </a:r>
            <a:r>
              <a:rPr lang="th-TH" i="1" dirty="0" smtClean="0"/>
              <a:t>“ผู้ชำระบัญชีทั้งหลายร่วมกันกระทำ”</a:t>
            </a:r>
            <a:r>
              <a:rPr lang="th-TH" dirty="0" smtClean="0"/>
              <a:t> เว้นแต่ ที่ประชุมใหญ่หรือศาลจะกำหนดอำนาจของผู้ชำระบัญชีหลายคนไว้เป็นอย่างอื่น ในเวลาที่ได้ตั้งผู้ชำระบัญชี (มาตรา </a:t>
            </a:r>
            <a:r>
              <a:rPr lang="en-US" dirty="0" smtClean="0"/>
              <a:t>1261</a:t>
            </a:r>
            <a:r>
              <a:rPr lang="th-TH" dirty="0" smtClean="0"/>
              <a:t>)</a:t>
            </a: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7559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25600" y="0"/>
            <a:ext cx="1056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en-US" dirty="0" smtClean="0"/>
              <a:t>10.</a:t>
            </a:r>
            <a:r>
              <a:rPr lang="th-TH" dirty="0" smtClean="0"/>
              <a:t> ผู้ชำระบัญชีมีอำนาจที่จะเรียกให้ผู้เป็นหุ้นส่วนในห้างหุ้นส่วนจดทะเบียน หรือผู้ถือหุ้นในบริษัทจำกัด ส่งใช้เงินค่าหุ้นที่ยังค้างชำระต่อห้างหุ้นส่วนหรือบริษัทนั้นได้ และในกรณีเช่นนี้ หุ้นส่วนหรือผู้ถือหุ้นก็จะต้องส่งใช้เงินค่าหุ้นในทันที (มาตรา </a:t>
            </a:r>
            <a:r>
              <a:rPr lang="en-US" dirty="0" smtClean="0"/>
              <a:t>1265</a:t>
            </a:r>
            <a:r>
              <a:rPr lang="th-TH" dirty="0" smtClean="0"/>
              <a:t>)</a:t>
            </a:r>
          </a:p>
          <a:p>
            <a:pPr algn="thaiDist"/>
            <a:r>
              <a:rPr lang="en-US" dirty="0" smtClean="0"/>
              <a:t>11.</a:t>
            </a:r>
            <a:r>
              <a:rPr lang="th-TH" dirty="0" smtClean="0"/>
              <a:t> ในกรณีที่ผู้ชำระบัญชีเห็นว่า เงินค่าหุ้นหรือเงินลงทุนใด ๆ ของห้างหุ้นส่วนจดทะเบียนหรือบริษัท ได้ใช้หมดสิ้นแล้ว และสินทรัพย์ที่ยังเหลืออยู่นั้นไม่เพียงพอในการชำระหนี้แก่เจ้าหนี้ ผู้ชำระบัญชีจะต้องร้องขอต่อศาลเพื่อสั่งให้ห้างหุ้นส่วนหรือบริษัทดังกล่าวล้มละลายในทันที (มาตรา </a:t>
            </a:r>
            <a:r>
              <a:rPr lang="en-US" dirty="0" smtClean="0"/>
              <a:t>1266</a:t>
            </a:r>
            <a:r>
              <a:rPr lang="th-TH" dirty="0" smtClean="0"/>
              <a:t>)</a:t>
            </a:r>
          </a:p>
          <a:p>
            <a:pPr algn="thaiDist"/>
            <a:r>
              <a:rPr lang="en-US" dirty="0" smtClean="0"/>
              <a:t>12.</a:t>
            </a:r>
            <a:r>
              <a:rPr lang="th-TH" dirty="0" smtClean="0"/>
              <a:t> ทรัพย์สินของห้างหุ้นส่วนจดทะเบียนหรือบริษัทจำกัดที่จะแบ่งคืนให้แก่ผู้เป็นหุ้นส่วนหรือผู้ถือหุ้นนั้น จะต้องเป็นทรัพย์สินที่เหลือจากการได้ใช้ชำระหนี้ของห้างหุ้นส่วนหรือบริษัทเสร็จสิ้นแล้วเท่านั้น (มาตรา </a:t>
            </a:r>
            <a:r>
              <a:rPr lang="en-US" dirty="0" smtClean="0"/>
              <a:t>1269</a:t>
            </a:r>
            <a:r>
              <a:rPr lang="th-TH" dirty="0" smtClean="0"/>
              <a:t>)</a:t>
            </a:r>
          </a:p>
          <a:p>
            <a:pPr algn="thaiDist"/>
            <a:r>
              <a:rPr lang="en-US" dirty="0" smtClean="0"/>
              <a:t>13.</a:t>
            </a:r>
            <a:r>
              <a:rPr lang="th-TH" dirty="0" smtClean="0"/>
              <a:t> ผู้ชำระบัญชีต้องทำรายงานยื่นต่อหอทะเบียน </a:t>
            </a:r>
            <a:r>
              <a:rPr lang="th-TH" i="1" dirty="0" smtClean="0"/>
              <a:t>“ทุกระยะ </a:t>
            </a:r>
            <a:r>
              <a:rPr lang="en-US" i="1" dirty="0" smtClean="0"/>
              <a:t>3</a:t>
            </a:r>
            <a:r>
              <a:rPr lang="th-TH" i="1" dirty="0" smtClean="0"/>
              <a:t> เดือน”</a:t>
            </a:r>
            <a:r>
              <a:rPr lang="th-TH" dirty="0" smtClean="0"/>
              <a:t> ว่าได้จัดการห้างหุ้นส่วนจดทะเบียนหรือบริษัทจำกัดนั้นอย่างใดบ้าง แสดงให้เห็นความเป็นไปของบัญชีที่ชำระอยู่นั้น และรายงานนี้ให้เปิดเผยแก่ผู้ที่เป็นหุ้นส่วนหรือผู้ถือหุ้น และให้เจ้าหนี้ทั้งหลายตรวจดูได้โดยไม่ต้องเสียค่าธรรมเนียม (มาตรา </a:t>
            </a:r>
            <a:r>
              <a:rPr lang="en-US" dirty="0" smtClean="0"/>
              <a:t>1267</a:t>
            </a:r>
            <a:r>
              <a:rPr lang="th-TH" dirty="0" smtClean="0"/>
              <a:t>)</a:t>
            </a:r>
          </a:p>
          <a:p>
            <a:pPr algn="thaiDist"/>
            <a:r>
              <a:rPr lang="en-US" dirty="0" smtClean="0"/>
              <a:t>14.</a:t>
            </a:r>
            <a:r>
              <a:rPr lang="th-TH" dirty="0" smtClean="0"/>
              <a:t> เมื่อดำเนินการชำระบัญชีเสร็จสิ้นเรียบร้อยแล้ว ผู้ชำระบัญชีต้องทำ </a:t>
            </a:r>
            <a:r>
              <a:rPr lang="th-TH" i="1" dirty="0" smtClean="0"/>
              <a:t>“รายงานการชำระบัญชี”</a:t>
            </a:r>
            <a:r>
              <a:rPr lang="th-TH" dirty="0" smtClean="0"/>
              <a:t> เพื่อแสดงรายการชำระบัญชีที่ได้กระทำไปทั้งหมด แล้วให้ผู้ชำระบัญชี </a:t>
            </a:r>
            <a:r>
              <a:rPr lang="th-TH" i="1" dirty="0" smtClean="0"/>
              <a:t>“เรียกประชุมใหญ่”</a:t>
            </a:r>
            <a:r>
              <a:rPr lang="th-TH" dirty="0" smtClean="0"/>
              <a:t> เพื่อนำเสนอรายงานดังกล่าวต่อที่ประชุม เมื่อที่ประชุมใหญ่ได้อนุมัติรายงานการชำระบัญชีนั้นแล้ว ผู้ชำระบัญชีต้องนำผลการประชุมดังกล่าวไป </a:t>
            </a:r>
            <a:r>
              <a:rPr lang="th-TH" i="1" dirty="0" smtClean="0"/>
              <a:t>“จดทะเบียนภายใน </a:t>
            </a:r>
            <a:r>
              <a:rPr lang="en-US" i="1" dirty="0" smtClean="0"/>
              <a:t>14</a:t>
            </a:r>
            <a:r>
              <a:rPr lang="th-TH" i="1" dirty="0" smtClean="0"/>
              <a:t> วัน”</a:t>
            </a:r>
            <a:r>
              <a:rPr lang="th-TH" dirty="0" smtClean="0"/>
              <a:t> นับแต่วันประชุมใหญ่ และเมื่อได้จดทะเบียนการรับรองรายงานการชำระบัญชีแล้ว ให้ถือว่า </a:t>
            </a:r>
            <a:r>
              <a:rPr lang="th-TH" i="1" dirty="0" smtClean="0"/>
              <a:t>“การชำระบัญชีเป็นอันสิ้นสุด”</a:t>
            </a:r>
            <a:r>
              <a:rPr lang="th-TH" dirty="0" smtClean="0"/>
              <a:t> (มาตรา </a:t>
            </a:r>
            <a:r>
              <a:rPr lang="en-US" dirty="0" smtClean="0"/>
              <a:t>1270</a:t>
            </a:r>
            <a:r>
              <a:rPr lang="th-TH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659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06601" y="0"/>
            <a:ext cx="9016999" cy="762000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/>
              <a:t>การถอนทะเบียนห้างหุ้นส่วนจดทะเบียน และบริษัทจำกัดร้าง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0700" y="571500"/>
            <a:ext cx="10401300" cy="6286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/>
          </a:p>
          <a:p>
            <a:r>
              <a:rPr lang="th-TH" b="1" dirty="0" smtClean="0"/>
              <a:t>ป.</a:t>
            </a:r>
            <a:r>
              <a:rPr lang="th-TH" b="1" dirty="0" err="1" smtClean="0"/>
              <a:t>พ.พ</a:t>
            </a:r>
            <a:r>
              <a:rPr lang="th-TH" b="1" dirty="0" smtClean="0"/>
              <a:t>. บรรพ </a:t>
            </a:r>
            <a:r>
              <a:rPr lang="en-US" b="1" dirty="0" smtClean="0"/>
              <a:t>3</a:t>
            </a:r>
            <a:r>
              <a:rPr lang="th-TH" b="1" dirty="0" smtClean="0"/>
              <a:t> ลักษณะ </a:t>
            </a:r>
            <a:r>
              <a:rPr lang="en-US" b="1" dirty="0" smtClean="0"/>
              <a:t>22</a:t>
            </a:r>
            <a:r>
              <a:rPr lang="th-TH" b="1" dirty="0" smtClean="0"/>
              <a:t> หมวด </a:t>
            </a:r>
            <a:r>
              <a:rPr lang="en-US" b="1" dirty="0" smtClean="0"/>
              <a:t>6 </a:t>
            </a:r>
            <a:r>
              <a:rPr lang="th-TH" b="1" dirty="0" smtClean="0"/>
              <a:t>ตั้งแต่มาตรา </a:t>
            </a:r>
            <a:r>
              <a:rPr lang="en-US" b="1" dirty="0" smtClean="0"/>
              <a:t>1273/1</a:t>
            </a:r>
            <a:r>
              <a:rPr lang="th-TH" b="1" dirty="0" smtClean="0"/>
              <a:t> </a:t>
            </a:r>
            <a:r>
              <a:rPr lang="en-US" b="1" dirty="0" smtClean="0"/>
              <a:t>– 1273/4</a:t>
            </a:r>
          </a:p>
          <a:p>
            <a:endParaRPr lang="en-US" dirty="0"/>
          </a:p>
          <a:p>
            <a:pPr algn="thaiDist"/>
            <a:r>
              <a:rPr lang="th-TH" dirty="0" smtClean="0"/>
              <a:t>การถอนทะเบียนห้างหุ้นส่วนจดทะเบียนหรือบริษัทจำกัดร้าง มีขึ้นเพื่อให้นายทะเบียนมีอำนาจถอนบรรดาห้างหุ้นส่วนจดทะเบียนหรือบริษัทจำกัดที่ถูกทิ้งร้างโดย </a:t>
            </a:r>
            <a:r>
              <a:rPr lang="th-TH" i="1" dirty="0" smtClean="0"/>
              <a:t>“ไม่ได้ดำเนินกิจการใด ๆ อีกต่อไป” </a:t>
            </a:r>
            <a:r>
              <a:rPr lang="th-TH" dirty="0" smtClean="0"/>
              <a:t>ได้ </a:t>
            </a:r>
          </a:p>
          <a:p>
            <a:pPr algn="thaiDist"/>
            <a:endParaRPr lang="th-TH" dirty="0" smtClean="0"/>
          </a:p>
          <a:p>
            <a:pPr algn="thaiDist"/>
            <a:r>
              <a:rPr lang="th-TH" dirty="0" smtClean="0"/>
              <a:t>	เหตุผลที่กฎหมายให้อำนาจในการถอนทะเบียนห้างหุ้นส่วนจดทะเบียนหรือบริษัทจำกัด เนื่องจากการตั้งห้างหุ้นส่วนหรือบริษัทขึ้นมา ก็เพื่อทำธุรกิจการค้าแสวงหาผลกำไรจากการประกอบกิจการ หากห้างหุ้นส่วนหรือบริษัทที่จดทะเบียนต้องการจะเลิกกิจการ ก็ต้องไปดำเนินการ “จดทะเบียนเลิกห้าง” ให้ถูกต้องต่อนายทะเบียนห้างหุ้นส่วนและบริษัท มิใช่หยุดดำเนินกิจการและทิ้งร้างไปเฉย ๆ กฎหมายจึงต้องบัญญัติให้อำนาจแก่นายทะเบียนห้างหุ้นส่วนและบริษัทที่จะถอนทะเบียนของห้างหุ้นส่วนจดทะเบียนหรือบริษัทจำกัดที่หยุดประกอบกิจการและทิ้งร้างไปได้</a:t>
            </a:r>
          </a:p>
          <a:p>
            <a:pPr algn="thaiDist"/>
            <a:r>
              <a:rPr lang="th-TH" dirty="0" smtClean="0"/>
              <a:t>	อย่างไรก็ดี หากห้างหุ้นส่วนหรือผู้ที่เป็นหุ้นส่วน บริษัทจำกัดหรือผู้ถือหุ้น หรือเจ้าหนี้ของห้างหุ้นส่วนหรือบริษัทนั้น ได้รับความเสียหายโดยไม่เป็นธรรมอันเนื่องมาจากการถอนทะเบียนห้างหุ้นส่วนหรือบริษัทนั้น เช่นนี้ ก็อาจร้องขอต่อศาล ขอให้ห้างหุ้นส่วนหรือบริษัทกลับคืนทะเบียนดังเดิมก็ได้</a:t>
            </a:r>
            <a:endParaRPr lang="en-US" dirty="0" smtClean="0"/>
          </a:p>
          <a:p>
            <a:pPr algn="thaiDist"/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15221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63700" y="0"/>
            <a:ext cx="105283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/>
              <a:t>หลักเกณฑ์ในการถอนทะเบียนห้างหุ้นส่วนจดทะเบียนหรือบริษัทจำกัด</a:t>
            </a:r>
            <a:r>
              <a:rPr lang="th-TH" dirty="0" smtClean="0"/>
              <a:t> มีดังนี้</a:t>
            </a:r>
          </a:p>
          <a:p>
            <a:endParaRPr lang="th-TH" dirty="0"/>
          </a:p>
          <a:p>
            <a:pPr algn="thaiDist"/>
            <a:r>
              <a:rPr lang="en-US" b="1" dirty="0" smtClean="0"/>
              <a:t>1. </a:t>
            </a:r>
            <a:r>
              <a:rPr lang="th-TH" b="1" dirty="0" smtClean="0"/>
              <a:t>ในกรณีห้างหุ้นส่วนหรือบริษัท “ยังไม่เลิกกิจการ”</a:t>
            </a:r>
            <a:r>
              <a:rPr lang="th-TH" dirty="0" smtClean="0"/>
              <a:t> (มาตรา </a:t>
            </a:r>
            <a:r>
              <a:rPr lang="en-US" dirty="0" smtClean="0"/>
              <a:t>1273/1</a:t>
            </a:r>
            <a:r>
              <a:rPr lang="th-TH" dirty="0" smtClean="0"/>
              <a:t>) มีหลักเกณฑ์ดังนี้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1.1 </a:t>
            </a:r>
            <a:r>
              <a:rPr lang="th-TH" dirty="0" smtClean="0"/>
              <a:t>ถ้านายทะเบียนมีเหตุอันควรเชื่อได้ว่า ห้างหุ้นส่วนหรือบริษัทไม่ได้ทำการค้าขายหรือประกอบการงานแล้ว เช่น ไม่ได้ส่งบัญชีงบดุลประจำปี หรือไม่ได้จัดส่งรายงานการประชุมประจำปี</a:t>
            </a:r>
            <a:r>
              <a:rPr lang="en-US" dirty="0" smtClean="0"/>
              <a:t> </a:t>
            </a:r>
            <a:r>
              <a:rPr lang="th-TH" dirty="0" smtClean="0"/>
              <a:t>หรือไม่ได้ส่งบัญชีรายชื่อผู้ถือหุ้นต่อนายทะเบียน หรือไม่มีสำนักงานที่ทำการตั้งอยู่ตามสถานที่ในทะเบียน หรือไม่ได้นำส่งงบการเงินนับตั้งแต่ปีปัจจุบันย้อนหลัง </a:t>
            </a:r>
            <a:r>
              <a:rPr lang="en-US" dirty="0" smtClean="0"/>
              <a:t>3</a:t>
            </a:r>
            <a:r>
              <a:rPr lang="th-TH" dirty="0" smtClean="0"/>
              <a:t> ปีติดต่อกัน (ดู ระเบียบสำนักงานทะเบียนหุ้นส่วนบริษัทกลาง ว่าด้วยการจดทะเบียนห้างหุ้นส่วนบริษัท พ.ศ. </a:t>
            </a:r>
            <a:r>
              <a:rPr lang="en-US" dirty="0" smtClean="0"/>
              <a:t>2549</a:t>
            </a:r>
            <a:r>
              <a:rPr lang="th-TH" dirty="0" smtClean="0"/>
              <a:t> ข้อ </a:t>
            </a:r>
            <a:r>
              <a:rPr lang="en-US" dirty="0" smtClean="0"/>
              <a:t>86</a:t>
            </a:r>
            <a:r>
              <a:rPr lang="th-TH" dirty="0" smtClean="0"/>
              <a:t>) เป็นต้น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1.2</a:t>
            </a:r>
            <a:r>
              <a:rPr lang="th-TH" dirty="0" smtClean="0"/>
              <a:t> เมื่อมีเหตุตามข้อ </a:t>
            </a:r>
            <a:r>
              <a:rPr lang="en-US" dirty="0" smtClean="0"/>
              <a:t>1.1</a:t>
            </a:r>
            <a:r>
              <a:rPr lang="th-TH" dirty="0" smtClean="0"/>
              <a:t> ก็ให้นายทะเบียนมีจดหมายส่งทางไปรษณีย์ตอบรับไปยังห้างหุ้นส่วนหรือบริษัทนั้น เพื่อสอบถามว่ายังทำการค้าขายหรือประกอบกิจการงานอยู่หรือไม่ โดยแจ้งให้ตอบกลับมาภายใน </a:t>
            </a:r>
            <a:r>
              <a:rPr lang="en-US" dirty="0" smtClean="0"/>
              <a:t>30</a:t>
            </a:r>
            <a:r>
              <a:rPr lang="th-TH" dirty="0" smtClean="0"/>
              <a:t> วัน นับแต่วันที่ได้ส่งหนังสือ</a:t>
            </a:r>
          </a:p>
          <a:p>
            <a:pPr algn="thaiDist"/>
            <a:r>
              <a:rPr lang="th-TH" dirty="0"/>
              <a:t>	</a:t>
            </a:r>
            <a:r>
              <a:rPr lang="en-US" dirty="0" smtClean="0"/>
              <a:t>1.3</a:t>
            </a:r>
            <a:r>
              <a:rPr lang="th-TH" dirty="0" smtClean="0"/>
              <a:t> ถ้านายทะเบียนได้รับหนังสือตอบกลับจากห้างหุ้นส่วนหรือบริษัทแล้ว ว่าไม่ได้ทำหรือประกอบกิจการค้าอีกต่อไป หรือไม่ได้รับหนังสือตอบกลับภายในเวลา </a:t>
            </a:r>
            <a:r>
              <a:rPr lang="en-US" dirty="0" smtClean="0"/>
              <a:t>30</a:t>
            </a:r>
            <a:r>
              <a:rPr lang="th-TH" dirty="0" smtClean="0"/>
              <a:t> วัน นับแต่วันที่ได้ส่งหนังสือ เช่นนี้ ให้นายทะเบียนบอกกล่าวทางไปรษณีย์ตอบรับไปยังห้างหุ้นส่วนหรือบริษัทว่า </a:t>
            </a:r>
            <a:r>
              <a:rPr lang="th-TH" i="1" dirty="0" smtClean="0"/>
              <a:t>“เมื่อพ้นกำหนดเวลา </a:t>
            </a:r>
            <a:r>
              <a:rPr lang="en-US" i="1" dirty="0" smtClean="0"/>
              <a:t>90</a:t>
            </a:r>
            <a:r>
              <a:rPr lang="th-TH" i="1" dirty="0" smtClean="0"/>
              <a:t> วัน นับแต่วันที่ส่งหนังสือบอกกล่าว”</a:t>
            </a:r>
            <a:r>
              <a:rPr lang="th-TH" dirty="0" smtClean="0"/>
              <a:t> ห้างหุ้นส่วนหรือบริษัทนั้นจะ </a:t>
            </a:r>
            <a:r>
              <a:rPr lang="th-TH" i="1" dirty="0" smtClean="0"/>
              <a:t>“ถูกขีดชื่อออกจากทะเบียน”</a:t>
            </a:r>
            <a:r>
              <a:rPr lang="th-TH" dirty="0" smtClean="0"/>
              <a:t> เว้นแต่ จะแสดงเหตุผลให้เห็นเป็นอย่างอื่น</a:t>
            </a:r>
          </a:p>
        </p:txBody>
      </p:sp>
    </p:spTree>
    <p:extLst>
      <p:ext uri="{BB962C8B-B14F-4D97-AF65-F5344CB8AC3E}">
        <p14:creationId xmlns:p14="http://schemas.microsoft.com/office/powerpoint/2010/main" val="2298035458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</TotalTime>
  <Words>915</Words>
  <Application>Microsoft Office PowerPoint</Application>
  <PresentationFormat>แบบจอกว้าง</PresentationFormat>
  <Paragraphs>84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DilleniaUPC</vt:lpstr>
      <vt:lpstr>Wingdings 3</vt:lpstr>
      <vt:lpstr>ช่อ</vt:lpstr>
      <vt:lpstr>การชำระบัญชี ห้างหุ้นส่วนจดทะเบียน ห้างหุ้นส่วนจำกัด และบริษัทจำกัด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การถอนทะเบียนห้างหุ้นส่วนจดทะเบียน และบริษัทจำกัดร้าง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การชำระบัญชี ห้างหุ้นส่วนจดทะเบียน ห้างหุ้นส่วนจำกัด และบริษัทจำกัด</dc:title>
  <dc:creator>Windows User</dc:creator>
  <cp:lastModifiedBy>Windows User</cp:lastModifiedBy>
  <cp:revision>21</cp:revision>
  <dcterms:created xsi:type="dcterms:W3CDTF">2021-06-01T06:34:00Z</dcterms:created>
  <dcterms:modified xsi:type="dcterms:W3CDTF">2021-06-03T14:42:53Z</dcterms:modified>
</cp:coreProperties>
</file>