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sldIdLst>
    <p:sldId id="274" r:id="rId2"/>
    <p:sldId id="257" r:id="rId3"/>
    <p:sldId id="275" r:id="rId4"/>
    <p:sldId id="276" r:id="rId5"/>
    <p:sldId id="277" r:id="rId6"/>
    <p:sldId id="279" r:id="rId7"/>
    <p:sldId id="280"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81"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4660"/>
  </p:normalViewPr>
  <p:slideViewPr>
    <p:cSldViewPr snapToGrid="0">
      <p:cViewPr varScale="1">
        <p:scale>
          <a:sx n="85" d="100"/>
          <a:sy n="85" d="100"/>
        </p:scale>
        <p:origin x="5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960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898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4515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067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190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781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239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5111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53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843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61BEF0D-F0BB-DE4B-95CE-6DB70DBA9567}" type="datetimeFigureOut">
              <a:rPr lang="en-US" smtClean="0"/>
              <a:pPr/>
              <a:t>8/18/2023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8625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8/18/2023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62488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84A334-4D60-46CA-9165-979D86973880}"/>
              </a:ext>
            </a:extLst>
          </p:cNvPr>
          <p:cNvSpPr>
            <a:spLocks noGrp="1"/>
          </p:cNvSpPr>
          <p:nvPr>
            <p:ph type="title"/>
          </p:nvPr>
        </p:nvSpPr>
        <p:spPr/>
        <p:txBody>
          <a:bodyPr>
            <a:normAutofit/>
          </a:bodyPr>
          <a:lstStyle/>
          <a:p>
            <a:r>
              <a:rPr lang="th-TH" sz="4400" dirty="0"/>
              <a:t>การอ่านความในระดับประโยค</a:t>
            </a:r>
          </a:p>
        </p:txBody>
      </p:sp>
      <p:sp>
        <p:nvSpPr>
          <p:cNvPr id="5" name="Text Placeholder 4">
            <a:extLst>
              <a:ext uri="{FF2B5EF4-FFF2-40B4-BE49-F238E27FC236}">
                <a16:creationId xmlns:a16="http://schemas.microsoft.com/office/drawing/2014/main" id="{A4448A8E-BEF1-4690-9AAC-D1F1C0A82BD5}"/>
              </a:ext>
            </a:extLst>
          </p:cNvPr>
          <p:cNvSpPr>
            <a:spLocks noGrp="1"/>
          </p:cNvSpPr>
          <p:nvPr>
            <p:ph type="body" idx="1"/>
          </p:nvPr>
        </p:nvSpPr>
        <p:spPr/>
        <p:txBody>
          <a:bodyPr/>
          <a:lstStyle/>
          <a:p>
            <a:endParaRPr lang="th-TH"/>
          </a:p>
        </p:txBody>
      </p:sp>
    </p:spTree>
    <p:extLst>
      <p:ext uri="{BB962C8B-B14F-4D97-AF65-F5344CB8AC3E}">
        <p14:creationId xmlns:p14="http://schemas.microsoft.com/office/powerpoint/2010/main" val="173558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80639-D3AD-4B65-8868-B3CBAA1A09D7}"/>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B966CAF7-E996-48DA-9E03-3038F470CC85}"/>
              </a:ext>
            </a:extLst>
          </p:cNvPr>
          <p:cNvSpPr>
            <a:spLocks noGrp="1"/>
          </p:cNvSpPr>
          <p:nvPr>
            <p:ph idx="1"/>
          </p:nvPr>
        </p:nvSpPr>
        <p:spPr/>
        <p:txBody>
          <a:bodyPr/>
          <a:lstStyle/>
          <a:p>
            <a:r>
              <a:rPr lang="en-US" dirty="0"/>
              <a:t>King </a:t>
            </a:r>
            <a:r>
              <a:rPr lang="en-US" dirty="0" err="1"/>
              <a:t>Maha</a:t>
            </a:r>
            <a:r>
              <a:rPr lang="en-US" dirty="0"/>
              <a:t> Vajiralongkorn presided over the swearing-in of the Cabinet, whose 36 members pledged their loyalty to the constitutional monarch. The Cabinet’s inauguration dissolved the junta that had governed while giving itself almost unlimited powers without oversight.</a:t>
            </a:r>
          </a:p>
          <a:p>
            <a:r>
              <a:rPr lang="th-TH" sz="2400" dirty="0"/>
              <a:t>กษัตริย์มหาวชิราลงกรณ์เป็นประธานในการสาบานตนของคณะรัฐมนตรีซึ่งมีสมาชิก 36 คนให้คำมั่นว่าจะจงรักภักดีต่อพระมหากษัตริย์ตามระบอบรัฐธรรมนูญ โดยการเข้ารับตำแหน่งของคณะรัฐมนตรีนี้จะสามารถแก้ไขปัญหาที่คณะรัฐประหารได้ปกครองประเทศโดยมีอำนาจเด็ดขาดเบ็ดเสร็จได้</a:t>
            </a:r>
          </a:p>
          <a:p>
            <a:endParaRPr lang="th-TH" dirty="0"/>
          </a:p>
        </p:txBody>
      </p:sp>
    </p:spTree>
    <p:extLst>
      <p:ext uri="{BB962C8B-B14F-4D97-AF65-F5344CB8AC3E}">
        <p14:creationId xmlns:p14="http://schemas.microsoft.com/office/powerpoint/2010/main" val="291590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54B18-921F-43F6-8971-A728D0E58068}"/>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DAC4F600-D27D-4B46-A1AE-7442703808D3}"/>
              </a:ext>
            </a:extLst>
          </p:cNvPr>
          <p:cNvSpPr>
            <a:spLocks noGrp="1"/>
          </p:cNvSpPr>
          <p:nvPr>
            <p:ph idx="1"/>
          </p:nvPr>
        </p:nvSpPr>
        <p:spPr/>
        <p:txBody>
          <a:bodyPr/>
          <a:lstStyle/>
          <a:p>
            <a:r>
              <a:rPr lang="en-US" dirty="0"/>
              <a:t>“Every task has obstacles. Every mission faces problems,” the king told the Cabinet members. “It is normal to take on work and solve problems so that the country can be run smoothly according to circumstances.” The Cabinet then held its first meeting at Government House.</a:t>
            </a:r>
            <a:endParaRPr lang="en-US" sz="2400" dirty="0"/>
          </a:p>
          <a:p>
            <a:r>
              <a:rPr lang="th-TH" sz="2400" dirty="0"/>
              <a:t>“ ทุกงานมีอุปสรรค ทุกภารกิจต้องเผชิญกับปัญหา” กษัตริย์บอกคณะรัฐมนตรี “ เป็นเรื่องปกติที่จะทำงานและแก้ไขปัญหาเพื่อให้ประเทศดำเนินไปได้อย่างราบรื่นตามสถานการณ์” คณะรัฐมนตรีจึงได้จัดการประชุมครั้งแรกขึ้นที่ทำเนียบรัฐบาล</a:t>
            </a:r>
            <a:endParaRPr lang="en-US" sz="2400" dirty="0"/>
          </a:p>
          <a:p>
            <a:endParaRPr lang="th-TH" dirty="0"/>
          </a:p>
        </p:txBody>
      </p:sp>
    </p:spTree>
    <p:extLst>
      <p:ext uri="{BB962C8B-B14F-4D97-AF65-F5344CB8AC3E}">
        <p14:creationId xmlns:p14="http://schemas.microsoft.com/office/powerpoint/2010/main" val="423406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92F0-821F-4738-91AE-4AF5F60D00BE}"/>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286DA0C5-5102-46D3-859F-C66FBE2B0D3F}"/>
              </a:ext>
            </a:extLst>
          </p:cNvPr>
          <p:cNvSpPr>
            <a:spLocks noGrp="1"/>
          </p:cNvSpPr>
          <p:nvPr>
            <p:ph idx="1"/>
          </p:nvPr>
        </p:nvSpPr>
        <p:spPr>
          <a:xfrm>
            <a:off x="1534696" y="1596044"/>
            <a:ext cx="9520158" cy="5153891"/>
          </a:xfrm>
        </p:spPr>
        <p:txBody>
          <a:bodyPr>
            <a:normAutofit/>
          </a:bodyPr>
          <a:lstStyle/>
          <a:p>
            <a:r>
              <a:rPr lang="en-US" dirty="0"/>
              <a:t>Prayuth Chan-</a:t>
            </a:r>
            <a:r>
              <a:rPr lang="en-US" dirty="0" err="1"/>
              <a:t>ocha</a:t>
            </a:r>
            <a:r>
              <a:rPr lang="en-US" dirty="0"/>
              <a:t>, who as army commander seized power in a 2014 coup ousting an elected government, returns as prime minister. </a:t>
            </a:r>
          </a:p>
          <a:p>
            <a:r>
              <a:rPr lang="en-US" dirty="0"/>
              <a:t>This time he was elected by a parliamentary vote after a March general election that was held under a new constitution and laws enacted by Prayuth’s junta aimed at disadvantaging established political parties in favor of the military and its conservative allies.</a:t>
            </a:r>
            <a:endParaRPr lang="th-TH" dirty="0"/>
          </a:p>
          <a:p>
            <a:r>
              <a:rPr lang="th-TH" sz="2100" dirty="0"/>
              <a:t>ประยุทธ์ จันทร์โอชา ผู้บัญชาการกองทัพบกซึ่งเข้ามายึดอำนาจในการรัฐประหารในปี 2557 ที่ขับไล่รัฐบาลที่มาจากการเลือกตั้งกลับมาเป็นนายกรัฐมนตรี </a:t>
            </a:r>
          </a:p>
          <a:p>
            <a:r>
              <a:rPr lang="th-TH" sz="2100" dirty="0"/>
              <a:t>คราวนี้เขาได้รับการเลือกตั้งโดยการลงคะแนนรัฐสภาหลังจากการเลือกตั้งทั่วไปเดือนมีนาคมซึ่งจัดขึ้นภายใต้รัฐธรรมนูญใหม่และกฎหมายที่ออกโดยสภาทหารของประยุทธ์ โดยที่มีวัตถุประสงค์เพื่อสร้างความเสียเปรียบแก่พรรคการเมืองฝั่งตรงข้าม และสนับสนุนกองทัพและพันธมิตร </a:t>
            </a:r>
          </a:p>
        </p:txBody>
      </p:sp>
    </p:spTree>
    <p:extLst>
      <p:ext uri="{BB962C8B-B14F-4D97-AF65-F5344CB8AC3E}">
        <p14:creationId xmlns:p14="http://schemas.microsoft.com/office/powerpoint/2010/main" val="112320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41386-C9C6-4E81-A301-23D5FDC355E8}"/>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3E2E712D-E8F6-468A-97E7-D8D5F385C58B}"/>
              </a:ext>
            </a:extLst>
          </p:cNvPr>
          <p:cNvSpPr>
            <a:spLocks noGrp="1"/>
          </p:cNvSpPr>
          <p:nvPr>
            <p:ph idx="1"/>
          </p:nvPr>
        </p:nvSpPr>
        <p:spPr>
          <a:xfrm>
            <a:off x="913775" y="2367093"/>
            <a:ext cx="10364452" cy="4235043"/>
          </a:xfrm>
        </p:spPr>
        <p:txBody>
          <a:bodyPr>
            <a:normAutofit/>
          </a:bodyPr>
          <a:lstStyle/>
          <a:p>
            <a:r>
              <a:rPr lang="en-US" dirty="0"/>
              <a:t>The measures were seen as being directly particularly at the </a:t>
            </a:r>
            <a:r>
              <a:rPr lang="en-US" dirty="0" err="1"/>
              <a:t>Pheu</a:t>
            </a:r>
            <a:r>
              <a:rPr lang="en-US" dirty="0"/>
              <a:t> Thai party. The party and its predecessors have won every national election for two decades and have been ousted in two military coups. The party founder is telecoms tycoon Thaksin Shinawatra, whose populist policies and enormous political support threatened the influence of Thailand’s traditional power holders, including the military.</a:t>
            </a:r>
          </a:p>
          <a:p>
            <a:r>
              <a:rPr lang="th-TH" sz="2400" dirty="0"/>
              <a:t>โดยมาตรการหรือกฎหมาย</a:t>
            </a:r>
            <a:r>
              <a:rPr lang="th-TH" sz="2400" dirty="0" err="1"/>
              <a:t>ต่างๆ</a:t>
            </a:r>
            <a:r>
              <a:rPr lang="th-TH" sz="2400" dirty="0"/>
              <a:t>ถูกมองว่าทำเพื่อพรคคเพื่อไทยโดยตรง เนื่องจากทางพรรคเพื่อไทยรุ่นก่อนชนะการเลือกตั้งระดับชาติถึง </a:t>
            </a:r>
            <a:r>
              <a:rPr lang="en-US" sz="2400" dirty="0"/>
              <a:t>2 </a:t>
            </a:r>
            <a:r>
              <a:rPr lang="th-TH" sz="2400" dirty="0"/>
              <a:t>สมัยด้วยกัน และถูกขับไล่ในการรัฐประหารทั้งสองครั้ง ผู้ก่อตั้งพรรคคือนายทักษิณ ชินวัตรซึ่งผู้ประกอบการด้านการสื่อสารโทรคมนาคม ซึ่งมีนโยบายประชานิยมและเป็นผู้สนับสนุนทางการเมืองครั้งใหญ่ที่คุกคามอิทธิพลของผู้มีอำนาจดั้งเดิมของประเทศไทยรวมถึงกองทัพ</a:t>
            </a:r>
          </a:p>
          <a:p>
            <a:endParaRPr lang="th-TH" dirty="0"/>
          </a:p>
        </p:txBody>
      </p:sp>
    </p:spTree>
    <p:extLst>
      <p:ext uri="{BB962C8B-B14F-4D97-AF65-F5344CB8AC3E}">
        <p14:creationId xmlns:p14="http://schemas.microsoft.com/office/powerpoint/2010/main" val="55686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D287F-8948-4384-9064-42C4FB082E0E}"/>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E63AA8E2-3BB1-49D8-A565-6D20684B1E64}"/>
              </a:ext>
            </a:extLst>
          </p:cNvPr>
          <p:cNvSpPr>
            <a:spLocks noGrp="1"/>
          </p:cNvSpPr>
          <p:nvPr>
            <p:ph idx="1"/>
          </p:nvPr>
        </p:nvSpPr>
        <p:spPr/>
        <p:txBody>
          <a:bodyPr/>
          <a:lstStyle/>
          <a:p>
            <a:r>
              <a:rPr lang="en-US" dirty="0"/>
              <a:t>After seizing power in 2014, Prayuth declared a war on money politics and so-called “influential persons,” including political power brokers with shady connections.</a:t>
            </a:r>
            <a:endParaRPr lang="th-TH" dirty="0"/>
          </a:p>
          <a:p>
            <a:r>
              <a:rPr lang="th-TH" sz="2800" dirty="0"/>
              <a:t>หลังจากได้ยึดอำนาจในปี 2557 ประยุทธ์ประกาศสงครามกับธุรกิจการเมือง หรือที่เรียกว่า“ ผู้มีอิทธิพล” รวมถึงโบรกเกอร์อำนาจทางการเมืองที่มีสายสัมพันธ์ที่ดีต่อกัน</a:t>
            </a:r>
          </a:p>
        </p:txBody>
      </p:sp>
    </p:spTree>
    <p:extLst>
      <p:ext uri="{BB962C8B-B14F-4D97-AF65-F5344CB8AC3E}">
        <p14:creationId xmlns:p14="http://schemas.microsoft.com/office/powerpoint/2010/main" val="227286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3ECC-BF0C-4713-B021-D683F1FF250F}"/>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783EBFB4-EB4B-4EDB-82EF-123A72B75088}"/>
              </a:ext>
            </a:extLst>
          </p:cNvPr>
          <p:cNvSpPr>
            <a:spLocks noGrp="1"/>
          </p:cNvSpPr>
          <p:nvPr>
            <p:ph idx="1"/>
          </p:nvPr>
        </p:nvSpPr>
        <p:spPr/>
        <p:txBody>
          <a:bodyPr/>
          <a:lstStyle/>
          <a:p>
            <a:r>
              <a:rPr lang="en-US" dirty="0"/>
              <a:t>But in assembling a political machine, the </a:t>
            </a:r>
            <a:r>
              <a:rPr lang="en-US" dirty="0" err="1"/>
              <a:t>Palang</a:t>
            </a:r>
            <a:r>
              <a:rPr lang="en-US" dirty="0"/>
              <a:t> </a:t>
            </a:r>
            <a:r>
              <a:rPr lang="en-US" dirty="0" err="1"/>
              <a:t>Pracharath</a:t>
            </a:r>
            <a:r>
              <a:rPr lang="en-US" dirty="0"/>
              <a:t> Party that made him its candidate for prime minister recruited the same types of wheeler-dealers and made alliances with some to attain a majority.</a:t>
            </a:r>
            <a:endParaRPr lang="th-TH" dirty="0"/>
          </a:p>
          <a:p>
            <a:endParaRPr lang="th-TH" dirty="0"/>
          </a:p>
          <a:p>
            <a:r>
              <a:rPr lang="th-TH" sz="2400" dirty="0"/>
              <a:t>แต่ด้วยกลไกการรวมกลุ่มทางการเมือง ทำให้พรรคพลังประชารัฐยื่นชื่อ เขา เป็นผู้สมัครชิงตำแหน่งนายกรัฐมนตรี เช่นเดียวกับที่ได้เลือกผู้สมัครในพรรคประเภทเดียวกัน (จากพรรคอื่น) และสร้างพันธมิตรกับบางกลุ่มเพื่อให้ได้เสียงส่วนใหญ่</a:t>
            </a:r>
          </a:p>
        </p:txBody>
      </p:sp>
    </p:spTree>
    <p:extLst>
      <p:ext uri="{BB962C8B-B14F-4D97-AF65-F5344CB8AC3E}">
        <p14:creationId xmlns:p14="http://schemas.microsoft.com/office/powerpoint/2010/main" val="51246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26AF8-5742-49D1-A880-F1787FF3CC94}"/>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B663A689-CCB9-46F7-83E3-D45642166B5A}"/>
              </a:ext>
            </a:extLst>
          </p:cNvPr>
          <p:cNvSpPr>
            <a:spLocks noGrp="1"/>
          </p:cNvSpPr>
          <p:nvPr>
            <p:ph idx="1"/>
          </p:nvPr>
        </p:nvSpPr>
        <p:spPr/>
        <p:txBody>
          <a:bodyPr>
            <a:normAutofit fontScale="92500" lnSpcReduction="10000"/>
          </a:bodyPr>
          <a:lstStyle/>
          <a:p>
            <a:r>
              <a:rPr lang="en-US" dirty="0"/>
              <a:t>“This Cabinet either represents old wine in a new bottle,” said Paul Chambers, a political scientist at </a:t>
            </a:r>
            <a:r>
              <a:rPr lang="en-US" dirty="0" err="1"/>
              <a:t>Naraesuan</a:t>
            </a:r>
            <a:r>
              <a:rPr lang="en-US" dirty="0"/>
              <a:t> University in northern Thailand, referring to major posts held by former members of Prayuth’s military government, “or a product of a multiparty and multi-factional balance of power.”</a:t>
            </a:r>
          </a:p>
          <a:p>
            <a:endParaRPr lang="en-US" dirty="0"/>
          </a:p>
          <a:p>
            <a:r>
              <a:rPr lang="th-TH" sz="2800" dirty="0"/>
              <a:t>“ คณะรัฐมนตรีนี้เป็นตัวแทนของไวน์เก่าในขวดใหม่” </a:t>
            </a:r>
            <a:r>
              <a:rPr lang="en-US" sz="2800" dirty="0"/>
              <a:t>Paul Chambers </a:t>
            </a:r>
            <a:r>
              <a:rPr lang="th-TH" sz="2800" dirty="0"/>
              <a:t>นักรัฐศาสตร์ของมหาวิทยาลัยนเรศวรในภาคเหนือของประเทศไทย กล่าวถึงการกระทำที่สำคัญซึ่งอดีตสมาชิกของรัฐบาลทหารของนายประยุทธ์ “หรือจะเรียกว่าดุลยภาพแห่พรรคการเมือง และดุลยภาพแห่งการกุมอำนาจ”</a:t>
            </a:r>
          </a:p>
        </p:txBody>
      </p:sp>
    </p:spTree>
    <p:extLst>
      <p:ext uri="{BB962C8B-B14F-4D97-AF65-F5344CB8AC3E}">
        <p14:creationId xmlns:p14="http://schemas.microsoft.com/office/powerpoint/2010/main" val="419161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1F00-280F-4DF4-85C2-9F6023333473}"/>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6AAFB97F-3A53-4EB3-B96F-90F6B5F1E0F8}"/>
              </a:ext>
            </a:extLst>
          </p:cNvPr>
          <p:cNvSpPr>
            <a:spLocks noGrp="1"/>
          </p:cNvSpPr>
          <p:nvPr>
            <p:ph idx="1"/>
          </p:nvPr>
        </p:nvSpPr>
        <p:spPr>
          <a:xfrm>
            <a:off x="1534696" y="2015732"/>
            <a:ext cx="9520158" cy="4235439"/>
          </a:xfrm>
        </p:spPr>
        <p:txBody>
          <a:bodyPr>
            <a:normAutofit/>
          </a:bodyPr>
          <a:lstStyle/>
          <a:p>
            <a:r>
              <a:rPr lang="en-US" dirty="0"/>
              <a:t>Thitinan Pongsudhirak, a professor of political science at Bangkok’s Chulalongkorn University, described the Cabinet as “dominated by patronage politics and paybacks,” including at least two members with questionable reputations who were recruited for their abilities to turn out the vote.</a:t>
            </a:r>
          </a:p>
          <a:p>
            <a:endParaRPr lang="en-US" dirty="0"/>
          </a:p>
          <a:p>
            <a:r>
              <a:rPr lang="th-TH" sz="2400" dirty="0"/>
              <a:t>ฐิตินันท์ พง</a:t>
            </a:r>
            <a:r>
              <a:rPr lang="th-TH" sz="2400" dirty="0" err="1"/>
              <a:t>ษ์สุ</a:t>
            </a:r>
            <a:r>
              <a:rPr lang="th-TH" sz="2400" dirty="0"/>
              <a:t>ทธิรักษ์ ศาสตราจารย์ทางด้านรัฐศาสตร์ที่จุฬาลงกรณ์มหาวิทยาลัย กรุงเทพ กล่าวถึงคณะรัฐมนตรีว่า “เป็นปกครองโดยการเมืองอุปถัมภ์และการแก้แค้น”   รวมถึงสมาชิกอย่างน้อยสองคนที่มีชื่อเสียงที่น่าสงสัย (ชื่อเสียงที่ไม่ดี) ซึ่งได้รับคัดเลือกจากความสามารถในการออกเสียงลงคะแนน</a:t>
            </a:r>
          </a:p>
        </p:txBody>
      </p:sp>
    </p:spTree>
    <p:extLst>
      <p:ext uri="{BB962C8B-B14F-4D97-AF65-F5344CB8AC3E}">
        <p14:creationId xmlns:p14="http://schemas.microsoft.com/office/powerpoint/2010/main" val="152025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6D36A0-46F7-44AA-AE6C-9349C813BD86}"/>
              </a:ext>
            </a:extLst>
          </p:cNvPr>
          <p:cNvSpPr>
            <a:spLocks noGrp="1"/>
          </p:cNvSpPr>
          <p:nvPr>
            <p:ph idx="4294967295"/>
          </p:nvPr>
        </p:nvSpPr>
        <p:spPr>
          <a:xfrm>
            <a:off x="725517" y="581607"/>
            <a:ext cx="9520237" cy="5603062"/>
          </a:xfrm>
        </p:spPr>
        <p:txBody>
          <a:bodyPr>
            <a:normAutofit fontScale="92500" lnSpcReduction="10000"/>
          </a:bodyPr>
          <a:lstStyle/>
          <a:p>
            <a:r>
              <a:rPr lang="en-US" dirty="0"/>
              <a:t>“The unsavory few who have had a shady and criminalized past are surprising because they will be a lightning rod on the Prayuth government’s credibility,” he said in an email interview. “It suggests that Prayuth has paid a high price for luring old-style politicians and influential figures into his party and Cabinet.”</a:t>
            </a:r>
          </a:p>
          <a:p>
            <a:endParaRPr lang="en-US" dirty="0"/>
          </a:p>
          <a:p>
            <a:r>
              <a:rPr lang="en-US" dirty="0"/>
              <a:t>Prayuth is both prime minister and defense minister in the new government.</a:t>
            </a:r>
            <a:endParaRPr lang="th-TH" dirty="0"/>
          </a:p>
          <a:p>
            <a:endParaRPr lang="th-TH" dirty="0"/>
          </a:p>
          <a:p>
            <a:endParaRPr lang="th-TH" dirty="0"/>
          </a:p>
          <a:p>
            <a:r>
              <a:rPr lang="th-TH" sz="2600" dirty="0"/>
              <a:t>“ คนไม่น่าไว้วางใจบางคนและคนที่เคยเป็นอาชญากรในอดีต ช่างเป็นที่น่าประหลาดใจเพราะคนพวกนี้เขาจะกลายเป็นเหมือนคำครหา ซึ่งกระทบความน่าเชื่อถือของรัฐบาลประยุทธ” เขากล่าวในการให้สัมภาษณ์ทางอีเมล “มันแสดงให้เห็นว่าประยุทธ์ได้จ่ายเงินในการล่อนักการเมืองแบบเก่าในราคาที่สูง อีกทั้งบุคคลที่มีอิทธิพลเข้ามาในพรรคและในคณะรัฐมนตรีของเขา”</a:t>
            </a:r>
          </a:p>
          <a:p>
            <a:r>
              <a:rPr lang="th-TH" sz="2600" dirty="0"/>
              <a:t>ประยุทธเป็นทั้งนายกรัฐมนตรีและรัฐมนตรีว่าการกระทรวงกลาโหมในรัฐบาลใหม่</a:t>
            </a:r>
          </a:p>
        </p:txBody>
      </p:sp>
    </p:spTree>
    <p:extLst>
      <p:ext uri="{BB962C8B-B14F-4D97-AF65-F5344CB8AC3E}">
        <p14:creationId xmlns:p14="http://schemas.microsoft.com/office/powerpoint/2010/main" val="1217087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011F3B-15AE-4D5A-AE23-C4FB09F287BD}"/>
              </a:ext>
            </a:extLst>
          </p:cNvPr>
          <p:cNvSpPr>
            <a:spLocks noGrp="1"/>
          </p:cNvSpPr>
          <p:nvPr>
            <p:ph type="title"/>
          </p:nvPr>
        </p:nvSpPr>
        <p:spPr/>
        <p:txBody>
          <a:bodyPr/>
          <a:lstStyle/>
          <a:p>
            <a:endParaRPr lang="th-TH"/>
          </a:p>
        </p:txBody>
      </p:sp>
      <p:sp>
        <p:nvSpPr>
          <p:cNvPr id="4" name="Content Placeholder 3">
            <a:extLst>
              <a:ext uri="{FF2B5EF4-FFF2-40B4-BE49-F238E27FC236}">
                <a16:creationId xmlns:a16="http://schemas.microsoft.com/office/drawing/2014/main" id="{337CA986-BF15-41FA-B5D1-EF027C06F9EC}"/>
              </a:ext>
            </a:extLst>
          </p:cNvPr>
          <p:cNvSpPr>
            <a:spLocks noGrp="1"/>
          </p:cNvSpPr>
          <p:nvPr>
            <p:ph idx="1"/>
          </p:nvPr>
        </p:nvSpPr>
        <p:spPr>
          <a:xfrm>
            <a:off x="1534696" y="2015732"/>
            <a:ext cx="9520158" cy="4584573"/>
          </a:xfrm>
        </p:spPr>
        <p:txBody>
          <a:bodyPr/>
          <a:lstStyle/>
          <a:p>
            <a:r>
              <a:rPr lang="en-US" dirty="0"/>
              <a:t>His key partners are Democrat party leader </a:t>
            </a:r>
            <a:r>
              <a:rPr lang="en-US" dirty="0" err="1"/>
              <a:t>Jurin</a:t>
            </a:r>
            <a:r>
              <a:rPr lang="en-US" dirty="0"/>
              <a:t> </a:t>
            </a:r>
            <a:r>
              <a:rPr lang="en-US" dirty="0" err="1"/>
              <a:t>Laksanawisit</a:t>
            </a:r>
            <a:r>
              <a:rPr lang="en-US" dirty="0"/>
              <a:t>, who is deputy prime minister and commerce minister, and </a:t>
            </a:r>
            <a:r>
              <a:rPr lang="en-US" dirty="0" err="1"/>
              <a:t>Bhumjai</a:t>
            </a:r>
            <a:r>
              <a:rPr lang="en-US" dirty="0"/>
              <a:t> Thai party leader </a:t>
            </a:r>
            <a:r>
              <a:rPr lang="en-US" dirty="0" err="1"/>
              <a:t>Anutin</a:t>
            </a:r>
            <a:r>
              <a:rPr lang="en-US" dirty="0"/>
              <a:t> </a:t>
            </a:r>
            <a:r>
              <a:rPr lang="en-US" dirty="0" err="1"/>
              <a:t>Charnvirakul</a:t>
            </a:r>
            <a:r>
              <a:rPr lang="en-US" dirty="0"/>
              <a:t>, who is deputy prime minister and health minister. </a:t>
            </a:r>
            <a:r>
              <a:rPr lang="en-US" dirty="0" err="1"/>
              <a:t>Anutin</a:t>
            </a:r>
            <a:r>
              <a:rPr lang="en-US" dirty="0"/>
              <a:t> campaigned for legalization of the production of marijuana to aid farmers.</a:t>
            </a:r>
          </a:p>
          <a:p>
            <a:endParaRPr lang="th-TH" dirty="0"/>
          </a:p>
          <a:p>
            <a:r>
              <a:rPr lang="th-TH" sz="2800" dirty="0"/>
              <a:t>ผู้ร่วมมือ (หุ้นส่วน) คนคือหัวหน้าพรรคประชาธิปัตย์</a:t>
            </a:r>
            <a:r>
              <a:rPr lang="en-US" sz="2800" dirty="0"/>
              <a:t> </a:t>
            </a:r>
            <a:r>
              <a:rPr lang="th-TH" sz="2800" dirty="0"/>
              <a:t>นายจุรินทร์ ลักษณะ</a:t>
            </a:r>
            <a:r>
              <a:rPr lang="th-TH" sz="2800" dirty="0" err="1"/>
              <a:t>วิศิษ</a:t>
            </a:r>
            <a:r>
              <a:rPr lang="th-TH" sz="2800" dirty="0"/>
              <a:t> ซึ่งดำรงตำแหน่งรองนายกรัฐมนตรีและรัฐมนตรีว่าการกระทรวงพาณิชย์และผู้นำพรรคภูมิใจไทย อนุทิน ชาญวีระกุลซึ่งเป็นรองนายกรัฐมนตรีและรัฐมนตรีสาธารณสุข โดยอณุทินได้จัดทำโครงการการผลิตกัญชาถูกกฎหมายในเพื่อช่วยเหลือเกษตรกร</a:t>
            </a:r>
          </a:p>
        </p:txBody>
      </p:sp>
    </p:spTree>
    <p:extLst>
      <p:ext uri="{BB962C8B-B14F-4D97-AF65-F5344CB8AC3E}">
        <p14:creationId xmlns:p14="http://schemas.microsoft.com/office/powerpoint/2010/main" val="2480334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BD32-8CB2-4C38-A69E-32C0B625FB57}"/>
              </a:ext>
            </a:extLst>
          </p:cNvPr>
          <p:cNvSpPr>
            <a:spLocks noGrp="1"/>
          </p:cNvSpPr>
          <p:nvPr>
            <p:ph type="title"/>
          </p:nvPr>
        </p:nvSpPr>
        <p:spPr/>
        <p:txBody>
          <a:bodyPr/>
          <a:lstStyle/>
          <a:p>
            <a:pPr marL="514350" indent="-514350">
              <a:buFont typeface="+mj-lt"/>
              <a:buAutoNum type="arabicPeriod"/>
            </a:pPr>
            <a:r>
              <a:rPr lang="th-TH" dirty="0"/>
              <a:t>คำเนื้อหา </a:t>
            </a:r>
            <a:r>
              <a:rPr lang="en-US" dirty="0"/>
              <a:t>(content words)&amp; </a:t>
            </a:r>
            <a:r>
              <a:rPr lang="th-TH" dirty="0"/>
              <a:t>คำโครงสร้าง </a:t>
            </a:r>
            <a:r>
              <a:rPr lang="en-US" dirty="0"/>
              <a:t>(Structure words)</a:t>
            </a:r>
            <a:endParaRPr lang="th-TH" dirty="0"/>
          </a:p>
        </p:txBody>
      </p:sp>
      <p:sp>
        <p:nvSpPr>
          <p:cNvPr id="3" name="Content Placeholder 2">
            <a:extLst>
              <a:ext uri="{FF2B5EF4-FFF2-40B4-BE49-F238E27FC236}">
                <a16:creationId xmlns:a16="http://schemas.microsoft.com/office/drawing/2014/main" id="{909AC013-B1DD-414E-A898-FA01F8CD4055}"/>
              </a:ext>
            </a:extLst>
          </p:cNvPr>
          <p:cNvSpPr>
            <a:spLocks noGrp="1"/>
          </p:cNvSpPr>
          <p:nvPr>
            <p:ph idx="1"/>
          </p:nvPr>
        </p:nvSpPr>
        <p:spPr>
          <a:xfrm>
            <a:off x="1534696" y="2015732"/>
            <a:ext cx="9520158" cy="4037749"/>
          </a:xfrm>
        </p:spPr>
        <p:txBody>
          <a:bodyPr/>
          <a:lstStyle/>
          <a:p>
            <a:r>
              <a:rPr lang="th-TH" dirty="0"/>
              <a:t>คำเนื้อหา คือ คำซึ่งทำหน้าที่</a:t>
            </a:r>
            <a:r>
              <a:rPr lang="th-TH" dirty="0" err="1"/>
              <a:t>ต่างๆ</a:t>
            </a:r>
            <a:r>
              <a:rPr lang="th-TH" dirty="0"/>
              <a:t> ต่อไปนี้ </a:t>
            </a:r>
            <a:r>
              <a:rPr lang="en-US" dirty="0"/>
              <a:t>; noun, verb, adjective, adverb</a:t>
            </a:r>
          </a:p>
          <a:p>
            <a:r>
              <a:rPr lang="th-TH" dirty="0"/>
              <a:t>คำโครงสร้าง คือ คำที่ทำหน้าที่</a:t>
            </a:r>
            <a:r>
              <a:rPr lang="th-TH" dirty="0" err="1"/>
              <a:t>ต่างๆ</a:t>
            </a:r>
            <a:r>
              <a:rPr lang="th-TH" dirty="0"/>
              <a:t>ต่อไปนี้</a:t>
            </a:r>
            <a:r>
              <a:rPr lang="en-US" dirty="0"/>
              <a:t>; determiners, auxiliaries, preposition, conjunction, subordinators, relatives </a:t>
            </a:r>
            <a:r>
              <a:rPr lang="th-TH" dirty="0"/>
              <a:t>หรือ </a:t>
            </a:r>
            <a:r>
              <a:rPr lang="en-US" dirty="0"/>
              <a:t>intensifiers</a:t>
            </a:r>
          </a:p>
          <a:p>
            <a:endParaRPr lang="en-US" dirty="0"/>
          </a:p>
          <a:p>
            <a:r>
              <a:rPr lang="th-TH" dirty="0"/>
              <a:t>ตัวอย่าง </a:t>
            </a:r>
            <a:r>
              <a:rPr lang="en-US" dirty="0"/>
              <a:t>the price of the food were depressed when the new corps came to the market. </a:t>
            </a:r>
          </a:p>
          <a:p>
            <a:r>
              <a:rPr lang="th-TH" dirty="0"/>
              <a:t>คำเนื้อหา คือ </a:t>
            </a:r>
            <a:r>
              <a:rPr lang="en-US" dirty="0"/>
              <a:t> price, food, depressed, new corps, came, market</a:t>
            </a:r>
          </a:p>
          <a:p>
            <a:r>
              <a:rPr lang="th-TH" dirty="0"/>
              <a:t>คำโครงสร้าง คือ </a:t>
            </a:r>
            <a:r>
              <a:rPr lang="en-US" dirty="0"/>
              <a:t>the, of, when, to</a:t>
            </a:r>
            <a:endParaRPr lang="th-TH" dirty="0"/>
          </a:p>
        </p:txBody>
      </p:sp>
    </p:spTree>
    <p:extLst>
      <p:ext uri="{BB962C8B-B14F-4D97-AF65-F5344CB8AC3E}">
        <p14:creationId xmlns:p14="http://schemas.microsoft.com/office/powerpoint/2010/main" val="452275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E40C-E640-4F36-B672-39A251DAFF39}"/>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846D293E-A593-493C-ADA4-AA499DC69CD5}"/>
              </a:ext>
            </a:extLst>
          </p:cNvPr>
          <p:cNvSpPr>
            <a:spLocks noGrp="1"/>
          </p:cNvSpPr>
          <p:nvPr>
            <p:ph idx="1"/>
          </p:nvPr>
        </p:nvSpPr>
        <p:spPr>
          <a:xfrm>
            <a:off x="1534696" y="2015732"/>
            <a:ext cx="9520158" cy="4127373"/>
          </a:xfrm>
        </p:spPr>
        <p:txBody>
          <a:bodyPr/>
          <a:lstStyle/>
          <a:p>
            <a:r>
              <a:rPr lang="en-US" dirty="0"/>
              <a:t>Three other deputy prime ministers held the same jobs in Prayuth’s military government. One, </a:t>
            </a:r>
            <a:r>
              <a:rPr lang="en-US" dirty="0" err="1"/>
              <a:t>Prawit</a:t>
            </a:r>
            <a:r>
              <a:rPr lang="en-US" dirty="0"/>
              <a:t> </a:t>
            </a:r>
            <a:r>
              <a:rPr lang="en-US" dirty="0" err="1"/>
              <a:t>Wongsuwan</a:t>
            </a:r>
            <a:r>
              <a:rPr lang="en-US" dirty="0"/>
              <a:t>, was a senior career military officer like Prayuth. Another former senior officer,  </a:t>
            </a:r>
            <a:r>
              <a:rPr lang="en-US" dirty="0" err="1"/>
              <a:t>Anupong</a:t>
            </a:r>
            <a:r>
              <a:rPr lang="en-US" dirty="0"/>
              <a:t> </a:t>
            </a:r>
            <a:r>
              <a:rPr lang="en-US" dirty="0" err="1"/>
              <a:t>Paojinda</a:t>
            </a:r>
            <a:r>
              <a:rPr lang="en-US" dirty="0"/>
              <a:t>, retains the post of interior minister.</a:t>
            </a:r>
            <a:endParaRPr lang="th-TH" dirty="0"/>
          </a:p>
          <a:p>
            <a:endParaRPr lang="th-TH" dirty="0"/>
          </a:p>
          <a:p>
            <a:r>
              <a:rPr lang="th-TH" sz="2400" dirty="0"/>
              <a:t>รองนายกรัฐมนตรีอีกสามคนโดยดำรงตำแหน่งเดียวกันในรัฐบาลทหารของนายประยุทธ คือหนึ่งประวิทย์ วงษ์สุวรรณ ซึ่งเป็นทหารอาชีพอาวุโสเช่นเดียวกับประยุทธ อดีตนายทหารอาวุโสอีกคนนายอนุพง</a:t>
            </a:r>
            <a:r>
              <a:rPr lang="th-TH" sz="2400" dirty="0" err="1"/>
              <a:t>ษ์</a:t>
            </a:r>
            <a:r>
              <a:rPr lang="th-TH" sz="2400" dirty="0"/>
              <a:t> เผ่าจินดา ทั้งยังดำรงตำแหน่งรักษาการรัฐมนตรีว่าการกระทรวงมหาดไทย</a:t>
            </a:r>
          </a:p>
        </p:txBody>
      </p:sp>
    </p:spTree>
    <p:extLst>
      <p:ext uri="{BB962C8B-B14F-4D97-AF65-F5344CB8AC3E}">
        <p14:creationId xmlns:p14="http://schemas.microsoft.com/office/powerpoint/2010/main" val="3874440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7F80-7A9C-48B4-9E8A-3DF24CD1CBAE}"/>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1F7B5955-DCA3-4502-B456-6372E688F66E}"/>
              </a:ext>
            </a:extLst>
          </p:cNvPr>
          <p:cNvSpPr>
            <a:spLocks noGrp="1"/>
          </p:cNvSpPr>
          <p:nvPr>
            <p:ph idx="1"/>
          </p:nvPr>
        </p:nvSpPr>
        <p:spPr>
          <a:xfrm>
            <a:off x="1534696" y="2015732"/>
            <a:ext cx="9520158" cy="4567948"/>
          </a:xfrm>
        </p:spPr>
        <p:txBody>
          <a:bodyPr>
            <a:normAutofit fontScale="92500" lnSpcReduction="20000"/>
          </a:bodyPr>
          <a:lstStyle/>
          <a:p>
            <a:r>
              <a:rPr lang="en-US" dirty="0"/>
              <a:t>Prayuth, in a Monday night speech marking the political transition, said “Thailand is now fully governed as a democratic country with a constitutional monarch, possessing a parliament that is elected and a government endorsed by the parliament. Several rights and liberties are safeguarded by the constitution in line with the highest international norms. Pending problems will be solved through democratic processes without the application of any special powers.”</a:t>
            </a:r>
            <a:endParaRPr lang="th-TH" dirty="0"/>
          </a:p>
          <a:p>
            <a:endParaRPr lang="th-TH" dirty="0"/>
          </a:p>
          <a:p>
            <a:r>
              <a:rPr lang="th-TH" sz="2600" dirty="0"/>
              <a:t>ประยุทธได้ปราศรัยเมื่อคืนวันจันทร์ที่ผ่านมา ซึ่งแสดงถึงการเปลี่ยนแปลงทางการเมืองว่า “ ขณะนี้ประเทศไทยอยู่ภายใต้การปกครองแบบประชาธิปไตยที่มีพระมหากษัตริย์เป็นประมุขตามรัฐธรรมนูญอย่างสมบูรณ์ครบถ้วน โดยมีรัฐสภาที่ได้รับการเลือกตั้งและรัฐบาลรับรองโดยรัฐสภา สิทธิและเสรีภาพหลายประการได้รับการคุ้มครองโดยรัฐธรรมนูญตามบรรทัดฐานสากลสูงสุด ปัญหาที่รอดำเนินการจะได้รับการแก้ไขผ่านกระบวนการประชาธิปไตยโดยไม่ต้องใช้พลังพิเศษใด ๆ ”</a:t>
            </a:r>
          </a:p>
        </p:txBody>
      </p:sp>
    </p:spTree>
    <p:extLst>
      <p:ext uri="{BB962C8B-B14F-4D97-AF65-F5344CB8AC3E}">
        <p14:creationId xmlns:p14="http://schemas.microsoft.com/office/powerpoint/2010/main" val="1663084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02A07-37D2-4028-A9C0-E5150BB8346B}"/>
              </a:ext>
            </a:extLst>
          </p:cNvPr>
          <p:cNvSpPr>
            <a:spLocks noGrp="1"/>
          </p:cNvSpPr>
          <p:nvPr>
            <p:ph type="title"/>
          </p:nvPr>
        </p:nvSpPr>
        <p:spPr/>
        <p:txBody>
          <a:bodyPr/>
          <a:lstStyle/>
          <a:p>
            <a:endParaRPr lang="th-TH" dirty="0"/>
          </a:p>
        </p:txBody>
      </p:sp>
      <p:sp>
        <p:nvSpPr>
          <p:cNvPr id="3" name="Content Placeholder 2">
            <a:extLst>
              <a:ext uri="{FF2B5EF4-FFF2-40B4-BE49-F238E27FC236}">
                <a16:creationId xmlns:a16="http://schemas.microsoft.com/office/drawing/2014/main" id="{2958EF3E-4CF9-47B6-B8DE-227DC87D8796}"/>
              </a:ext>
            </a:extLst>
          </p:cNvPr>
          <p:cNvSpPr>
            <a:spLocks noGrp="1"/>
          </p:cNvSpPr>
          <p:nvPr>
            <p:ph idx="1"/>
          </p:nvPr>
        </p:nvSpPr>
        <p:spPr>
          <a:xfrm>
            <a:off x="1534696" y="1508655"/>
            <a:ext cx="9520158" cy="4734203"/>
          </a:xfrm>
        </p:spPr>
        <p:txBody>
          <a:bodyPr>
            <a:normAutofit/>
          </a:bodyPr>
          <a:lstStyle/>
          <a:p>
            <a:r>
              <a:rPr lang="en-US" dirty="0"/>
              <a:t>Prayuth recently revoked 66 of more than 500 special executive orders that he had enacted under the junta. Critics said it was an attempt to make it appear that the military is relinquishing power and transitioning to an elected government. The executive orders he retained enable the military to influence politics, such as one that allows soldiers to search and arrest people they suspect of threatening national security for up to seven days without charges.</a:t>
            </a:r>
          </a:p>
          <a:p>
            <a:endParaRPr lang="en-US" dirty="0"/>
          </a:p>
          <a:p>
            <a:r>
              <a:rPr lang="th-TH" sz="2400" dirty="0"/>
              <a:t>เมื่อไม่นานมานี้ประยุทธได้ยกเลิกคำสั่งการบัญชาการพิเศษกว่า 66 จากคำสั่งกว่า 500 คำสั่ง ที่ได้ใช้ในคณะที่ยัง</a:t>
            </a:r>
            <a:r>
              <a:rPr lang="th-TH" sz="2400" dirty="0" err="1"/>
              <a:t>เป็</a:t>
            </a:r>
            <a:r>
              <a:rPr lang="th-TH" sz="2400" dirty="0"/>
              <a:t>นค</a:t>
            </a:r>
            <a:r>
              <a:rPr lang="th-TH" sz="2400" dirty="0" err="1"/>
              <a:t>สช</a:t>
            </a:r>
            <a:r>
              <a:rPr lang="th-TH" sz="2400" dirty="0"/>
              <a:t>. นักวิจารณ์กล่าวว่ามันเป็นความพยายามที่จะทำให้ปรากฏว่ากองทัพกำลังละทิ้งอำนาจและเปลี่ยนไปสู่รัฐบาลที่มาจากการเลือกตั้ง คำสั่งของผู้บริหารที่เขาเก็บไว้ทำให้ทหารมีอิทธิพลต่อการเมืองเช่นที่ทำให้ทหารสามารถค้นหาและจับกุมผู้คนที่พวกเขาสงสัยว่าคุกคามความมั่นคงของชาตินานถึงเจ็ดวันโดยไม่มีการตั้งข้อหา</a:t>
            </a:r>
          </a:p>
        </p:txBody>
      </p:sp>
    </p:spTree>
    <p:extLst>
      <p:ext uri="{BB962C8B-B14F-4D97-AF65-F5344CB8AC3E}">
        <p14:creationId xmlns:p14="http://schemas.microsoft.com/office/powerpoint/2010/main" val="629674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3916-C33A-4038-8441-9883A4D788D6}"/>
              </a:ext>
            </a:extLst>
          </p:cNvPr>
          <p:cNvSpPr>
            <a:spLocks noGrp="1"/>
          </p:cNvSpPr>
          <p:nvPr>
            <p:ph type="title"/>
          </p:nvPr>
        </p:nvSpPr>
        <p:spPr/>
        <p:txBody>
          <a:bodyPr/>
          <a:lstStyle/>
          <a:p>
            <a:r>
              <a:rPr lang="th-TH" dirty="0"/>
              <a:t>คำถาม</a:t>
            </a:r>
          </a:p>
        </p:txBody>
      </p:sp>
      <p:sp>
        <p:nvSpPr>
          <p:cNvPr id="3" name="Content Placeholder 2">
            <a:extLst>
              <a:ext uri="{FF2B5EF4-FFF2-40B4-BE49-F238E27FC236}">
                <a16:creationId xmlns:a16="http://schemas.microsoft.com/office/drawing/2014/main" id="{54CC77B2-8ABB-4E12-B3E3-4B54B1C83EBE}"/>
              </a:ext>
            </a:extLst>
          </p:cNvPr>
          <p:cNvSpPr>
            <a:spLocks noGrp="1"/>
          </p:cNvSpPr>
          <p:nvPr>
            <p:ph idx="1"/>
          </p:nvPr>
        </p:nvSpPr>
        <p:spPr/>
        <p:txBody>
          <a:bodyPr>
            <a:normAutofit/>
          </a:bodyPr>
          <a:lstStyle/>
          <a:p>
            <a:r>
              <a:rPr lang="th-TH" dirty="0"/>
              <a:t> </a:t>
            </a:r>
            <a:r>
              <a:rPr lang="en-US" dirty="0"/>
              <a:t>When is the new cabinet sworn?</a:t>
            </a:r>
          </a:p>
          <a:p>
            <a:r>
              <a:rPr lang="en-US" dirty="0"/>
              <a:t>How many years have the military rules Thailand?</a:t>
            </a:r>
          </a:p>
          <a:p>
            <a:r>
              <a:rPr lang="en-US" dirty="0"/>
              <a:t>How many cabinet members that pledge their loyalty on Tuesday?</a:t>
            </a:r>
          </a:p>
          <a:p>
            <a:r>
              <a:rPr lang="en-US" dirty="0"/>
              <a:t>when is the latest coup?</a:t>
            </a:r>
          </a:p>
          <a:p>
            <a:r>
              <a:rPr lang="en-US" dirty="0"/>
              <a:t>What is the main idea of this new ?</a:t>
            </a:r>
          </a:p>
          <a:p>
            <a:pPr marL="0" indent="0">
              <a:buNone/>
            </a:pPr>
            <a:r>
              <a:rPr lang="en-US" dirty="0"/>
              <a:t> </a:t>
            </a:r>
          </a:p>
        </p:txBody>
      </p:sp>
    </p:spTree>
    <p:extLst>
      <p:ext uri="{BB962C8B-B14F-4D97-AF65-F5344CB8AC3E}">
        <p14:creationId xmlns:p14="http://schemas.microsoft.com/office/powerpoint/2010/main" val="71960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childTnLst>
              </p:cTn>
              <p:nextCondLst>
                <p:cond evt="onClick" delay="0">
                  <p:tgtEl>
                    <p:spTgt spid="2"/>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ECE5-97C9-4CCF-B221-5B6241E93B96}"/>
              </a:ext>
            </a:extLst>
          </p:cNvPr>
          <p:cNvSpPr>
            <a:spLocks noGrp="1"/>
          </p:cNvSpPr>
          <p:nvPr>
            <p:ph type="title"/>
          </p:nvPr>
        </p:nvSpPr>
        <p:spPr/>
        <p:txBody>
          <a:bodyPr/>
          <a:lstStyle/>
          <a:p>
            <a:r>
              <a:rPr lang="th-TH" dirty="0"/>
              <a:t>คำถามจากบทความ(ต่อ)</a:t>
            </a:r>
          </a:p>
        </p:txBody>
      </p:sp>
      <p:sp>
        <p:nvSpPr>
          <p:cNvPr id="3" name="Content Placeholder 2">
            <a:extLst>
              <a:ext uri="{FF2B5EF4-FFF2-40B4-BE49-F238E27FC236}">
                <a16:creationId xmlns:a16="http://schemas.microsoft.com/office/drawing/2014/main" id="{C0332BE3-CF43-4E15-AB94-9B09FE42375B}"/>
              </a:ext>
            </a:extLst>
          </p:cNvPr>
          <p:cNvSpPr>
            <a:spLocks noGrp="1"/>
          </p:cNvSpPr>
          <p:nvPr>
            <p:ph idx="1"/>
          </p:nvPr>
        </p:nvSpPr>
        <p:spPr/>
        <p:txBody>
          <a:bodyPr/>
          <a:lstStyle/>
          <a:p>
            <a:r>
              <a:rPr lang="en-US" dirty="0"/>
              <a:t>What is money politics refer to in this passage?</a:t>
            </a:r>
          </a:p>
          <a:p>
            <a:r>
              <a:rPr lang="en-US" dirty="0"/>
              <a:t>What is political scientist comment on this news?</a:t>
            </a:r>
          </a:p>
          <a:p>
            <a:r>
              <a:rPr lang="en-US" dirty="0"/>
              <a:t>Who are the other 2 military held the same job as Prayuth?</a:t>
            </a:r>
          </a:p>
          <a:p>
            <a:r>
              <a:rPr lang="en-US" dirty="0"/>
              <a:t>What is Prayuth said in the Monday night?</a:t>
            </a:r>
          </a:p>
          <a:p>
            <a:r>
              <a:rPr lang="en-US" dirty="0"/>
              <a:t>How many special executive order has Prayuth revoke? </a:t>
            </a:r>
          </a:p>
          <a:p>
            <a:endParaRPr lang="th-TH" dirty="0"/>
          </a:p>
        </p:txBody>
      </p:sp>
    </p:spTree>
    <p:extLst>
      <p:ext uri="{BB962C8B-B14F-4D97-AF65-F5344CB8AC3E}">
        <p14:creationId xmlns:p14="http://schemas.microsoft.com/office/powerpoint/2010/main" val="34971172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F866-A881-47BD-8AEB-26090745426B}"/>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0171FC3F-16F6-45F0-BD94-CA708C18C220}"/>
              </a:ext>
            </a:extLst>
          </p:cNvPr>
          <p:cNvSpPr>
            <a:spLocks noGrp="1"/>
          </p:cNvSpPr>
          <p:nvPr>
            <p:ph idx="1"/>
          </p:nvPr>
        </p:nvSpPr>
        <p:spPr/>
        <p:txBody>
          <a:bodyPr>
            <a:normAutofit/>
          </a:bodyPr>
          <a:lstStyle/>
          <a:p>
            <a:pPr marL="0" indent="0" algn="ctr">
              <a:buNone/>
            </a:pPr>
            <a:r>
              <a:rPr lang="th-TH" sz="3200" dirty="0"/>
              <a:t>ให้นักศึกษาเขียนบรรยาย ถึง การเมืองไทย โดยใช้คำศัพท์พื้นฐานจากบทความ อาจบรรยาย กล่าวถึง  พรรณนา โดยอาจกล่าวถึงคณะรัฐมนตรี หรือ อย่างไรก็ได้ เท่าที่นักศึกษา เข้าใจ ความยาว ครึ่งหน้ากระดาษ </a:t>
            </a:r>
          </a:p>
          <a:p>
            <a:pPr marL="0" indent="0" algn="ctr">
              <a:buNone/>
            </a:pPr>
            <a:endParaRPr lang="th-TH" sz="3200" dirty="0"/>
          </a:p>
        </p:txBody>
      </p:sp>
    </p:spTree>
    <p:extLst>
      <p:ext uri="{BB962C8B-B14F-4D97-AF65-F5344CB8AC3E}">
        <p14:creationId xmlns:p14="http://schemas.microsoft.com/office/powerpoint/2010/main" val="131539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FDA3F-BA5C-4733-8D92-1283153A4939}"/>
              </a:ext>
            </a:extLst>
          </p:cNvPr>
          <p:cNvSpPr>
            <a:spLocks noGrp="1"/>
          </p:cNvSpPr>
          <p:nvPr>
            <p:ph type="title"/>
          </p:nvPr>
        </p:nvSpPr>
        <p:spPr/>
        <p:txBody>
          <a:bodyPr/>
          <a:lstStyle/>
          <a:p>
            <a:r>
              <a:rPr lang="en-US" dirty="0"/>
              <a:t>2. </a:t>
            </a:r>
            <a:r>
              <a:rPr lang="th-TH" dirty="0"/>
              <a:t>ส่วนประกอบสำคัญของประโยค </a:t>
            </a:r>
            <a:r>
              <a:rPr lang="en-US" dirty="0"/>
              <a:t>(main elements)</a:t>
            </a:r>
            <a:endParaRPr lang="th-TH" dirty="0"/>
          </a:p>
        </p:txBody>
      </p:sp>
      <p:sp>
        <p:nvSpPr>
          <p:cNvPr id="3" name="Content Placeholder 2">
            <a:extLst>
              <a:ext uri="{FF2B5EF4-FFF2-40B4-BE49-F238E27FC236}">
                <a16:creationId xmlns:a16="http://schemas.microsoft.com/office/drawing/2014/main" id="{72417F19-C067-48B0-8B0A-E87DCFA9D080}"/>
              </a:ext>
            </a:extLst>
          </p:cNvPr>
          <p:cNvSpPr>
            <a:spLocks noGrp="1"/>
          </p:cNvSpPr>
          <p:nvPr>
            <p:ph idx="1"/>
          </p:nvPr>
        </p:nvSpPr>
        <p:spPr/>
        <p:txBody>
          <a:bodyPr/>
          <a:lstStyle/>
          <a:p>
            <a:pPr marL="0" indent="0">
              <a:buNone/>
            </a:pPr>
            <a:r>
              <a:rPr lang="th-TH" dirty="0"/>
              <a:t>ประโยค ประกอบด้วย </a:t>
            </a:r>
            <a:r>
              <a:rPr lang="en-US" dirty="0"/>
              <a:t>2 </a:t>
            </a:r>
            <a:r>
              <a:rPr lang="th-TH" dirty="0"/>
              <a:t>ส่วน</a:t>
            </a:r>
            <a:r>
              <a:rPr lang="en-US" dirty="0"/>
              <a:t>; </a:t>
            </a:r>
            <a:r>
              <a:rPr lang="th-TH" dirty="0"/>
              <a:t>ภาคประธาน </a:t>
            </a:r>
            <a:r>
              <a:rPr lang="en-US" dirty="0"/>
              <a:t>(subject) </a:t>
            </a:r>
            <a:r>
              <a:rPr lang="th-TH" dirty="0"/>
              <a:t>และภาคแสดง </a:t>
            </a:r>
            <a:r>
              <a:rPr lang="en-US" dirty="0"/>
              <a:t>(</a:t>
            </a:r>
            <a:r>
              <a:rPr lang="en-US" dirty="0" err="1"/>
              <a:t>predictative</a:t>
            </a:r>
            <a:r>
              <a:rPr lang="en-US" dirty="0"/>
              <a:t>) </a:t>
            </a:r>
            <a:endParaRPr lang="th-TH" dirty="0"/>
          </a:p>
          <a:p>
            <a:pPr marL="457200" indent="-457200">
              <a:buFont typeface="+mj-lt"/>
              <a:buAutoNum type="arabicPeriod"/>
            </a:pPr>
            <a:r>
              <a:rPr lang="th-TH" dirty="0"/>
              <a:t>ตำแหน่งของภาคประธาน </a:t>
            </a:r>
            <a:r>
              <a:rPr lang="en-US" dirty="0"/>
              <a:t>(subject) </a:t>
            </a:r>
            <a:r>
              <a:rPr lang="th-TH" dirty="0"/>
              <a:t>และภาคแสดง </a:t>
            </a:r>
            <a:r>
              <a:rPr lang="en-US" dirty="0"/>
              <a:t>(</a:t>
            </a:r>
            <a:r>
              <a:rPr lang="en-US" dirty="0" err="1"/>
              <a:t>predictative</a:t>
            </a:r>
            <a:r>
              <a:rPr lang="en-US" dirty="0"/>
              <a:t>)</a:t>
            </a:r>
          </a:p>
          <a:p>
            <a:pPr marL="457200" indent="-457200">
              <a:buFont typeface="+mj-lt"/>
              <a:buAutoNum type="arabicPeriod"/>
            </a:pPr>
            <a:r>
              <a:rPr lang="th-TH" dirty="0"/>
              <a:t>รูปของประธาน </a:t>
            </a:r>
            <a:r>
              <a:rPr lang="en-US" dirty="0"/>
              <a:t>(Form of the subject) </a:t>
            </a:r>
            <a:r>
              <a:rPr lang="th-TH" dirty="0"/>
              <a:t>ประธานของประโยค อาจเป็น </a:t>
            </a:r>
            <a:r>
              <a:rPr lang="en-US" dirty="0"/>
              <a:t>Noun, pronoun, noun phase </a:t>
            </a:r>
            <a:r>
              <a:rPr lang="th-TH" dirty="0"/>
              <a:t>เป็นต้น</a:t>
            </a:r>
          </a:p>
          <a:p>
            <a:pPr marL="457200" indent="-457200">
              <a:buFont typeface="+mj-lt"/>
              <a:buAutoNum type="arabicPeriod"/>
            </a:pPr>
            <a:r>
              <a:rPr lang="th-TH" dirty="0"/>
              <a:t>ชนิดของประธาน โดยประธานอาจจะเป็น </a:t>
            </a:r>
            <a:r>
              <a:rPr lang="en-US" dirty="0"/>
              <a:t>simple and complete subject </a:t>
            </a:r>
            <a:r>
              <a:rPr lang="th-TH" dirty="0"/>
              <a:t>หรือ </a:t>
            </a:r>
            <a:r>
              <a:rPr lang="en-US" dirty="0"/>
              <a:t>compound subject </a:t>
            </a:r>
            <a:r>
              <a:rPr lang="th-TH" dirty="0"/>
              <a:t>ก็ได้</a:t>
            </a:r>
          </a:p>
          <a:p>
            <a:pPr marL="457200" indent="-457200">
              <a:buFont typeface="+mj-lt"/>
              <a:buAutoNum type="arabicPeriod"/>
            </a:pPr>
            <a:r>
              <a:rPr lang="th-TH" dirty="0"/>
              <a:t>รูปของภาคแสดง </a:t>
            </a:r>
            <a:r>
              <a:rPr lang="en-US" dirty="0"/>
              <a:t>(Form of the predictive) </a:t>
            </a:r>
          </a:p>
          <a:p>
            <a:pPr marL="0" indent="0">
              <a:buNone/>
            </a:pPr>
            <a:endParaRPr lang="en-US" dirty="0"/>
          </a:p>
        </p:txBody>
      </p:sp>
    </p:spTree>
    <p:extLst>
      <p:ext uri="{BB962C8B-B14F-4D97-AF65-F5344CB8AC3E}">
        <p14:creationId xmlns:p14="http://schemas.microsoft.com/office/powerpoint/2010/main" val="222161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7CF7-AC9B-4E53-A56E-DF68FCD5944A}"/>
              </a:ext>
            </a:extLst>
          </p:cNvPr>
          <p:cNvSpPr>
            <a:spLocks noGrp="1"/>
          </p:cNvSpPr>
          <p:nvPr>
            <p:ph type="title"/>
          </p:nvPr>
        </p:nvSpPr>
        <p:spPr/>
        <p:txBody>
          <a:bodyPr/>
          <a:lstStyle/>
          <a:p>
            <a:r>
              <a:rPr lang="en-US" dirty="0"/>
              <a:t>3.</a:t>
            </a:r>
            <a:r>
              <a:rPr lang="th-TH" dirty="0"/>
              <a:t>ส่วนประกอบรองของประโยค </a:t>
            </a:r>
            <a:r>
              <a:rPr lang="en-US" dirty="0"/>
              <a:t>(secondary elements)</a:t>
            </a:r>
            <a:endParaRPr lang="th-TH" dirty="0"/>
          </a:p>
        </p:txBody>
      </p:sp>
      <p:sp>
        <p:nvSpPr>
          <p:cNvPr id="3" name="Content Placeholder 2">
            <a:extLst>
              <a:ext uri="{FF2B5EF4-FFF2-40B4-BE49-F238E27FC236}">
                <a16:creationId xmlns:a16="http://schemas.microsoft.com/office/drawing/2014/main" id="{D4628EEA-2ABD-49AC-8796-6C8BAA40A08B}"/>
              </a:ext>
            </a:extLst>
          </p:cNvPr>
          <p:cNvSpPr>
            <a:spLocks noGrp="1"/>
          </p:cNvSpPr>
          <p:nvPr>
            <p:ph idx="1"/>
          </p:nvPr>
        </p:nvSpPr>
        <p:spPr/>
        <p:txBody>
          <a:bodyPr/>
          <a:lstStyle/>
          <a:p>
            <a:r>
              <a:rPr lang="th-TH" dirty="0"/>
              <a:t>ส่วนประกอบรองของประโยค คือ ส่วนที่ใช้ขยายความ ให้คำจำกัดความ หรือให้ความหมายของประโยคชัดเจนยิ่งขึ้น ซึ่งอาจประกอบไปด้วย </a:t>
            </a:r>
          </a:p>
          <a:p>
            <a:pPr lvl="1"/>
            <a:r>
              <a:rPr lang="th-TH" dirty="0"/>
              <a:t>คำคุณศัพท์ </a:t>
            </a:r>
            <a:r>
              <a:rPr lang="en-US" dirty="0"/>
              <a:t>(adjective)</a:t>
            </a:r>
            <a:r>
              <a:rPr lang="th-TH" dirty="0"/>
              <a:t> คือ คำที่ใช้ขยายคำนาม เช่น</a:t>
            </a:r>
            <a:r>
              <a:rPr lang="th-TH" b="1" dirty="0"/>
              <a:t> </a:t>
            </a:r>
            <a:r>
              <a:rPr lang="en-US" b="1" dirty="0"/>
              <a:t>new </a:t>
            </a:r>
            <a:r>
              <a:rPr lang="en-US" dirty="0"/>
              <a:t>cabinet</a:t>
            </a:r>
          </a:p>
          <a:p>
            <a:pPr lvl="1"/>
            <a:r>
              <a:rPr lang="th-TH" dirty="0"/>
              <a:t>กริยาวิเศษ </a:t>
            </a:r>
            <a:r>
              <a:rPr lang="en-US" dirty="0"/>
              <a:t>(adverb)</a:t>
            </a:r>
            <a:r>
              <a:rPr lang="th-TH" dirty="0"/>
              <a:t> คือคำที่ใช้ขยาย กริยา เช่น </a:t>
            </a:r>
            <a:r>
              <a:rPr lang="en-US" dirty="0" err="1"/>
              <a:t>Normina</a:t>
            </a:r>
            <a:r>
              <a:rPr lang="en-US" u="sng" dirty="0" err="1"/>
              <a:t>lly</a:t>
            </a:r>
            <a:r>
              <a:rPr lang="en-US" dirty="0"/>
              <a:t> elected</a:t>
            </a:r>
            <a:endParaRPr lang="en-US" b="1" dirty="0"/>
          </a:p>
          <a:p>
            <a:pPr lvl="1"/>
            <a:r>
              <a:rPr lang="th-TH" dirty="0"/>
              <a:t>คำหรือกลุ่มคำที่ใช้ขยายประโยค เช่น กริยาวลี </a:t>
            </a:r>
            <a:r>
              <a:rPr lang="en-US" dirty="0"/>
              <a:t>(verbal phase), </a:t>
            </a:r>
            <a:r>
              <a:rPr lang="th-TH" dirty="0"/>
              <a:t>บุพบทวี </a:t>
            </a:r>
            <a:r>
              <a:rPr lang="en-US" dirty="0"/>
              <a:t>(preposition phase) </a:t>
            </a:r>
          </a:p>
          <a:p>
            <a:pPr lvl="1"/>
            <a:endParaRPr lang="th-TH" dirty="0"/>
          </a:p>
        </p:txBody>
      </p:sp>
    </p:spTree>
    <p:extLst>
      <p:ext uri="{BB962C8B-B14F-4D97-AF65-F5344CB8AC3E}">
        <p14:creationId xmlns:p14="http://schemas.microsoft.com/office/powerpoint/2010/main" val="203745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DC2A-944A-4836-81B5-F9D0A4C2C1EC}"/>
              </a:ext>
            </a:extLst>
          </p:cNvPr>
          <p:cNvSpPr>
            <a:spLocks noGrp="1"/>
          </p:cNvSpPr>
          <p:nvPr>
            <p:ph type="title"/>
          </p:nvPr>
        </p:nvSpPr>
        <p:spPr/>
        <p:txBody>
          <a:bodyPr/>
          <a:lstStyle/>
          <a:p>
            <a:r>
              <a:rPr lang="en-US" dirty="0"/>
              <a:t>4. </a:t>
            </a:r>
            <a:r>
              <a:rPr lang="th-TH" dirty="0"/>
              <a:t>วลี </a:t>
            </a:r>
            <a:r>
              <a:rPr lang="en-US" dirty="0"/>
              <a:t>(phase)</a:t>
            </a:r>
            <a:endParaRPr lang="th-TH" dirty="0"/>
          </a:p>
        </p:txBody>
      </p:sp>
      <p:sp>
        <p:nvSpPr>
          <p:cNvPr id="3" name="Content Placeholder 2">
            <a:extLst>
              <a:ext uri="{FF2B5EF4-FFF2-40B4-BE49-F238E27FC236}">
                <a16:creationId xmlns:a16="http://schemas.microsoft.com/office/drawing/2014/main" id="{642AA6EB-A3B2-4D1D-AFE5-FAC65A9B1ACC}"/>
              </a:ext>
            </a:extLst>
          </p:cNvPr>
          <p:cNvSpPr>
            <a:spLocks noGrp="1"/>
          </p:cNvSpPr>
          <p:nvPr>
            <p:ph idx="1"/>
          </p:nvPr>
        </p:nvSpPr>
        <p:spPr/>
        <p:txBody>
          <a:bodyPr/>
          <a:lstStyle/>
          <a:p>
            <a:r>
              <a:rPr lang="th-TH" dirty="0"/>
              <a:t>วลี คือ กลุ่มคำตั้งแต่ </a:t>
            </a:r>
            <a:r>
              <a:rPr lang="en-US" dirty="0"/>
              <a:t>2 </a:t>
            </a:r>
            <a:r>
              <a:rPr lang="th-TH" dirty="0"/>
              <a:t>คำขึ้นไปที่ทำหน้าที่อย่างใดอย่างหนึ่งในประโยค โดยไม่มีประธานและกริยาแท้ แต่ทุกคำในกลุ่มตำมีความสัมพันธ์ต่อกันเกี่ยวข้องกับประโยค</a:t>
            </a:r>
          </a:p>
          <a:p>
            <a:endParaRPr lang="en-US" dirty="0"/>
          </a:p>
          <a:p>
            <a:r>
              <a:rPr lang="th-TH" dirty="0"/>
              <a:t>เช่น </a:t>
            </a:r>
            <a:r>
              <a:rPr lang="en-US" dirty="0"/>
              <a:t>“ every task has obstacles, every mission faces problems”</a:t>
            </a:r>
            <a:endParaRPr lang="th-TH" dirty="0"/>
          </a:p>
        </p:txBody>
      </p:sp>
    </p:spTree>
    <p:extLst>
      <p:ext uri="{BB962C8B-B14F-4D97-AF65-F5344CB8AC3E}">
        <p14:creationId xmlns:p14="http://schemas.microsoft.com/office/powerpoint/2010/main" val="538166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2F7E8-96D6-44B9-91C8-E9D44BB5D544}"/>
              </a:ext>
            </a:extLst>
          </p:cNvPr>
          <p:cNvSpPr>
            <a:spLocks noGrp="1"/>
          </p:cNvSpPr>
          <p:nvPr>
            <p:ph type="title"/>
          </p:nvPr>
        </p:nvSpPr>
        <p:spPr/>
        <p:txBody>
          <a:bodyPr/>
          <a:lstStyle/>
          <a:p>
            <a:r>
              <a:rPr lang="en-US" dirty="0"/>
              <a:t>5. </a:t>
            </a:r>
            <a:r>
              <a:rPr lang="th-TH" dirty="0"/>
              <a:t>ประโยค </a:t>
            </a:r>
            <a:r>
              <a:rPr lang="en-US" dirty="0"/>
              <a:t>(sentence)</a:t>
            </a:r>
            <a:endParaRPr lang="th-TH" dirty="0"/>
          </a:p>
        </p:txBody>
      </p:sp>
      <p:sp>
        <p:nvSpPr>
          <p:cNvPr id="3" name="Content Placeholder 2">
            <a:extLst>
              <a:ext uri="{FF2B5EF4-FFF2-40B4-BE49-F238E27FC236}">
                <a16:creationId xmlns:a16="http://schemas.microsoft.com/office/drawing/2014/main" id="{12AFFEE7-EC35-45A3-A0CF-0BB06A577344}"/>
              </a:ext>
            </a:extLst>
          </p:cNvPr>
          <p:cNvSpPr>
            <a:spLocks noGrp="1"/>
          </p:cNvSpPr>
          <p:nvPr>
            <p:ph idx="1"/>
          </p:nvPr>
        </p:nvSpPr>
        <p:spPr/>
        <p:txBody>
          <a:bodyPr/>
          <a:lstStyle/>
          <a:p>
            <a:r>
              <a:rPr lang="th-TH" dirty="0"/>
              <a:t>ประโยคคือหน่วยทางไวยากรณ์ที่ใหญ่ที่สุด มีความหมายสมบูรณ์อยู่ในตัวมันเอง ประกอบด้วย ภาคประธาน และภาคแสดง และอาจมีหรือไม่มีส่วนขยายก็ได้ ประโยคอาจแบ่งออกเป็น</a:t>
            </a:r>
          </a:p>
          <a:p>
            <a:pPr lvl="1"/>
            <a:r>
              <a:rPr lang="th-TH" dirty="0"/>
              <a:t>ประโยคความเดียว </a:t>
            </a:r>
            <a:r>
              <a:rPr lang="en-US" dirty="0"/>
              <a:t>(simple sentence)</a:t>
            </a:r>
          </a:p>
          <a:p>
            <a:pPr lvl="1"/>
            <a:r>
              <a:rPr lang="th-TH" dirty="0"/>
              <a:t>ประโยคความรวม </a:t>
            </a:r>
            <a:r>
              <a:rPr lang="en-US" dirty="0"/>
              <a:t>( compound sentence)</a:t>
            </a:r>
          </a:p>
          <a:p>
            <a:pPr lvl="1"/>
            <a:r>
              <a:rPr lang="th-TH" dirty="0"/>
              <a:t>ประโยคความซ้อน </a:t>
            </a:r>
            <a:r>
              <a:rPr lang="en-US" dirty="0"/>
              <a:t>( complex sentence)</a:t>
            </a:r>
          </a:p>
          <a:p>
            <a:pPr marL="0" indent="0">
              <a:buNone/>
            </a:pPr>
            <a:endParaRPr lang="th-TH" dirty="0"/>
          </a:p>
          <a:p>
            <a:pPr marL="0" indent="0">
              <a:buNone/>
            </a:pPr>
            <a:endParaRPr lang="th-TH" dirty="0"/>
          </a:p>
          <a:p>
            <a:pPr lvl="1"/>
            <a:endParaRPr lang="th-TH" dirty="0"/>
          </a:p>
        </p:txBody>
      </p:sp>
    </p:spTree>
    <p:extLst>
      <p:ext uri="{BB962C8B-B14F-4D97-AF65-F5344CB8AC3E}">
        <p14:creationId xmlns:p14="http://schemas.microsoft.com/office/powerpoint/2010/main" val="429309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40C9-1861-4DDE-9DE5-00C7F4084624}"/>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E767687E-4F56-4BB6-AA0B-3B6280DB92CC}"/>
              </a:ext>
            </a:extLst>
          </p:cNvPr>
          <p:cNvSpPr>
            <a:spLocks noGrp="1"/>
          </p:cNvSpPr>
          <p:nvPr>
            <p:ph idx="1"/>
          </p:nvPr>
        </p:nvSpPr>
        <p:spPr/>
        <p:txBody>
          <a:bodyPr>
            <a:normAutofit/>
          </a:bodyPr>
          <a:lstStyle/>
          <a:p>
            <a:pPr marL="0" indent="0" algn="ctr">
              <a:buNone/>
            </a:pPr>
            <a:r>
              <a:rPr lang="th-TH" sz="4000" dirty="0"/>
              <a:t>ภาษาอังกฤษที่ใช้ในทางวิชาการ เช่น ในตำรา และบทความ</a:t>
            </a:r>
            <a:r>
              <a:rPr lang="th-TH" sz="4000" dirty="0" err="1"/>
              <a:t>ต่างๆ</a:t>
            </a:r>
            <a:r>
              <a:rPr lang="th-TH" sz="4000" dirty="0"/>
              <a:t> มักเป็นประโยคที่ซับซ้อน รวมทั้งประโยค ความรวมและความซ้อน </a:t>
            </a:r>
          </a:p>
          <a:p>
            <a:pPr algn="ctr"/>
            <a:endParaRPr lang="th-TH" sz="4000" dirty="0"/>
          </a:p>
          <a:p>
            <a:pPr marL="0" indent="0" algn="ctr">
              <a:buNone/>
            </a:pPr>
            <a:r>
              <a:rPr lang="th-TH" sz="4000" b="1" dirty="0"/>
              <a:t>นักศึกษาจึงควรฝึกฝนการอ่านให้</a:t>
            </a:r>
            <a:r>
              <a:rPr lang="th-TH" sz="4000" b="1" dirty="0" err="1"/>
              <a:t>มากๆ</a:t>
            </a:r>
            <a:endParaRPr lang="th-TH" sz="4000" b="1" dirty="0"/>
          </a:p>
        </p:txBody>
      </p:sp>
    </p:spTree>
    <p:extLst>
      <p:ext uri="{BB962C8B-B14F-4D97-AF65-F5344CB8AC3E}">
        <p14:creationId xmlns:p14="http://schemas.microsoft.com/office/powerpoint/2010/main" val="233820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A9230-9F0F-4389-A49C-DEFC2B0830AF}"/>
              </a:ext>
            </a:extLst>
          </p:cNvPr>
          <p:cNvSpPr>
            <a:spLocks noGrp="1"/>
          </p:cNvSpPr>
          <p:nvPr>
            <p:ph type="title"/>
          </p:nvPr>
        </p:nvSpPr>
        <p:spPr/>
        <p:txBody>
          <a:bodyPr/>
          <a:lstStyle/>
          <a:p>
            <a:r>
              <a:rPr lang="en-US" dirty="0"/>
              <a:t>Political News</a:t>
            </a:r>
            <a:endParaRPr lang="th-TH" dirty="0"/>
          </a:p>
        </p:txBody>
      </p:sp>
      <p:sp>
        <p:nvSpPr>
          <p:cNvPr id="3" name="Content Placeholder 2">
            <a:extLst>
              <a:ext uri="{FF2B5EF4-FFF2-40B4-BE49-F238E27FC236}">
                <a16:creationId xmlns:a16="http://schemas.microsoft.com/office/drawing/2014/main" id="{8AE8DFD8-2114-4F77-A0E7-A431CA577C8F}"/>
              </a:ext>
            </a:extLst>
          </p:cNvPr>
          <p:cNvSpPr>
            <a:spLocks noGrp="1"/>
          </p:cNvSpPr>
          <p:nvPr>
            <p:ph idx="1"/>
          </p:nvPr>
        </p:nvSpPr>
        <p:spPr/>
        <p:txBody>
          <a:bodyPr/>
          <a:lstStyle/>
          <a:p>
            <a:r>
              <a:rPr lang="en-US" dirty="0"/>
              <a:t>WITH NEW CABINET, THAILAND REPLACES JUNTA WITH ARMY ALLIES</a:t>
            </a:r>
          </a:p>
          <a:p>
            <a:r>
              <a:rPr lang="th-TH" sz="2800" dirty="0"/>
              <a:t>ด้วยครม.ใหม่นี้ ประเทศไทยได้เปลี่ยนการปกครองจาก </a:t>
            </a:r>
            <a:r>
              <a:rPr lang="th-TH" sz="2800" dirty="0" err="1"/>
              <a:t>คร</a:t>
            </a:r>
            <a:r>
              <a:rPr lang="th-TH" sz="2800" dirty="0"/>
              <a:t>ม </a:t>
            </a:r>
            <a:r>
              <a:rPr lang="th-TH" sz="2800" dirty="0" err="1"/>
              <a:t>คสช</a:t>
            </a:r>
            <a:r>
              <a:rPr lang="th-TH" sz="2800" dirty="0"/>
              <a:t> เป็น </a:t>
            </a:r>
            <a:r>
              <a:rPr lang="th-TH" sz="2800" dirty="0" err="1"/>
              <a:t>คร</a:t>
            </a:r>
            <a:r>
              <a:rPr lang="th-TH" sz="2800" dirty="0"/>
              <a:t>ม ทหาร</a:t>
            </a:r>
          </a:p>
        </p:txBody>
      </p:sp>
    </p:spTree>
    <p:extLst>
      <p:ext uri="{BB962C8B-B14F-4D97-AF65-F5344CB8AC3E}">
        <p14:creationId xmlns:p14="http://schemas.microsoft.com/office/powerpoint/2010/main" val="322029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A010A-BF40-42CE-A457-4AE929C2C5A1}"/>
              </a:ext>
            </a:extLst>
          </p:cNvPr>
          <p:cNvSpPr>
            <a:spLocks noGrp="1"/>
          </p:cNvSpPr>
          <p:nvPr>
            <p:ph type="title"/>
          </p:nvPr>
        </p:nvSpPr>
        <p:spPr/>
        <p:txBody>
          <a:bodyPr/>
          <a:lstStyle/>
          <a:p>
            <a:endParaRPr lang="th-TH"/>
          </a:p>
        </p:txBody>
      </p:sp>
      <p:sp>
        <p:nvSpPr>
          <p:cNvPr id="3" name="Content Placeholder 2">
            <a:extLst>
              <a:ext uri="{FF2B5EF4-FFF2-40B4-BE49-F238E27FC236}">
                <a16:creationId xmlns:a16="http://schemas.microsoft.com/office/drawing/2014/main" id="{B38AB40F-B513-4A1A-95B0-3E4B4B76E7F9}"/>
              </a:ext>
            </a:extLst>
          </p:cNvPr>
          <p:cNvSpPr>
            <a:spLocks noGrp="1"/>
          </p:cNvSpPr>
          <p:nvPr>
            <p:ph idx="1"/>
          </p:nvPr>
        </p:nvSpPr>
        <p:spPr/>
        <p:txBody>
          <a:bodyPr/>
          <a:lstStyle/>
          <a:p>
            <a:r>
              <a:rPr lang="en-US" b="1" dirty="0"/>
              <a:t>BANGKOK </a:t>
            </a:r>
            <a:r>
              <a:rPr lang="en-US" dirty="0"/>
              <a:t>— Thailand’s new Cabinet was sworn in Tuesday, creating a nominally elected government after five years of military rule but keeping power in the hands of the same allies of the army.</a:t>
            </a:r>
            <a:endParaRPr lang="th-TH" dirty="0"/>
          </a:p>
          <a:p>
            <a:r>
              <a:rPr lang="th-TH" sz="2400" dirty="0"/>
              <a:t>กรุงเทพฯ – คณะรัฐมนตรีใหม่ของประเทศไทยได้เข้าสาบานตนในวันอังคาร จากการสร้างรัฐบาลที่ได้รับการแต่งตั้งในนามหลังจากการปกครองของทหารห้าปี แต่ยังคงรักษาอำนาจไว้ในมือของพันธมิตรเดียวกันของกองทัพ</a:t>
            </a:r>
          </a:p>
        </p:txBody>
      </p:sp>
    </p:spTree>
    <p:extLst>
      <p:ext uri="{BB962C8B-B14F-4D97-AF65-F5344CB8AC3E}">
        <p14:creationId xmlns:p14="http://schemas.microsoft.com/office/powerpoint/2010/main" val="157784610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1898</TotalTime>
  <Words>2181</Words>
  <Application>Microsoft Office PowerPoint</Application>
  <PresentationFormat>แบบจอกว้าง</PresentationFormat>
  <Paragraphs>91</Paragraphs>
  <Slides>25</Slides>
  <Notes>0</Notes>
  <HiddenSlides>0</HiddenSlides>
  <MMClips>0</MMClips>
  <ScaleCrop>false</ScaleCrop>
  <HeadingPairs>
    <vt:vector size="6" baseType="variant">
      <vt:variant>
        <vt:lpstr>ฟอนต์ที่ถูกใช้</vt:lpstr>
      </vt:variant>
      <vt:variant>
        <vt:i4>2</vt:i4>
      </vt:variant>
      <vt:variant>
        <vt:lpstr>ธีม</vt:lpstr>
      </vt:variant>
      <vt:variant>
        <vt:i4>1</vt:i4>
      </vt:variant>
      <vt:variant>
        <vt:lpstr>ชื่อเรื่องสไลด์</vt:lpstr>
      </vt:variant>
      <vt:variant>
        <vt:i4>25</vt:i4>
      </vt:variant>
    </vt:vector>
  </HeadingPairs>
  <TitlesOfParts>
    <vt:vector size="28" baseType="lpstr">
      <vt:lpstr>Arial</vt:lpstr>
      <vt:lpstr>Palatino Linotype</vt:lpstr>
      <vt:lpstr>Gallery</vt:lpstr>
      <vt:lpstr>การอ่านความในระดับประโยค</vt:lpstr>
      <vt:lpstr>คำเนื้อหา (content words)&amp; คำโครงสร้าง (Structure words)</vt:lpstr>
      <vt:lpstr>2. ส่วนประกอบสำคัญของประโยค (main elements)</vt:lpstr>
      <vt:lpstr>3.ส่วนประกอบรองของประโยค (secondary elements)</vt:lpstr>
      <vt:lpstr>4. วลี (phase)</vt:lpstr>
      <vt:lpstr>5. ประโยค (sentence)</vt:lpstr>
      <vt:lpstr>งานนำเสนอ PowerPoint</vt:lpstr>
      <vt:lpstr>Political News</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คำถาม</vt:lpstr>
      <vt:lpstr>คำถามจากบทความ(ต่อ)</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Political Science</dc:title>
  <dc:creator>Nadia P.</dc:creator>
  <cp:lastModifiedBy>Sirikarn Kuyyogsuy</cp:lastModifiedBy>
  <cp:revision>22</cp:revision>
  <dcterms:created xsi:type="dcterms:W3CDTF">2019-07-20T04:06:50Z</dcterms:created>
  <dcterms:modified xsi:type="dcterms:W3CDTF">2023-08-18T03:23:15Z</dcterms:modified>
</cp:coreProperties>
</file>