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60"/>
  </p:normalViewPr>
  <p:slideViewPr>
    <p:cSldViewPr snapToGrid="0">
      <p:cViewPr>
        <p:scale>
          <a:sx n="74" d="100"/>
          <a:sy n="74" d="100"/>
        </p:scale>
        <p:origin x="492" y="-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89F04F-455E-4E96-B1F1-553704CA7F25}" type="datetimeFigureOut">
              <a:rPr lang="th-TH" smtClean="0"/>
              <a:t>23/08/66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0653C1-62B0-49B8-AC52-89A52014463F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13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F04F-455E-4E96-B1F1-553704CA7F25}" type="datetimeFigureOut">
              <a:rPr lang="th-TH" smtClean="0"/>
              <a:t>23/08/66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53C1-62B0-49B8-AC52-89A520144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576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F04F-455E-4E96-B1F1-553704CA7F25}" type="datetimeFigureOut">
              <a:rPr lang="th-TH" smtClean="0"/>
              <a:t>23/08/66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53C1-62B0-49B8-AC52-89A520144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323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F04F-455E-4E96-B1F1-553704CA7F25}" type="datetimeFigureOut">
              <a:rPr lang="th-TH" smtClean="0"/>
              <a:t>23/08/66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53C1-62B0-49B8-AC52-89A520144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26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F04F-455E-4E96-B1F1-553704CA7F25}" type="datetimeFigureOut">
              <a:rPr lang="th-TH" smtClean="0"/>
              <a:t>23/08/66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53C1-62B0-49B8-AC52-89A52014463F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74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F04F-455E-4E96-B1F1-553704CA7F25}" type="datetimeFigureOut">
              <a:rPr lang="th-TH" smtClean="0"/>
              <a:t>23/08/66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53C1-62B0-49B8-AC52-89A520144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086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F04F-455E-4E96-B1F1-553704CA7F25}" type="datetimeFigureOut">
              <a:rPr lang="th-TH" smtClean="0"/>
              <a:t>23/08/66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53C1-62B0-49B8-AC52-89A520144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576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F04F-455E-4E96-B1F1-553704CA7F25}" type="datetimeFigureOut">
              <a:rPr lang="th-TH" smtClean="0"/>
              <a:t>23/08/66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53C1-62B0-49B8-AC52-89A520144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F04F-455E-4E96-B1F1-553704CA7F25}" type="datetimeFigureOut">
              <a:rPr lang="th-TH" smtClean="0"/>
              <a:t>23/08/66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53C1-62B0-49B8-AC52-89A520144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07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F04F-455E-4E96-B1F1-553704CA7F25}" type="datetimeFigureOut">
              <a:rPr lang="th-TH" smtClean="0"/>
              <a:t>23/08/66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53C1-62B0-49B8-AC52-89A520144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689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F04F-455E-4E96-B1F1-553704CA7F25}" type="datetimeFigureOut">
              <a:rPr lang="th-TH" smtClean="0"/>
              <a:t>23/08/66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53C1-62B0-49B8-AC52-89A520144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97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489F04F-455E-4E96-B1F1-553704CA7F25}" type="datetimeFigureOut">
              <a:rPr lang="th-TH" smtClean="0"/>
              <a:t>23/08/66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70653C1-62B0-49B8-AC52-89A520144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198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h.jobsdb.com/th/th/Resources/JobSeekerArticle/admin-editor12?ID=805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B98E8B-DB7F-4E0A-B0B8-EC1D50A81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515986"/>
          </a:xfrm>
        </p:spPr>
        <p:txBody>
          <a:bodyPr>
            <a:normAutofit/>
          </a:bodyPr>
          <a:lstStyle/>
          <a:p>
            <a:r>
              <a:rPr lang="th-TH" sz="6600" dirty="0"/>
              <a:t>บทที่ </a:t>
            </a:r>
            <a:r>
              <a:rPr lang="en-US" sz="6600" dirty="0"/>
              <a:t>2 </a:t>
            </a:r>
            <a:r>
              <a:rPr lang="th-TH" sz="6600" dirty="0"/>
              <a:t>จดหมายธุรกิจ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54B955C-C687-40C3-B9B8-E652DB7D8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48051"/>
            <a:ext cx="9144000" cy="3409749"/>
          </a:xfrm>
        </p:spPr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6766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2970952-9FBC-4622-9A2B-A38031573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ลักษณะจดหมายธุรกิจที่ดี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7CF775E-1D92-4DE6-882C-0FE3BE9FE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ลักษณะจดหมายธุรกิจที่ดี ลักษณะของจดหมายธุรกิจทีดีมีดังนี้</a:t>
            </a:r>
            <a:br>
              <a:rPr lang="th-TH" dirty="0"/>
            </a:b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1.กะทัดรัด ชัดเจน เป็นการเลือกสรรถ้อยคําการใช้ภาษาการ</a:t>
            </a:r>
            <a:r>
              <a:rPr lang="th-TH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ลําดับ</a:t>
            </a: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ความ  มีวัตถุประสงค์ ในการเขียนแน่นอน </a:t>
            </a:r>
            <a:r>
              <a:rPr lang="th-TH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ไม</a:t>
            </a: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เยิ่นเย้อ ผู้อ่านสามารถเข้าใจได้ทันที</a:t>
            </a:r>
            <a:br>
              <a:rPr lang="th-TH" dirty="0"/>
            </a:b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2. สุภาพ คือการใช้</a:t>
            </a:r>
            <a:r>
              <a:rPr lang="th-TH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สํานว</a:t>
            </a: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นภาษาที่สุภาพ แสดงความเป็นมิตรที่ดีต่อกัน</a:t>
            </a:r>
            <a:br>
              <a:rPr lang="th-TH" dirty="0"/>
            </a:b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3. สมบูรณ์คือเนื้อหาครอบคลุมเรื่องราวทั้งหมด ทั้งสาเห</a:t>
            </a:r>
            <a:r>
              <a:rPr lang="th-TH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ตแ</a:t>
            </a: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ละจุดประสงค์ ที่ต้องการแจ้ง ให้ผู้รับทราบ</a:t>
            </a:r>
            <a:br>
              <a:rPr lang="th-TH" dirty="0"/>
            </a:b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4. แนบเนียน คือการใช้ภาษาเหมาะสม ถูกต้องตามกาลเทศะ รู้ว่าสงใดควรเขียน ควรหลีกเลี่ยงในการเขียน</a:t>
            </a:r>
            <a:br>
              <a:rPr lang="th-TH" dirty="0"/>
            </a:b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5. คํานงถึงผู้อ่าน คือ ต้องให้ความสนใจผู้อ่านเสมอวาอ่านแล้วรู้สึกอย่างไรอันจะนํามาซึ่ง สัมพันธภาพที่ดีต่อกัน</a:t>
            </a:r>
            <a:br>
              <a:rPr lang="th-TH" dirty="0"/>
            </a:b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6. สะอาดและเป็นระเบียบ ควรคํานงถึงเร</a:t>
            </a:r>
            <a:r>
              <a:rPr lang="th-TH" dirty="0">
                <a:solidFill>
                  <a:srgbClr val="333333"/>
                </a:solidFill>
                <a:latin typeface="Arial" panose="020B0604020202020204" pitchFamily="34" charset="0"/>
              </a:rPr>
              <a:t>ื่อ</a:t>
            </a: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งการพิมพ์เช่น ต้องสะอาด การเว้นระยะบรรทัด กั้นหน้ากั้นหลัง มีการจด</a:t>
            </a:r>
            <a:r>
              <a:rPr lang="th-TH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ขัอค</a:t>
            </a: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วามให้เป็นระเบียบสวยงาม เพื่อให้ผู้รับเกิดความประทบใจ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75373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B289E54-06F4-41CD-B8B5-88C35AC4B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รูปแบบของจดหมายธุรกิจ</a:t>
            </a:r>
            <a:b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73A52A1-BA28-4394-96A1-0FC28DA8E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408"/>
            <a:ext cx="10515600" cy="4954555"/>
          </a:xfrm>
        </p:spPr>
        <p:txBody>
          <a:bodyPr/>
          <a:lstStyle/>
          <a:p>
            <a:pPr marL="0" indent="0">
              <a:buNone/>
            </a:pP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จดหมายธุรกิจมี 3 ประเภท</a:t>
            </a:r>
          </a:p>
          <a:p>
            <a:pPr marL="0" indent="0">
              <a:buNone/>
            </a:pP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1.จดหมายธุรกิจแบบไทย</a:t>
            </a:r>
            <a:br>
              <a:rPr lang="th-TH" dirty="0"/>
            </a:br>
            <a:endParaRPr lang="th-TH" dirty="0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A0B93CD9-4DB7-4A5D-B363-090B79AC0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9656" y="276625"/>
            <a:ext cx="4537458" cy="616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20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241D93-2D6F-48B2-AF60-3F24B1F65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FF00FF"/>
                </a:solidFill>
                <a:effectLst/>
                <a:latin typeface="Arial" panose="020B0604020202020204" pitchFamily="34" charset="0"/>
              </a:rPr>
              <a:t>ตัวอย่างแบบฟอร์มจดุหมายธุรกิจแบบไทย</a:t>
            </a:r>
            <a:endParaRPr lang="th-TH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88CD86E-D53B-4339-A818-8C38EECC3A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030" y="1930953"/>
            <a:ext cx="316151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04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8B3C7FD-1BE4-4DB3-942C-06E9EC734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2.จดหมายธุรกิจแบบราชการ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6FFA91A-290C-4B77-ABD4-18D25D63D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72" y="1633119"/>
            <a:ext cx="10515600" cy="4351338"/>
          </a:xfrm>
        </p:spPr>
        <p:txBody>
          <a:bodyPr/>
          <a:lstStyle/>
          <a:p>
            <a:r>
              <a:rPr lang="th-TH" b="1" i="0" dirty="0">
                <a:solidFill>
                  <a:srgbClr val="FF00FF"/>
                </a:solidFill>
                <a:effectLst/>
                <a:latin typeface="Arial" panose="020B0604020202020204" pitchFamily="34" charset="0"/>
              </a:rPr>
              <a:t>แบบฟอร์มจดหมายธุรกิจแบบราชการ</a:t>
            </a:r>
          </a:p>
          <a:p>
            <a:endParaRPr lang="th-TH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D4694F9-108A-402A-B68E-AF3C60449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755" y="163629"/>
            <a:ext cx="4610100" cy="6535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74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985866F-AF3B-4391-A438-8F572489F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FF00FF"/>
                </a:solidFill>
                <a:effectLst/>
                <a:latin typeface="Arial" panose="020B0604020202020204" pitchFamily="34" charset="0"/>
              </a:rPr>
              <a:t>ตัวอย่างแบบฟอร์มธุรกิจแบบราชการ</a:t>
            </a:r>
            <a:endParaRPr lang="th-TH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17F0E0F-9732-4492-96A2-259B7D842A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938" y="529389"/>
            <a:ext cx="4603354" cy="5804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596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5CEC988-E0CE-4941-BE23-47E942EBA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3.จดหมายธุรกิจสากล มี 3 ประเภท</a:t>
            </a:r>
            <a:b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3.1 จดหมายธุรกิจแบบ </a:t>
            </a:r>
            <a:r>
              <a:rPr lang="ms-MY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Full Block</a:t>
            </a:r>
            <a:endParaRPr lang="th-TH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F8113EBA-DBA9-42F7-8BA9-8921C092D8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64127"/>
            <a:ext cx="358104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D032D557-F4C2-4AEE-93D7-99F54D63B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173" y="2098307"/>
            <a:ext cx="4152600" cy="399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683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3F04018-57D5-4E95-84E6-A10A6730F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121118"/>
            <a:ext cx="9875520" cy="1356360"/>
          </a:xfrm>
        </p:spPr>
        <p:txBody>
          <a:bodyPr/>
          <a:lstStyle/>
          <a:p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3.2 จดหมายธุรกิจสากลแบบ </a:t>
            </a:r>
            <a:r>
              <a:rPr lang="ms-MY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Modify Block</a:t>
            </a:r>
            <a:endParaRPr lang="th-TH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7C5A86DE-944E-444E-97AD-B19BE587634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432" y="1233329"/>
            <a:ext cx="4840568" cy="538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73C25C1A-BAE0-4F7E-A6FE-CDA00CF3D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232" y="1354305"/>
            <a:ext cx="4000500" cy="513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432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AAC287-339E-4E34-9E01-1D5784849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3.3จดหมายธุรกิจสากลแบบ </a:t>
            </a:r>
            <a:r>
              <a:rPr lang="ms-MY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Sami Block</a:t>
            </a:r>
            <a:endParaRPr lang="th-TH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301C8124-FA14-4A2B-BA0D-3796AAD03BC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98" y="1690688"/>
            <a:ext cx="37242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607068B7-8413-4DB7-A6B6-495F207BC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549" y="1337912"/>
            <a:ext cx="4261787" cy="537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958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F146F63-5541-452D-8675-175AB196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3573379" cy="135636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format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kiriman</a:t>
            </a:r>
            <a:r>
              <a:rPr lang="en-US" dirty="0"/>
              <a:t> </a:t>
            </a:r>
            <a:r>
              <a:rPr lang="en-US" dirty="0" err="1"/>
              <a:t>rasmi</a:t>
            </a:r>
            <a:r>
              <a:rPr lang="en-US" dirty="0"/>
              <a:t> </a:t>
            </a:r>
            <a:endParaRPr lang="th-TH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9916F4A-3518-4837-A242-1DFA4968478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138" y="317634"/>
            <a:ext cx="5293894" cy="623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448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317103-1AFC-4341-8A15-161342045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9386C4D-1195-4A84-9BC9-25B71ED2B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800" dirty="0">
                <a:solidFill>
                  <a:schemeClr val="tx1"/>
                </a:solidFill>
              </a:rPr>
              <a:t>ความหมาย</a:t>
            </a:r>
          </a:p>
          <a:p>
            <a:r>
              <a:rPr lang="th-TH" sz="2800" dirty="0">
                <a:solidFill>
                  <a:schemeClr val="tx1"/>
                </a:solidFill>
              </a:rPr>
              <a:t>วิธีการทำจดหมายธุรกิจ</a:t>
            </a:r>
          </a:p>
          <a:p>
            <a:r>
              <a:rPr lang="th-TH" sz="2800" dirty="0">
                <a:solidFill>
                  <a:schemeClr val="tx1"/>
                </a:solidFill>
              </a:rPr>
              <a:t>ประโยชน์ จม ธุรกิจ และลักษณะจมธุรกิจที่ดี </a:t>
            </a:r>
          </a:p>
          <a:p>
            <a:r>
              <a:rPr lang="th-TH" sz="2800" dirty="0">
                <a:solidFill>
                  <a:schemeClr val="tx1"/>
                </a:solidFill>
              </a:rPr>
              <a:t> องค์ประกอบ จม ธุรกิจ </a:t>
            </a:r>
          </a:p>
          <a:p>
            <a:r>
              <a:rPr lang="th-TH" sz="2800" dirty="0">
                <a:solidFill>
                  <a:schemeClr val="tx1"/>
                </a:solidFill>
              </a:rPr>
              <a:t>จม ธุรกิจ แบบไทย </a:t>
            </a:r>
          </a:p>
          <a:p>
            <a:r>
              <a:rPr lang="th-TH" sz="2800" dirty="0">
                <a:solidFill>
                  <a:schemeClr val="tx1"/>
                </a:solidFill>
              </a:rPr>
              <a:t>จม ธุรกิจ แบบราชการ </a:t>
            </a:r>
          </a:p>
          <a:p>
            <a:r>
              <a:rPr lang="th-TH" sz="2800" dirty="0">
                <a:solidFill>
                  <a:schemeClr val="tx1"/>
                </a:solidFill>
              </a:rPr>
              <a:t>จม ธุรกิจ แบบสากล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329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6FC75F8-19C3-4E00-A923-B674FD62D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7200" dirty="0"/>
              <a:t>ความหมายจดหมายธุรกิจ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617038-C2D2-455E-8EDB-D721D352B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sz="3600" b="0" i="0" dirty="0">
                <a:solidFill>
                  <a:srgbClr val="202124"/>
                </a:solidFill>
                <a:effectLst/>
                <a:latin typeface="Google Sans"/>
              </a:rPr>
              <a:t> จดหมายธุรกิจ คือ </a:t>
            </a:r>
            <a:r>
              <a:rPr lang="th-TH" sz="3600" b="0" i="0" dirty="0">
                <a:solidFill>
                  <a:srgbClr val="040C28"/>
                </a:solidFill>
                <a:effectLst/>
                <a:latin typeface="Google Sans"/>
              </a:rPr>
              <a:t>จดหมายที่เขียนติดต่อกันเพื่อจุดประสงค์อย่างใดอย่างหนึ่งในการประกอบธุรกิจ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sz="3600" b="0" i="0" dirty="0">
                <a:solidFill>
                  <a:srgbClr val="202124"/>
                </a:solidFill>
                <a:effectLst/>
                <a:latin typeface="Google Sans"/>
              </a:rPr>
              <a:t> เสนอขายสินค้าและบริการ สั่งซื้อสินค้า ติดตามหนี้ ร้องเรียนเกี่ยวกับข้อผิดพลาดของสินค้า</a:t>
            </a:r>
            <a:r>
              <a:rPr lang="th-TH" sz="3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หรือความเสียหาย</a:t>
            </a:r>
            <a:r>
              <a:rPr lang="th-TH" sz="3600" b="0" i="0" dirty="0">
                <a:solidFill>
                  <a:srgbClr val="202124"/>
                </a:solidFill>
                <a:effectLst/>
                <a:latin typeface="Google Sans"/>
              </a:rPr>
              <a:t> เป็นต้น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sz="3600" dirty="0">
                <a:solidFill>
                  <a:srgbClr val="202124"/>
                </a:solidFill>
                <a:latin typeface="Google Sans"/>
              </a:rPr>
              <a:t> </a:t>
            </a:r>
            <a:r>
              <a:rPr lang="th-TH" sz="3600" b="0" i="0" dirty="0">
                <a:solidFill>
                  <a:srgbClr val="202124"/>
                </a:solidFill>
                <a:effectLst/>
                <a:latin typeface="Google Sans"/>
              </a:rPr>
              <a:t>มีรูปแบบการใช้ภาษาในระดับเป็นทางการหรือค่อนข้างเป็นทางการ ไม่ใช้ภาษาปาก หรือภาษาพูด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995680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364C49E-A79B-42D4-B1A7-318850D9F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u="sng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ก่อนการเขียน</a:t>
            </a:r>
            <a:r>
              <a:rPr lang="th-TH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th-TH" b="0" i="0" u="none" strike="noStrike" dirty="0">
                <a:solidFill>
                  <a:srgbClr val="3399FF"/>
                </a:solidFill>
                <a:effectLst/>
                <a:latin typeface="Roboto" panose="02000000000000000000" pitchFamily="2" charset="0"/>
                <a:hlinkClick r:id="rId2" tooltip="จดหมายธุรกิจ"/>
              </a:rPr>
              <a:t>จดหมายธุรกิจ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4794ED4-3E99-42DA-8066-42235A232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l" fontAlgn="base">
              <a:buNone/>
            </a:pPr>
            <a:r>
              <a:rPr lang="th-TH" sz="33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ผู้เขียนต้องคำนึงถึงเรื่องต่าง ๆ ให้เหมาะสมกับผู้รับจดหมาย</a:t>
            </a:r>
          </a:p>
          <a:p>
            <a:pPr algn="l" fontAlgn="base">
              <a:buFont typeface="Wingdings" panose="05000000000000000000" pitchFamily="2" charset="2"/>
              <a:buChar char="v"/>
            </a:pPr>
            <a:r>
              <a:rPr lang="th-TH" sz="33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เขียนถึงใคร เพื่อจะเลือกใช้คำขึ้นต้น คำลงท้าย ตลอดจนถ้อยคำสำนวนให้เหมาะสมกับผู้รับจดหมาย</a:t>
            </a:r>
          </a:p>
          <a:p>
            <a:pPr algn="just" fontAlgn="base">
              <a:buFont typeface="Wingdings" panose="05000000000000000000" pitchFamily="2" charset="2"/>
              <a:buChar char="v"/>
            </a:pPr>
            <a:r>
              <a:rPr lang="th-TH" sz="33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เขียนเรื่องใดบ้าง เพื่อจะได้สื่อสารกันให้ตรงประเด็น และได้สาระครบถ้วนตามต้องการ ในส่วนนี้ผู้เขียนต้องคิดให้รอบคอบและแน่นอนก่อนว่าจะเขียนเรื่องใดบ้าง และต้องหาข้อมูลให้ถูกต้องชัดเจนหากเป็นจำนวน วัน เวลา สถานที่ และเงื่อนไขต่าง ๆ ควรตรวจสอบให้แน่ชัด เพื่อป้องกันการคลาดเคลื่อนที่อาจเกิดขึ้นภายหลัง</a:t>
            </a:r>
          </a:p>
          <a:p>
            <a:pPr algn="just" fontAlgn="base">
              <a:buFont typeface="Wingdings" panose="05000000000000000000" pitchFamily="2" charset="2"/>
              <a:buChar char="v"/>
            </a:pPr>
            <a:r>
              <a:rPr lang="th-TH" sz="33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เขียนทำไม เพื่อจะได้ระบุวัตถุประสงค์ลงไปให้ชัดเจน แน่นอน เช่น เพื่อขอความร่วมมือ เพื่อแจ้งให้ทราบ เพื่อให้พิจารณา เป็นต้น ผู้รับจดหมายจะได้ไม่ลังเลสงสัยว่าผู้เขียนต้องการอะไรแน่</a:t>
            </a:r>
          </a:p>
          <a:p>
            <a:pPr algn="just" fontAlgn="base">
              <a:buFont typeface="Wingdings" panose="05000000000000000000" pitchFamily="2" charset="2"/>
              <a:buChar char="v"/>
            </a:pPr>
            <a:r>
              <a:rPr lang="th-TH" sz="33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เขียนอย่างไร เพื่อจะได้กำหนดรูปแบบของจดหมายเสียก่อนว่าควรใช้ลักษณะ อย่างไร ควรมีเนื้อความกี่ตอน เนื้อความแต่ละตอนควรกล่าวถึงอะไรบ้างและควรเลือกสรรถ้อยคำอย่างไรจึงจะเหมาะสม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5452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E12B362-211B-4297-96F4-CD1AD8A4B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ขณะที่เขียน</a:t>
            </a:r>
            <a:r>
              <a:rPr lang="th-TH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จดหมายธุรกิจ ผู้เขียนควรคำนึงถึงเรื่องต่าง ๆ ดังนี้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8BCA63B-586B-4FB1-B922-1C8CC105E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36295"/>
            <a:ext cx="9872871" cy="4459705"/>
          </a:xfrm>
        </p:spPr>
        <p:txBody>
          <a:bodyPr>
            <a:normAutofit lnSpcReduction="10000"/>
          </a:bodyPr>
          <a:lstStyle/>
          <a:p>
            <a:pPr algn="l" fontAlgn="base">
              <a:buFont typeface="Wingdings" panose="05000000000000000000" pitchFamily="2" charset="2"/>
              <a:buChar char="v"/>
            </a:pPr>
            <a:r>
              <a:rPr lang="th-TH" sz="28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ลำดับใจความของจดหมายให้เป็นเหตุเป็นผล คือ ต้องกล่าวถึงสาเหตุให้ชัดเจนก่อนว่าใคร ทำอะไร ที่ไหน เมื่อใดแล้วจึงแจ้งวัตถุประสงค์ให้ผู้รับจดหมายทราบว่าต้องการอะไร จากนั้นจึงเป็นข้อความปิดท้ายที่เหมาะสม ก่อให้เกิดความรู้สึกประทับใจ</a:t>
            </a:r>
          </a:p>
          <a:p>
            <a:pPr algn="l" fontAlgn="base">
              <a:buFont typeface="Wingdings" panose="05000000000000000000" pitchFamily="2" charset="2"/>
              <a:buChar char="v"/>
            </a:pPr>
            <a:r>
              <a:rPr lang="th-TH" sz="28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รักษารูปแบบให้ถูกต้อง กล่าวคือ ระมัดระวังในเรื่องการจัดระยะ การแบ่งย่อหน้าการเว้นระยะบรรทัด การเว้นกั้นหน้า – กั้นหลัง เป็นต้น</a:t>
            </a:r>
          </a:p>
          <a:p>
            <a:pPr algn="l" fontAlgn="base">
              <a:buFont typeface="Wingdings" panose="05000000000000000000" pitchFamily="2" charset="2"/>
              <a:buChar char="v"/>
            </a:pPr>
            <a:r>
              <a:rPr lang="th-TH" sz="28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ใช้ภาษาให้ถูกต้องสละสลวย คือ การเลือกสรรถ้อยคำให้ตรงตามความหมายที่ต้องการสะกดคำได้ถูกต้องตามอักขระวิธี ใช้ถ้อยคำสำนวนให้เหมาะสมแก่สถานภาพของผู้รับจดหมาย สร้างใจความที่ก่อให้เกิดผลการปฏิบัติตามวัตถุประสงค์ และเกิดความรู้สึกในแง่ดี เป็นต้น</a:t>
            </a:r>
          </a:p>
          <a:p>
            <a:pPr algn="l" fontAlgn="base">
              <a:buFont typeface="Wingdings" panose="05000000000000000000" pitchFamily="2" charset="2"/>
              <a:buChar char="v"/>
            </a:pPr>
            <a:r>
              <a:rPr lang="th-TH" sz="28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สะอาด เป็นระเบียบ จดหมายที่ก่อให้เกิดความประทับใจไม่ควรมีรอยขูดลบขีดฆ่า เพราะเป็นการแสดงให้เห็นถึงความสะเพร่า ขาดความประณีตของผู้เขียนจดหมา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6922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F0AAE65-FC0B-4112-AAC0-BEF1D9B00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หลังการเขียน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A5FE4D5-8C9D-44CA-AF30-EC1F02E3A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h-TH" dirty="0"/>
              <a:t>ภายหลังการเขียนจดหมายเสร็จแล้วผู้เขียนควรตรวจทานจดหมายที่เขียนเสร็จแล้วนั้นซ้ำอีกครั้งหนึ่งว่าไม่มีข้อบกพร่องใด ๆ หลงเหลืออยู่ทั้งนี้เพ</a:t>
            </a:r>
            <a:r>
              <a:rPr lang="th-TH" dirty="0" err="1"/>
              <a:t>ื่</a:t>
            </a:r>
            <a:r>
              <a:rPr lang="th-TH" dirty="0"/>
              <a:t>การตอบสนองที่น่าพอใจในการติดต่อธุรกิจซึ่งกันและกัน</a:t>
            </a:r>
          </a:p>
          <a:p>
            <a:pPr>
              <a:buFont typeface="Wingdings" panose="05000000000000000000" pitchFamily="2" charset="2"/>
              <a:buChar char="v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7385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FF18AB-E1D8-4A82-9232-0D59096F2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ประโยชน์ของจดหมายธุรกิจมีดังนี้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1E51E47-0CC3-4BDB-B4C0-34C0C908A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จดหมายธุรกิจก่อให้เกิดประโยชน์ดังนี้</a:t>
            </a:r>
            <a:br>
              <a:rPr lang="th-TH" dirty="0"/>
            </a:b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1. ประหยัดเวลาแรงงานและค่าใช้จ่าย</a:t>
            </a:r>
            <a:br>
              <a:rPr lang="th-TH" dirty="0"/>
            </a:b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2. เป็นเอกสารป้องกันความคลาดเคลื่อน</a:t>
            </a:r>
            <a:br>
              <a:rPr lang="th-TH" dirty="0"/>
            </a:b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3. เป็นสื่อกลางที่ก่อให้เกิดไมตรีจิต ระหว่างผู้ประกอบการและลูกค้า</a:t>
            </a:r>
            <a:br>
              <a:rPr lang="th-TH" dirty="0"/>
            </a:b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4. เป็นหลักฐานเพื่อความเข้าใจที่ชัดเจน ถูกต้อง</a:t>
            </a:r>
            <a:br>
              <a:rPr lang="th-TH" dirty="0"/>
            </a:b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5. เป็นสื่อในการแจ้งขาวสารใหม่ๆระหว่างธุรกิจกับลูกค้า</a:t>
            </a:r>
            <a:br>
              <a:rPr lang="th-TH" dirty="0"/>
            </a:br>
            <a:r>
              <a:rPr lang="th-TH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6. ใช้เก็บเป็นหลักฐานอ้างอิงในกรณีที่เกิดปัญหาขัดแย้ง ตกลงกันไม่ได้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0018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1E32E5A-C28E-4BCB-8E08-9A87965EF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การเขียนจดหมายธุรกิจควรมีองค์ประกอบ ดังนี้</a:t>
            </a:r>
            <a:br>
              <a:rPr lang="th-TH" dirty="0"/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6604C59-7343-4C9D-AD4F-08C967A70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h-TH" dirty="0"/>
              <a:t>กระดาษและซองจดหมาย ใช้กระดาษขนาด 8.5 นิ้ว คูณ 11 นิ้ว และใช้หน้าเดียว หากไม่พอให้ต่อแผ่นที่สองโดยมีข้อความที่ค้างมาจากหน้าแรกอย่างน้อย 2 บรรทัด 1 ย่อหน้า</a:t>
            </a:r>
          </a:p>
          <a:p>
            <a:pPr marL="514350" indent="-514350" algn="just">
              <a:buAutoNum type="arabicPeriod"/>
            </a:pPr>
            <a:r>
              <a:rPr lang="th-TH" dirty="0"/>
              <a:t>ที่อยู่ผู้ส่ง อยู่ส่วนบนของจดหมายนิยมใช้ กระดาษที่มีหัวจดหมายสําเร็จรูป ซึ่งแต่ละ หน่วยงานสามารถ</a:t>
            </a:r>
            <a:r>
              <a:rPr lang="th-TH" dirty="0" err="1"/>
              <a:t>กําหนด</a:t>
            </a:r>
            <a:r>
              <a:rPr lang="th-TH" dirty="0"/>
              <a:t>แบบ สีสันและขนาดได้ตามต้องการโดยทั่วไปนิยมใส่ชื่อที่อยู่ของบริษัทและใส่ตรา บริษัท หมายเลขโทรสาร ไว้ด้วย หากกระดาษที่ใช้ไม่มีหัวจดหมายสําเร็จรูป ให้พิมพ์ชื่อบริษัทห้างร้านไว้บรรทัดแรกห่างจากขอบกระดาษด้านบนประมาณ 1.5 นิ้ว รายละเอียดของที่อยู่ประมาณ 2 – 3 บรรทัด ในกรณีที่ใช้กระดาษมากกว่าหนึ่งแผ่น กระดาษแผ่นต่อไปให้ใช้กระดาษธรรมดาไม่ต้องมีที่อยู่ผู้ส่ง</a:t>
            </a:r>
          </a:p>
          <a:p>
            <a:pPr marL="514350" indent="-514350" algn="just">
              <a:buAutoNum type="arabicPeriod"/>
            </a:pPr>
            <a:r>
              <a:rPr lang="th-TH" dirty="0"/>
              <a:t> เลขที่จดหมาย ส่วนนี้เป็นส่วนประกอบที่ไม่ บังคับ อาจมีหรือไม่มีก็ได้ แต่หลายหน่วยงานนิยมเขียนเลขที่จดหมายและปี พุทธศักราชที่จัด</a:t>
            </a:r>
            <a:r>
              <a:rPr lang="th-TH" dirty="0" err="1"/>
              <a:t>ทํา</a:t>
            </a:r>
            <a:r>
              <a:rPr lang="th-TH" dirty="0"/>
              <a:t>จดหมายเพื่อประโยชน์ในการจัดเก็บและอ้างอิง โดยเรียง</a:t>
            </a:r>
            <a:r>
              <a:rPr lang="th-TH" dirty="0" err="1"/>
              <a:t>ลําดับ</a:t>
            </a:r>
            <a:r>
              <a:rPr lang="th-TH" dirty="0"/>
              <a:t>ตั้งแต่เลข 1 ไปจนสิ้นปีปฏิทิน แต่บางหน่วยงานอาจมีวิธีการ</a:t>
            </a:r>
            <a:r>
              <a:rPr lang="th-TH" dirty="0" err="1"/>
              <a:t>กําหนด</a:t>
            </a:r>
            <a:r>
              <a:rPr lang="th-TH" dirty="0"/>
              <a:t>เลขที่จดหมายขึ้นใช้ แตกต่างกันไป</a:t>
            </a:r>
          </a:p>
          <a:p>
            <a:pPr marL="514350" indent="-514350" algn="just">
              <a:buAutoNum type="arabicPeriod"/>
            </a:pPr>
            <a:r>
              <a:rPr lang="th-TH" dirty="0"/>
              <a:t>วัน เดือน ปี นิยมใช้เลขอารบ</a:t>
            </a:r>
            <a:r>
              <a:rPr lang="th-TH" dirty="0" err="1"/>
              <a:t>ิค</a:t>
            </a:r>
            <a:r>
              <a:rPr lang="th-TH" dirty="0"/>
              <a:t> ลงเฉพาะตัวเลขของวันที่ ชื่อเต็มของเดือน และตัวเลขปีพุทธศักราชที่ออกจดหมาย เพื่อเป็นข้อมูลในการอ้างอิงหรือการติดต่อโต้ตอบจดหมาย</a:t>
            </a:r>
          </a:p>
        </p:txBody>
      </p:sp>
    </p:spTree>
    <p:extLst>
      <p:ext uri="{BB962C8B-B14F-4D97-AF65-F5344CB8AC3E}">
        <p14:creationId xmlns:p14="http://schemas.microsoft.com/office/powerpoint/2010/main" val="374361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AC473D4-F245-45F1-A107-EF7C63CD5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2269"/>
            <a:ext cx="10515600" cy="5464694"/>
          </a:xfrm>
        </p:spPr>
        <p:txBody>
          <a:bodyPr>
            <a:normAutofit lnSpcReduction="10000"/>
          </a:bodyPr>
          <a:lstStyle/>
          <a:p>
            <a:r>
              <a:rPr lang="th-TH" dirty="0"/>
              <a:t>5. ที่อยู่ผู้รับ หมายถึง การระบุชื่อ </a:t>
            </a:r>
            <a:r>
              <a:rPr lang="th-TH" dirty="0" err="1"/>
              <a:t>ตําแหน่ง</a:t>
            </a:r>
            <a:r>
              <a:rPr lang="th-TH" dirty="0"/>
              <a:t>และที่อยู่ของผู้รับเพื่อประโยชน์</a:t>
            </a:r>
            <a:r>
              <a:rPr lang="th-TH" dirty="0" err="1"/>
              <a:t>สําหรับ</a:t>
            </a:r>
            <a:r>
              <a:rPr lang="th-TH" dirty="0"/>
              <a:t>การเก็บ จดหมายไว้เป็นหลักฐาน แต่มีจดหมายธุรกิจ</a:t>
            </a:r>
            <a:r>
              <a:rPr lang="th-TH" dirty="0" err="1"/>
              <a:t>จํานวน</a:t>
            </a:r>
            <a:r>
              <a:rPr lang="th-TH" dirty="0"/>
              <a:t>มากไม่นิยมใส่ส่วนนี้ไว้เนื่องจากไม่เห็นความจําเป็น</a:t>
            </a:r>
          </a:p>
          <a:p>
            <a:endParaRPr lang="th-TH" dirty="0"/>
          </a:p>
          <a:p>
            <a:r>
              <a:rPr lang="th-TH" dirty="0"/>
              <a:t>6. คําขึ้นต้น เป็นการทักทายแสดงการเริ่มต้น จดหมาย นิยมใช้คําว่า “ เรียน ” และตามด้วย</a:t>
            </a:r>
            <a:r>
              <a:rPr lang="th-TH" dirty="0" err="1"/>
              <a:t>ตําแหน่ง</a:t>
            </a:r>
            <a:r>
              <a:rPr lang="th-TH" dirty="0"/>
              <a:t>หรือชื่อที่ถูกต้องของผู้ที่จดหมายนั้นมีถึง การเขียนคําขึ้นต้นในจดหมายธุรกิจสามารถวางไว้ก่อนหรือหลัง “ เรื่อง ” ตามรูปแบบของจดหมายที่เลือกใช้</a:t>
            </a:r>
          </a:p>
          <a:p>
            <a:endParaRPr lang="th-TH" dirty="0"/>
          </a:p>
          <a:p>
            <a:r>
              <a:rPr lang="th-TH" dirty="0"/>
              <a:t>7. เรื่อง ได้แก่ สาระ</a:t>
            </a:r>
            <a:r>
              <a:rPr lang="th-TH" dirty="0" err="1"/>
              <a:t>สําคัญ</a:t>
            </a:r>
            <a:r>
              <a:rPr lang="th-TH" dirty="0"/>
              <a:t>สั้น ๆ ที่ครอบคลุมใจความทั้งหมดของเรื่องที่ติดต่อ บางหน่วยงานไม่มีการ</a:t>
            </a:r>
            <a:r>
              <a:rPr lang="th-TH" dirty="0" err="1"/>
              <a:t>กําหนด</a:t>
            </a:r>
            <a:r>
              <a:rPr lang="th-TH" dirty="0"/>
              <a:t>ชื่อเรื่อง หากมีจะ</a:t>
            </a:r>
            <a:r>
              <a:rPr lang="th-TH" dirty="0" err="1"/>
              <a:t>กําหนดตําแหน่ง</a:t>
            </a:r>
            <a:r>
              <a:rPr lang="th-TH" dirty="0"/>
              <a:t>ไว้ก่อนขึ้นส่วนข้อความ แต่มีจดหมายธุรกิจ</a:t>
            </a:r>
            <a:r>
              <a:rPr lang="th-TH" dirty="0" err="1"/>
              <a:t>จํานวน</a:t>
            </a:r>
            <a:r>
              <a:rPr lang="th-TH" dirty="0"/>
              <a:t>มาก นิยมวางเรื่องไว้ชิดเส้นกั้นหน้าก่อนคําขึ้นต้นเช่นเดียวกับหนังสือราชการ</a:t>
            </a:r>
          </a:p>
          <a:p>
            <a:endParaRPr lang="th-TH" dirty="0"/>
          </a:p>
          <a:p>
            <a:r>
              <a:rPr lang="th-TH" dirty="0"/>
              <a:t>8. อ้างอิง อาจมีหรือไม่ก็ได้ ส่วนใหญ่เป็นการเท้าความการติดต่อกันที่มีมาก่อน ในจดหมายธุรกิจนิยมนําอ้างอิงใส่ไว้ในเนื้อความตอนต้น แต่บางฉบับอาจใส่ไว้ชิดเส้นกั้นหน้าต่อจากคําขึ้นต้น</a:t>
            </a:r>
          </a:p>
          <a:p>
            <a:endParaRPr lang="th-TH" dirty="0"/>
          </a:p>
          <a:p>
            <a:r>
              <a:rPr lang="th-TH" dirty="0"/>
              <a:t>9. เนื้อความ หมายถึง ส่วนที่เสนอเนื้อหาหรือสาระ</a:t>
            </a:r>
            <a:r>
              <a:rPr lang="th-TH" dirty="0" err="1"/>
              <a:t>สําคัญ</a:t>
            </a:r>
            <a:r>
              <a:rPr lang="th-TH" dirty="0"/>
              <a:t>ของจดหมายที่เขียน ปกติแล้วจะแบ่งเนื้อหาออกเป็นตอน ๆ เพื่อให้ชัดเจนเข้าใจง่าย เริ่มจากอารัมภบท สาระ</a:t>
            </a:r>
            <a:r>
              <a:rPr lang="th-TH" dirty="0" err="1"/>
              <a:t>สําคัญ</a:t>
            </a:r>
            <a:r>
              <a:rPr lang="th-TH" dirty="0"/>
              <a:t> และข้อความลงเอยตอนท้าย ข้อความส่วนที่เป็นการอ้างอิงความเดิมมักอยู่ในเนื้อความด้วย</a:t>
            </a:r>
          </a:p>
        </p:txBody>
      </p:sp>
    </p:spTree>
    <p:extLst>
      <p:ext uri="{BB962C8B-B14F-4D97-AF65-F5344CB8AC3E}">
        <p14:creationId xmlns:p14="http://schemas.microsoft.com/office/powerpoint/2010/main" val="3755777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8908AC6-FC67-4509-8952-E429EC920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2013"/>
            <a:ext cx="10515600" cy="5714950"/>
          </a:xfrm>
        </p:spPr>
        <p:txBody>
          <a:bodyPr>
            <a:normAutofit/>
          </a:bodyPr>
          <a:lstStyle/>
          <a:p>
            <a:r>
              <a:rPr lang="th-TH" dirty="0"/>
              <a:t>10. </a:t>
            </a:r>
            <a:r>
              <a:rPr lang="th-TH" dirty="0" err="1"/>
              <a:t>คํ</a:t>
            </a:r>
            <a:r>
              <a:rPr lang="th-TH" dirty="0"/>
              <a:t>าลงท้าย นิยมใช้คําว่า ขอแสดงความนับถือ ส่วนประกอบจดหมายธุรกิจ          </a:t>
            </a:r>
          </a:p>
          <a:p>
            <a:r>
              <a:rPr lang="th-TH" dirty="0"/>
              <a:t>11. ลายมือชื่อ เป็นการลงลายมือชื่อของเจ้าของจดหมาย</a:t>
            </a:r>
          </a:p>
          <a:p>
            <a:r>
              <a:rPr lang="th-TH" dirty="0"/>
              <a:t>12. ชื่อเต็มและ</a:t>
            </a:r>
            <a:r>
              <a:rPr lang="th-TH" dirty="0" err="1"/>
              <a:t>ตําแหน่ง</a:t>
            </a:r>
            <a:r>
              <a:rPr lang="th-TH" dirty="0"/>
              <a:t> เป็นการพิมพ์ชื่อเต็มของเจ้าของลายมือชื่อ ซึ่งนิยมใช้ทั้งมีและไม่มี</a:t>
            </a:r>
            <a:r>
              <a:rPr lang="th-TH" dirty="0" err="1"/>
              <a:t>คํ</a:t>
            </a:r>
            <a:r>
              <a:rPr lang="th-TH" dirty="0"/>
              <a:t>าประกอบชื่อ จากนั้นจะระบุ</a:t>
            </a:r>
            <a:r>
              <a:rPr lang="th-TH" dirty="0" err="1"/>
              <a:t>ตําแหน่ง</a:t>
            </a:r>
            <a:r>
              <a:rPr lang="th-TH" dirty="0"/>
              <a:t>ในบรรทัดต่อไป</a:t>
            </a:r>
          </a:p>
          <a:p>
            <a:r>
              <a:rPr lang="th-TH" dirty="0"/>
              <a:t>13. สิ่งที่ส่งมาด้วย หมายถึง ส่วนที่ระบุชื่อสิ่งของหรือเอกสารที่ส่งไปพร้อมกับจดหมายฉบับนี้ หากมีมากกว่า 1 รายการ นิยมใส่เลขเรียง</a:t>
            </a:r>
            <a:r>
              <a:rPr lang="th-TH" dirty="0" err="1"/>
              <a:t>ลําดับ</a:t>
            </a:r>
            <a:r>
              <a:rPr lang="th-TH" dirty="0"/>
              <a:t> โดยทั่วไปอยู่ส่วนท้ายของจดหมาย แต่งบางหน่วยงานยึดรูปแบบของหนังสือราชการ สิ่งที่ส่งมาด้วยจะอยู่ก่อนถึงเนื้อความ</a:t>
            </a:r>
          </a:p>
        </p:txBody>
      </p:sp>
    </p:spTree>
    <p:extLst>
      <p:ext uri="{BB962C8B-B14F-4D97-AF65-F5344CB8AC3E}">
        <p14:creationId xmlns:p14="http://schemas.microsoft.com/office/powerpoint/2010/main" val="3753300431"/>
      </p:ext>
    </p:extLst>
  </p:cSld>
  <p:clrMapOvr>
    <a:masterClrMapping/>
  </p:clrMapOvr>
</p:sld>
</file>

<file path=ppt/theme/theme1.xml><?xml version="1.0" encoding="utf-8"?>
<a:theme xmlns:a="http://schemas.openxmlformats.org/drawingml/2006/main" name="พื้นฐาน">
  <a:themeElements>
    <a:clrScheme name="พื้นฐาน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พื้นฐาน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พื้นฐาน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TM03457444[[fn=พื้นฐาน]]</Template>
  <TotalTime>333</TotalTime>
  <Words>1411</Words>
  <Application>Microsoft Office PowerPoint</Application>
  <PresentationFormat>แบบจอกว้าง</PresentationFormat>
  <Paragraphs>58</Paragraphs>
  <Slides>19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5" baseType="lpstr">
      <vt:lpstr>Arial</vt:lpstr>
      <vt:lpstr>Corbel</vt:lpstr>
      <vt:lpstr>Google Sans</vt:lpstr>
      <vt:lpstr>Roboto</vt:lpstr>
      <vt:lpstr>Wingdings</vt:lpstr>
      <vt:lpstr>พื้นฐาน</vt:lpstr>
      <vt:lpstr>บทที่ 2 จดหมายธุรกิจ</vt:lpstr>
      <vt:lpstr>ความหมายจดหมายธุรกิจ</vt:lpstr>
      <vt:lpstr>ก่อนการเขียน จดหมายธุรกิจ</vt:lpstr>
      <vt:lpstr>ขณะที่เขียน จดหมายธุรกิจ ผู้เขียนควรคำนึงถึงเรื่องต่าง ๆ ดังนี้</vt:lpstr>
      <vt:lpstr>หลังการเขียน </vt:lpstr>
      <vt:lpstr>ประโยชน์ของจดหมายธุรกิจมีดังนี้</vt:lpstr>
      <vt:lpstr>การเขียนจดหมายธุรกิจควรมีองค์ประกอบ ดังนี้ </vt:lpstr>
      <vt:lpstr>งานนำเสนอ PowerPoint</vt:lpstr>
      <vt:lpstr>งานนำเสนอ PowerPoint</vt:lpstr>
      <vt:lpstr>ลักษณะจดหมายธุรกิจที่ดี</vt:lpstr>
      <vt:lpstr>รูปแบบของจดหมายธุรกิจ </vt:lpstr>
      <vt:lpstr>ตัวอย่างแบบฟอร์มจดุหมายธุรกิจแบบไทย</vt:lpstr>
      <vt:lpstr>2.จดหมายธุรกิจแบบราชการ</vt:lpstr>
      <vt:lpstr>ตัวอย่างแบบฟอร์มธุรกิจแบบราชการ</vt:lpstr>
      <vt:lpstr>3.จดหมายธุรกิจสากล มี 3 ประเภท 3.1 จดหมายธุรกิจแบบ Full Block</vt:lpstr>
      <vt:lpstr>3.2 จดหมายธุรกิจสากลแบบ Modify Block</vt:lpstr>
      <vt:lpstr>3.3จดหมายธุรกิจสากลแบบ Sami Block</vt:lpstr>
      <vt:lpstr>Contoh format surat kiriman rasmi 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จดหมายธุรกิจ</dc:title>
  <dc:creator>Pareeda Hayeeteh</dc:creator>
  <cp:lastModifiedBy>Pareeda Hayeeteh</cp:lastModifiedBy>
  <cp:revision>22</cp:revision>
  <dcterms:created xsi:type="dcterms:W3CDTF">2023-08-08T08:17:57Z</dcterms:created>
  <dcterms:modified xsi:type="dcterms:W3CDTF">2023-08-23T07:35:58Z</dcterms:modified>
</cp:coreProperties>
</file>