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2"/>
  </p:notesMasterIdLst>
  <p:handoutMasterIdLst>
    <p:handoutMasterId r:id="rId23"/>
  </p:handoutMasterIdLst>
  <p:sldIdLst>
    <p:sldId id="257" r:id="rId2"/>
    <p:sldId id="259" r:id="rId3"/>
    <p:sldId id="260" r:id="rId4"/>
    <p:sldId id="261" r:id="rId5"/>
    <p:sldId id="264" r:id="rId6"/>
    <p:sldId id="265" r:id="rId7"/>
    <p:sldId id="266" r:id="rId8"/>
    <p:sldId id="267" r:id="rId9"/>
    <p:sldId id="268" r:id="rId10"/>
    <p:sldId id="269" r:id="rId11"/>
    <p:sldId id="263" r:id="rId12"/>
    <p:sldId id="271" r:id="rId13"/>
    <p:sldId id="270" r:id="rId14"/>
    <p:sldId id="272" r:id="rId15"/>
    <p:sldId id="273" r:id="rId16"/>
    <p:sldId id="274" r:id="rId17"/>
    <p:sldId id="275" r:id="rId18"/>
    <p:sldId id="276" r:id="rId19"/>
    <p:sldId id="277" r:id="rId20"/>
    <p:sldId id="278" r:id="rId21"/>
  </p:sldIdLst>
  <p:sldSz cx="12192000" cy="6858000"/>
  <p:notesSz cx="6858000" cy="9144000"/>
  <p:defaultTextStyle>
    <a:defPPr rtl="0">
      <a:defRPr lang="th-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notesViewPr>
    <p:cSldViewPr snapToGrid="0">
      <p:cViewPr varScale="1">
        <p:scale>
          <a:sx n="120" d="100"/>
          <a:sy n="120" d="100"/>
        </p:scale>
        <p:origin x="504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ตัวแทนวันที่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D1EDD1F-C96B-4AE2-900A-9EF1CFD33CB0}" type="datetime1">
              <a:rPr lang="th-TH" smtClean="0"/>
              <a:t>01/07/65</a:t>
            </a:fld>
            <a:endParaRPr lang="en-US" dirty="0"/>
          </a:p>
        </p:txBody>
      </p:sp>
      <p:sp>
        <p:nvSpPr>
          <p:cNvPr id="4" name="ตัวแทนท้ายกระดา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ตัวแทนหมายเลขสไลด์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F8D27A6-962C-4D5E-A700-8F0A00AA2CE3}" type="datetime1">
              <a:rPr lang="th-TH" smtClean="0"/>
              <a:t>01/07/65</a:t>
            </a:fld>
            <a:endParaRPr lang="en-US"/>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h-th"/>
              <a:t>คลิกเพื่อแก้ไขสไตล์ของข้อความต้นแบบ</a:t>
            </a:r>
            <a:endParaRPr lang="en-US"/>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a:p>
        </p:txBody>
      </p:sp>
      <p:sp>
        <p:nvSpPr>
          <p:cNvPr id="6" name="ตัวแทนส่วนท้าย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สไลด์ชื่อเรื่อง">
    <p:spTree>
      <p:nvGrpSpPr>
        <p:cNvPr id="1" name=""/>
        <p:cNvGrpSpPr/>
        <p:nvPr/>
      </p:nvGrpSpPr>
      <p:grpSpPr>
        <a:xfrm>
          <a:off x="0" y="0"/>
          <a:ext cx="0" cy="0"/>
          <a:chOff x="0" y="0"/>
          <a:chExt cx="0" cy="0"/>
        </a:xfrm>
      </p:grpSpPr>
      <p:sp>
        <p:nvSpPr>
          <p:cNvPr id="5" name="สี่เหลี่ยมผืนผ้า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สี่เหลี่ยมผืนผ้า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สี่เหลี่ยมผืนผ้า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สี่เหลี่ยมผืนผ้า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กลุ่ม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ตัวเชื่อมต่อตรง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ตัวเชื่อมต่อแบบตรง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ชื่อเรื่อง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Leelawadee" panose="020B0502040204020203" pitchFamily="34" charset="-34"/>
                <a:ea typeface="+mn-ea"/>
                <a:cs typeface="Leelawadee" panose="020B0502040204020203" pitchFamily="34" charset="-34"/>
              </a:defRPr>
            </a:lvl1pPr>
          </a:lstStyle>
          <a:p>
            <a:pPr rtl="0"/>
            <a:r>
              <a:rPr lang="th-TH"/>
              <a:t>คลิกเพื่อแก้ไขสไตล์ชื่อเรื่องต้นแบบ</a:t>
            </a:r>
            <a:endParaRPr lang="en-US" dirty="0"/>
          </a:p>
        </p:txBody>
      </p:sp>
      <p:sp>
        <p:nvSpPr>
          <p:cNvPr id="3" name="คำบรรยาย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latin typeface="Leelawadee" panose="020B0502040204020203" pitchFamily="34" charset="-34"/>
                <a:cs typeface="Leelawadee" panose="020B0502040204020203" pitchFamily="34" charset="-34"/>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h-TH"/>
              <a:t>คลิกเพื่อแก้ไขสไตล์ชื่อเรื่องรองต้นแบบ</a:t>
            </a:r>
            <a:endParaRPr lang="en-US" dirty="0"/>
          </a:p>
        </p:txBody>
      </p:sp>
      <p:sp>
        <p:nvSpPr>
          <p:cNvPr id="20" name="ตัวแทนวันที่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Leelawadee" panose="020B0502040204020203" pitchFamily="34" charset="-34"/>
                <a:cs typeface="Leelawadee" panose="020B0502040204020203" pitchFamily="34" charset="-34"/>
              </a:defRPr>
            </a:lvl1pPr>
          </a:lstStyle>
          <a:p>
            <a:fld id="{4E9FC2F1-D0D7-4256-A560-78506FDE81E6}" type="datetime1">
              <a:rPr lang="th-TH" smtClean="0"/>
              <a:t>01/07/65</a:t>
            </a:fld>
            <a:endParaRPr lang="en-US" dirty="0"/>
          </a:p>
        </p:txBody>
      </p:sp>
      <p:sp>
        <p:nvSpPr>
          <p:cNvPr id="21" name="ตัวแทนส่วนท้าย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ตัวแทนหมายเลขสไลด์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a:t>คลิกเพื่อแก้ไขสไตล์ชื่อเรื่องต้นแบบ</a:t>
            </a:r>
            <a:endParaRPr lang="en-US" dirty="0"/>
          </a:p>
        </p:txBody>
      </p:sp>
      <p:sp>
        <p:nvSpPr>
          <p:cNvPr id="3" name="ตัวแทนข้อความแนวตั้ง 2"/>
          <p:cNvSpPr>
            <a:spLocks noGrp="1"/>
          </p:cNvSpPr>
          <p:nvPr>
            <p:ph type="body" orient="vert" idx="1"/>
          </p:nvPr>
        </p:nvSpPr>
        <p:spPr/>
        <p:txBody>
          <a:bodyPr vert="eaVert" rtlCol="0"/>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dirty="0"/>
          </a:p>
        </p:txBody>
      </p:sp>
      <p:sp>
        <p:nvSpPr>
          <p:cNvPr id="4" name="ตัวแทนวันที่ 3"/>
          <p:cNvSpPr>
            <a:spLocks noGrp="1"/>
          </p:cNvSpPr>
          <p:nvPr>
            <p:ph type="dt" sz="half" idx="10"/>
          </p:nvPr>
        </p:nvSpPr>
        <p:spPr/>
        <p:txBody>
          <a:bodyPr rtlCol="0"/>
          <a:lstStyle/>
          <a:p>
            <a:pPr rtl="0"/>
            <a:fld id="{9A199BD0-4E11-47D3-8858-005A128363E0}" type="datetime1">
              <a:rPr lang="th-TH" smtClean="0"/>
              <a:t>01/07/65</a:t>
            </a:fld>
            <a:endParaRPr lang="en-US" dirty="0"/>
          </a:p>
        </p:txBody>
      </p:sp>
      <p:sp>
        <p:nvSpPr>
          <p:cNvPr id="5" name="ตัวแทนท้ายกระดาษ 4"/>
          <p:cNvSpPr>
            <a:spLocks noGrp="1"/>
          </p:cNvSpPr>
          <p:nvPr>
            <p:ph type="ftr" sz="quarter" idx="11"/>
          </p:nvPr>
        </p:nvSpPr>
        <p:spPr/>
        <p:txBody>
          <a:bodyPr rtlCol="0"/>
          <a:lstStyle/>
          <a:p>
            <a:pPr rtl="0"/>
            <a:endParaRPr lang="en-US" dirty="0"/>
          </a:p>
        </p:txBody>
      </p:sp>
      <p:sp>
        <p:nvSpPr>
          <p:cNvPr id="6" name="ตัวแทนหมายเลขสไลด์ 5"/>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ชื่อเรื่องแนวตั้งและข้อความ">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8991600" y="762000"/>
            <a:ext cx="2362200" cy="5257800"/>
          </a:xfrm>
        </p:spPr>
        <p:txBody>
          <a:bodyPr vert="eaVert" rtlCol="0"/>
          <a:lstStyle/>
          <a:p>
            <a:pPr rtl="0"/>
            <a:r>
              <a:rPr lang="th-TH"/>
              <a:t>คลิกเพื่อแก้ไขสไตล์ชื่อเรื่องต้นแบบ</a:t>
            </a:r>
            <a:endParaRPr lang="en-US" dirty="0"/>
          </a:p>
        </p:txBody>
      </p:sp>
      <p:sp>
        <p:nvSpPr>
          <p:cNvPr id="3" name="ตัวแทนข้อความแนวตั้ง 2"/>
          <p:cNvSpPr>
            <a:spLocks noGrp="1"/>
          </p:cNvSpPr>
          <p:nvPr>
            <p:ph type="body" orient="vert" idx="1"/>
          </p:nvPr>
        </p:nvSpPr>
        <p:spPr>
          <a:xfrm>
            <a:off x="838200" y="762000"/>
            <a:ext cx="8077200" cy="5257800"/>
          </a:xfrm>
        </p:spPr>
        <p:txBody>
          <a:bodyPr vert="eaVert" rtlCol="0"/>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dirty="0"/>
          </a:p>
        </p:txBody>
      </p:sp>
      <p:sp>
        <p:nvSpPr>
          <p:cNvPr id="4" name="ตัวแทนวันที่ 3"/>
          <p:cNvSpPr>
            <a:spLocks noGrp="1"/>
          </p:cNvSpPr>
          <p:nvPr>
            <p:ph type="dt" sz="half" idx="10"/>
          </p:nvPr>
        </p:nvSpPr>
        <p:spPr/>
        <p:txBody>
          <a:bodyPr rtlCol="0"/>
          <a:lstStyle/>
          <a:p>
            <a:pPr rtl="0"/>
            <a:fld id="{8FE342B6-4EF0-4D26-A404-8F575694D741}" type="datetime1">
              <a:rPr lang="th-TH" smtClean="0"/>
              <a:t>01/07/65</a:t>
            </a:fld>
            <a:endParaRPr lang="en-US" dirty="0"/>
          </a:p>
        </p:txBody>
      </p:sp>
      <p:sp>
        <p:nvSpPr>
          <p:cNvPr id="5" name="ตัวแทนท้ายกระดาษ 4"/>
          <p:cNvSpPr>
            <a:spLocks noGrp="1"/>
          </p:cNvSpPr>
          <p:nvPr>
            <p:ph type="ftr" sz="quarter" idx="11"/>
          </p:nvPr>
        </p:nvSpPr>
        <p:spPr/>
        <p:txBody>
          <a:bodyPr rtlCol="0"/>
          <a:lstStyle/>
          <a:p>
            <a:pPr rtl="0"/>
            <a:endParaRPr lang="en-US" dirty="0"/>
          </a:p>
        </p:txBody>
      </p:sp>
      <p:sp>
        <p:nvSpPr>
          <p:cNvPr id="6" name="ตัวแทนหมายเลขสไลด์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a:t>คลิกเพื่อแก้ไขสไตล์ชื่อเรื่องต้นแบบ</a:t>
            </a:r>
            <a:endParaRPr lang="en-US" dirty="0"/>
          </a:p>
        </p:txBody>
      </p:sp>
      <p:sp>
        <p:nvSpPr>
          <p:cNvPr id="3" name="ตัวแทนเนื้อหา 2"/>
          <p:cNvSpPr>
            <a:spLocks noGrp="1"/>
          </p:cNvSpPr>
          <p:nvPr>
            <p:ph idx="1"/>
          </p:nvPr>
        </p:nvSpPr>
        <p:spPr/>
        <p:txBody>
          <a:bodyPr rtlCol="0"/>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dirty="0"/>
          </a:p>
        </p:txBody>
      </p:sp>
      <p:sp>
        <p:nvSpPr>
          <p:cNvPr id="4" name="ตัวแทนวันที่ 3"/>
          <p:cNvSpPr>
            <a:spLocks noGrp="1"/>
          </p:cNvSpPr>
          <p:nvPr>
            <p:ph type="dt" sz="half" idx="10"/>
          </p:nvPr>
        </p:nvSpPr>
        <p:spPr/>
        <p:txBody>
          <a:bodyPr rtlCol="0"/>
          <a:lstStyle/>
          <a:p>
            <a:pPr rtl="0"/>
            <a:fld id="{C4F9C1E4-16C1-4B90-92D5-0E71FAA6D808}" type="datetime1">
              <a:rPr lang="th-TH" smtClean="0"/>
              <a:t>01/07/65</a:t>
            </a:fld>
            <a:endParaRPr lang="en-US"/>
          </a:p>
        </p:txBody>
      </p:sp>
      <p:sp>
        <p:nvSpPr>
          <p:cNvPr id="5" name="ตัวแทนท้ายกระดาษ 4"/>
          <p:cNvSpPr>
            <a:spLocks noGrp="1"/>
          </p:cNvSpPr>
          <p:nvPr>
            <p:ph type="ftr" sz="quarter" idx="11"/>
          </p:nvPr>
        </p:nvSpPr>
        <p:spPr/>
        <p:txBody>
          <a:bodyPr rtlCol="0"/>
          <a:lstStyle/>
          <a:p>
            <a:pPr rtl="0"/>
            <a:endParaRPr lang="en-US" dirty="0"/>
          </a:p>
        </p:txBody>
      </p:sp>
      <p:sp>
        <p:nvSpPr>
          <p:cNvPr id="6" name="ตัวแทนหมายเลขสไลด์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ส่วนหัวของส่วน">
    <p:spTree>
      <p:nvGrpSpPr>
        <p:cNvPr id="1" name=""/>
        <p:cNvGrpSpPr/>
        <p:nvPr/>
      </p:nvGrpSpPr>
      <p:grpSpPr>
        <a:xfrm>
          <a:off x="0" y="0"/>
          <a:ext cx="0" cy="0"/>
          <a:chOff x="0" y="0"/>
          <a:chExt cx="0" cy="0"/>
        </a:xfrm>
      </p:grpSpPr>
      <p:sp>
        <p:nvSpPr>
          <p:cNvPr id="15" name="สี่เหลี่ยมผืนผ้า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สี่เหลี่ยมผืนผ้า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สี่เหลี่ยมผืนผ้า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สี่เหลี่ยมผืนผ้า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ชื่อเรื่อง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th-TH"/>
              <a:t>คลิกเพื่อแก้ไขสไตล์ชื่อเรื่องต้นแบบ</a:t>
            </a:r>
            <a:endParaRPr lang="en-US" dirty="0"/>
          </a:p>
        </p:txBody>
      </p:sp>
      <p:grpSp>
        <p:nvGrpSpPr>
          <p:cNvPr id="16" name="กลุ่ม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ตัวเชื่อมต่อตรง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ตัวแทนข้อความ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th-TH"/>
              <a:t>คลิกเพื่อแก้ไขสไตล์ของข้อความต้นแบบ</a:t>
            </a:r>
          </a:p>
        </p:txBody>
      </p:sp>
      <p:sp>
        <p:nvSpPr>
          <p:cNvPr id="4" name="ตัวแทนวันที่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7AA48702-A202-4A7C-861C-F8E054B03953}" type="datetime1">
              <a:rPr lang="th-TH" smtClean="0"/>
              <a:t>01/07/65</a:t>
            </a:fld>
            <a:endParaRPr lang="en-US" dirty="0"/>
          </a:p>
        </p:txBody>
      </p:sp>
      <p:sp>
        <p:nvSpPr>
          <p:cNvPr id="5" name="ตัวแทนท้ายกระดาษ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ตัวแทนหมายเลขสไลด์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สองส่วน">
    <p:spTree>
      <p:nvGrpSpPr>
        <p:cNvPr id="1" name=""/>
        <p:cNvGrpSpPr/>
        <p:nvPr/>
      </p:nvGrpSpPr>
      <p:grpSpPr>
        <a:xfrm>
          <a:off x="0" y="0"/>
          <a:ext cx="0" cy="0"/>
          <a:chOff x="0" y="0"/>
          <a:chExt cx="0" cy="0"/>
        </a:xfrm>
      </p:grpSpPr>
      <p:sp>
        <p:nvSpPr>
          <p:cNvPr id="8" name="ชื่อเรื่อง 7"/>
          <p:cNvSpPr>
            <a:spLocks noGrp="1"/>
          </p:cNvSpPr>
          <p:nvPr>
            <p:ph type="title"/>
          </p:nvPr>
        </p:nvSpPr>
        <p:spPr/>
        <p:txBody>
          <a:bodyPr rtlCol="0"/>
          <a:lstStyle/>
          <a:p>
            <a:pPr rtl="0"/>
            <a:r>
              <a:rPr lang="th-TH"/>
              <a:t>คลิกเพื่อแก้ไขสไตล์ชื่อเรื่องต้นแบบ</a:t>
            </a:r>
            <a:endParaRPr lang="en-US" dirty="0"/>
          </a:p>
        </p:txBody>
      </p:sp>
      <p:sp>
        <p:nvSpPr>
          <p:cNvPr id="3" name="ตัวแทนเนื้อหา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dirty="0"/>
          </a:p>
        </p:txBody>
      </p:sp>
      <p:sp>
        <p:nvSpPr>
          <p:cNvPr id="4" name="ตัวแทนเนื้อหา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dirty="0"/>
          </a:p>
        </p:txBody>
      </p:sp>
      <p:sp>
        <p:nvSpPr>
          <p:cNvPr id="5" name="ตัวแทนวันที่ 4"/>
          <p:cNvSpPr>
            <a:spLocks noGrp="1"/>
          </p:cNvSpPr>
          <p:nvPr>
            <p:ph type="dt" sz="half" idx="10"/>
          </p:nvPr>
        </p:nvSpPr>
        <p:spPr/>
        <p:txBody>
          <a:bodyPr rtlCol="0"/>
          <a:lstStyle/>
          <a:p>
            <a:pPr rtl="0"/>
            <a:fld id="{E25F6B7E-FAD0-4A56-ACE0-408150152AB3}" type="datetime1">
              <a:rPr lang="th-TH" smtClean="0"/>
              <a:t>01/07/65</a:t>
            </a:fld>
            <a:endParaRPr lang="en-US"/>
          </a:p>
        </p:txBody>
      </p:sp>
      <p:sp>
        <p:nvSpPr>
          <p:cNvPr id="6" name="ตัวแทนท้ายกระดาษ 5"/>
          <p:cNvSpPr>
            <a:spLocks noGrp="1"/>
          </p:cNvSpPr>
          <p:nvPr>
            <p:ph type="ftr" sz="quarter" idx="11"/>
          </p:nvPr>
        </p:nvSpPr>
        <p:spPr/>
        <p:txBody>
          <a:bodyPr rtlCol="0"/>
          <a:lstStyle/>
          <a:p>
            <a:pPr rtl="0"/>
            <a:endParaRPr lang="en-US"/>
          </a:p>
        </p:txBody>
      </p:sp>
      <p:sp>
        <p:nvSpPr>
          <p:cNvPr id="7" name="ตัวแทนหมายเลขสไลด์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a:t>คลิกเพื่อแก้ไขสไตล์ชื่อเรื่องต้นแบบ</a:t>
            </a:r>
            <a:endParaRPr lang="en-US" dirty="0"/>
          </a:p>
        </p:txBody>
      </p:sp>
      <p:sp>
        <p:nvSpPr>
          <p:cNvPr id="3" name="ตัวแทนข้อความ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h-TH"/>
              <a:t>คลิกเพื่อแก้ไขสไตล์ของข้อความต้นแบบ</a:t>
            </a:r>
          </a:p>
        </p:txBody>
      </p:sp>
      <p:sp>
        <p:nvSpPr>
          <p:cNvPr id="4" name="ตัวแทนเนื้อหา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th-th"/>
          </a:p>
        </p:txBody>
      </p:sp>
      <p:sp>
        <p:nvSpPr>
          <p:cNvPr id="5" name="ตัวแทนข้อความ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h-TH"/>
              <a:t>คลิกเพื่อแก้ไขสไตล์ของข้อความต้นแบบ</a:t>
            </a:r>
          </a:p>
        </p:txBody>
      </p:sp>
      <p:sp>
        <p:nvSpPr>
          <p:cNvPr id="6" name="ตัวแทนเนื้อหา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th-th"/>
          </a:p>
        </p:txBody>
      </p:sp>
      <p:sp>
        <p:nvSpPr>
          <p:cNvPr id="7" name="ตัวแทนวันที่ 6"/>
          <p:cNvSpPr>
            <a:spLocks noGrp="1"/>
          </p:cNvSpPr>
          <p:nvPr>
            <p:ph type="dt" sz="half" idx="10"/>
          </p:nvPr>
        </p:nvSpPr>
        <p:spPr/>
        <p:txBody>
          <a:bodyPr rtlCol="0"/>
          <a:lstStyle/>
          <a:p>
            <a:pPr rtl="0"/>
            <a:fld id="{8EA79A08-D12C-45C5-9805-2288528F30B9}" type="datetime1">
              <a:rPr lang="th-TH" smtClean="0"/>
              <a:t>01/07/65</a:t>
            </a:fld>
            <a:endParaRPr lang="en-US"/>
          </a:p>
        </p:txBody>
      </p:sp>
      <p:sp>
        <p:nvSpPr>
          <p:cNvPr id="8" name="ตัวแทนท้ายกระดาษ 7"/>
          <p:cNvSpPr>
            <a:spLocks noGrp="1"/>
          </p:cNvSpPr>
          <p:nvPr>
            <p:ph type="ftr" sz="quarter" idx="11"/>
          </p:nvPr>
        </p:nvSpPr>
        <p:spPr/>
        <p:txBody>
          <a:bodyPr rtlCol="0"/>
          <a:lstStyle/>
          <a:p>
            <a:pPr rtl="0"/>
            <a:endParaRPr lang="en-US"/>
          </a:p>
        </p:txBody>
      </p:sp>
      <p:sp>
        <p:nvSpPr>
          <p:cNvPr id="9" name="ตัวแทนหมายเลขสไลด์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ชื่อเรื่องเท่านั้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a:t>คลิกเพื่อแก้ไขสไตล์ชื่อเรื่องต้นแบบ</a:t>
            </a:r>
            <a:endParaRPr lang="en-US" dirty="0"/>
          </a:p>
        </p:txBody>
      </p:sp>
      <p:sp>
        <p:nvSpPr>
          <p:cNvPr id="3" name="ตัวแทนวันที่ 2"/>
          <p:cNvSpPr>
            <a:spLocks noGrp="1"/>
          </p:cNvSpPr>
          <p:nvPr>
            <p:ph type="dt" sz="half" idx="10"/>
          </p:nvPr>
        </p:nvSpPr>
        <p:spPr/>
        <p:txBody>
          <a:bodyPr rtlCol="0"/>
          <a:lstStyle/>
          <a:p>
            <a:pPr rtl="0"/>
            <a:fld id="{1DE09E4D-95C1-4651-AF21-C9ECB15FDDC6}" type="datetime1">
              <a:rPr lang="th-TH" smtClean="0"/>
              <a:t>01/07/65</a:t>
            </a:fld>
            <a:endParaRPr lang="en-US"/>
          </a:p>
        </p:txBody>
      </p:sp>
      <p:sp>
        <p:nvSpPr>
          <p:cNvPr id="4" name="ตัวแทนท้ายกระดาษ 3"/>
          <p:cNvSpPr>
            <a:spLocks noGrp="1"/>
          </p:cNvSpPr>
          <p:nvPr>
            <p:ph type="ftr" sz="quarter" idx="11"/>
          </p:nvPr>
        </p:nvSpPr>
        <p:spPr/>
        <p:txBody>
          <a:bodyPr rtlCol="0"/>
          <a:lstStyle/>
          <a:p>
            <a:pPr rtl="0"/>
            <a:endParaRPr lang="en-US"/>
          </a:p>
        </p:txBody>
      </p:sp>
      <p:sp>
        <p:nvSpPr>
          <p:cNvPr id="5" name="ตัวแทนหมายเลขสไลด์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rtlCol="0"/>
          <a:lstStyle/>
          <a:p>
            <a:pPr rtl="0"/>
            <a:fld id="{392BDEC5-ABF7-42FA-ADC3-BF2D21B8F7AD}" type="datetime1">
              <a:rPr lang="th-TH" smtClean="0"/>
              <a:t>01/07/65</a:t>
            </a:fld>
            <a:endParaRPr lang="en-US"/>
          </a:p>
        </p:txBody>
      </p:sp>
      <p:sp>
        <p:nvSpPr>
          <p:cNvPr id="3" name="ตัวแทนท้ายกระดาษ 2"/>
          <p:cNvSpPr>
            <a:spLocks noGrp="1"/>
          </p:cNvSpPr>
          <p:nvPr>
            <p:ph type="ftr" sz="quarter" idx="11"/>
          </p:nvPr>
        </p:nvSpPr>
        <p:spPr/>
        <p:txBody>
          <a:bodyPr rtlCol="0"/>
          <a:lstStyle/>
          <a:p>
            <a:pPr rtl="0"/>
            <a:endParaRPr lang="en-US"/>
          </a:p>
        </p:txBody>
      </p:sp>
      <p:sp>
        <p:nvSpPr>
          <p:cNvPr id="4" name="ตัวแทนหมายเลขสไลด์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เนื้อหาที่มีคำอธิบายภาพ">
    <p:spTree>
      <p:nvGrpSpPr>
        <p:cNvPr id="1" name=""/>
        <p:cNvGrpSpPr/>
        <p:nvPr/>
      </p:nvGrpSpPr>
      <p:grpSpPr>
        <a:xfrm>
          <a:off x="0" y="0"/>
          <a:ext cx="0" cy="0"/>
          <a:chOff x="0" y="0"/>
          <a:chExt cx="0" cy="0"/>
        </a:xfrm>
      </p:grpSpPr>
      <p:sp>
        <p:nvSpPr>
          <p:cNvPr id="10" name="สี่เหลี่ยมผืนผ้า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สี่เหลี่ยมผืนผ้า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ชื่อเรื่อง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Leelawadee" panose="020B0502040204020203" pitchFamily="34" charset="-34"/>
                <a:ea typeface="+mn-ea"/>
                <a:cs typeface="Leelawadee" panose="020B0502040204020203" pitchFamily="34" charset="-34"/>
              </a:defRPr>
            </a:lvl1pPr>
          </a:lstStyle>
          <a:p>
            <a:pPr rtl="0"/>
            <a:r>
              <a:rPr lang="th-TH"/>
              <a:t>คลิกเพื่อแก้ไขสไตล์ชื่อเรื่องต้นแบบ</a:t>
            </a:r>
            <a:endParaRPr lang="en-US" dirty="0"/>
          </a:p>
        </p:txBody>
      </p:sp>
      <p:sp>
        <p:nvSpPr>
          <p:cNvPr id="3" name="ตัวแทนเนื้อหา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th-TH"/>
              <a:t>คลิกเพื่อแก้ไขสไตล์ของข้อความต้นแบบ</a:t>
            </a:r>
          </a:p>
          <a:p>
            <a:pPr lvl="1" rtl="0"/>
            <a:r>
              <a:rPr lang="th-TH"/>
              <a:t>ระดับที่สอง</a:t>
            </a:r>
          </a:p>
          <a:p>
            <a:pPr lvl="2" rtl="0"/>
            <a:r>
              <a:rPr lang="th-TH"/>
              <a:t>ระดับที่สาม</a:t>
            </a:r>
          </a:p>
          <a:p>
            <a:pPr lvl="3" rtl="0"/>
            <a:r>
              <a:rPr lang="th-TH"/>
              <a:t>ระดับที่สี่</a:t>
            </a:r>
          </a:p>
          <a:p>
            <a:pPr lvl="4" rtl="0"/>
            <a:r>
              <a:rPr lang="th-TH"/>
              <a:t>ระดับที่ห้า</a:t>
            </a:r>
            <a:endParaRPr lang="en-US" dirty="0"/>
          </a:p>
        </p:txBody>
      </p:sp>
      <p:sp>
        <p:nvSpPr>
          <p:cNvPr id="4" name="ตัวแทนข้อความ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h-TH"/>
              <a:t>คลิกเพื่อแก้ไขสไตล์ของข้อความต้นแบบ</a:t>
            </a:r>
          </a:p>
        </p:txBody>
      </p:sp>
      <p:sp>
        <p:nvSpPr>
          <p:cNvPr id="8" name="ตัวแทนวันที่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6BDBFCA8-8D3F-4F7E-A1B0-1ED677557ADF}" type="datetime1">
              <a:rPr lang="th-TH" smtClean="0"/>
              <a:t>01/07/65</a:t>
            </a:fld>
            <a:endParaRPr lang="en-US"/>
          </a:p>
        </p:txBody>
      </p:sp>
      <p:sp>
        <p:nvSpPr>
          <p:cNvPr id="9" name="ตัวแทนท้ายกระดาษ 8"/>
          <p:cNvSpPr>
            <a:spLocks noGrp="1"/>
          </p:cNvSpPr>
          <p:nvPr>
            <p:ph type="ftr" sz="quarter" idx="11"/>
          </p:nvPr>
        </p:nvSpPr>
        <p:spPr>
          <a:xfrm>
            <a:off x="685801" y="6035040"/>
            <a:ext cx="4584700" cy="365760"/>
          </a:xfrm>
        </p:spPr>
        <p:txBody>
          <a:bodyPr rtlCol="0"/>
          <a:lstStyle>
            <a:lvl1pPr algn="l">
              <a:defRPr/>
            </a:lvl1pPr>
          </a:lstStyle>
          <a:p>
            <a:pPr rtl="0"/>
            <a:endParaRPr lang="en-US" dirty="0"/>
          </a:p>
        </p:txBody>
      </p:sp>
      <p:sp>
        <p:nvSpPr>
          <p:cNvPr id="11" name="ตัวแทนหมายเลขสไลด์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รูปภาพที่มีคำอธิบายภาพ">
    <p:spTree>
      <p:nvGrpSpPr>
        <p:cNvPr id="1" name=""/>
        <p:cNvGrpSpPr/>
        <p:nvPr/>
      </p:nvGrpSpPr>
      <p:grpSpPr>
        <a:xfrm>
          <a:off x="0" y="0"/>
          <a:ext cx="0" cy="0"/>
          <a:chOff x="0" y="0"/>
          <a:chExt cx="0" cy="0"/>
        </a:xfrm>
      </p:grpSpPr>
      <p:sp>
        <p:nvSpPr>
          <p:cNvPr id="11" name="สี่เหลี่ยมผืนผ้า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ตัวแทนรูปภาพ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h-TH"/>
              <a:t>คลิกไอคอนเพื่อเพิ่มรูปภาพ</a:t>
            </a:r>
            <a:endParaRPr lang="en-US" dirty="0"/>
          </a:p>
        </p:txBody>
      </p:sp>
      <p:sp>
        <p:nvSpPr>
          <p:cNvPr id="5" name="ตัวแทนวันที่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latin typeface="Leelawadee" panose="020B0502040204020203" pitchFamily="34" charset="-34"/>
                <a:cs typeface="Leelawadee" panose="020B0502040204020203" pitchFamily="34" charset="-34"/>
              </a:defRPr>
            </a:lvl1pPr>
          </a:lstStyle>
          <a:p>
            <a:fld id="{45B23AA2-4BF5-483D-ADF9-183FEC2DCFBB}" type="datetime1">
              <a:rPr lang="th-TH" smtClean="0"/>
              <a:t>01/07/65</a:t>
            </a:fld>
            <a:endParaRPr lang="en-US" dirty="0"/>
          </a:p>
        </p:txBody>
      </p:sp>
      <p:sp>
        <p:nvSpPr>
          <p:cNvPr id="6" name="ตัวแทนท้ายกระดาษ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Leelawadee" panose="020B0502040204020203" pitchFamily="34" charset="-34"/>
                <a:ea typeface="+mn-ea"/>
                <a:cs typeface="Leelawadee" panose="020B0502040204020203" pitchFamily="34" charset="-34"/>
              </a:defRPr>
            </a:lvl1pPr>
          </a:lstStyle>
          <a:p>
            <a:pPr algn="l"/>
            <a:endParaRPr lang="th-TH" dirty="0"/>
          </a:p>
        </p:txBody>
      </p:sp>
      <p:sp>
        <p:nvSpPr>
          <p:cNvPr id="7" name="ตัวแทนหมายเลขสไลด์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dirty="0"/>
          </a:p>
        </p:txBody>
      </p:sp>
      <p:sp>
        <p:nvSpPr>
          <p:cNvPr id="12" name="สี่เหลี่ยมผืนผ้า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ชื่อเรื่อง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th-TH"/>
              <a:t>คลิกเพื่อแก้ไขสไตล์ชื่อเรื่องต้นแบบ</a:t>
            </a:r>
            <a:endParaRPr lang="en-US" dirty="0"/>
          </a:p>
        </p:txBody>
      </p:sp>
      <p:sp>
        <p:nvSpPr>
          <p:cNvPr id="4" name="ตัวแทนข้อความ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h-TH"/>
              <a:t>คลิกเพื่อแก้ไขสไตล์ของข้อความต้นแบบ</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สี่เหลี่ยมผืนผ้า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สี่เหลี่ยมผืนผ้า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สี่เหลี่ยมผืนผ้า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ตัวแทนชื่อเรื่อง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th-th" dirty="0"/>
              <a:t>คลิกเพื่อแก้ไขสไตล์ชื่อเรื่องต้นแบบ</a:t>
            </a:r>
            <a:endParaRPr lang="en-US" dirty="0"/>
          </a:p>
        </p:txBody>
      </p:sp>
      <p:sp>
        <p:nvSpPr>
          <p:cNvPr id="3" name="ตัวแทนข้อความ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th-th" dirty="0"/>
              <a:t>คลิกเพื่อแก้ไขสไตล์ของข้อความต้นแบบ</a:t>
            </a:r>
          </a:p>
          <a:p>
            <a:pPr lvl="1" rtl="0"/>
            <a:r>
              <a:rPr lang="th-th" dirty="0"/>
              <a:t>ระดับที่สอง</a:t>
            </a:r>
          </a:p>
          <a:p>
            <a:pPr lvl="2" rtl="0"/>
            <a:r>
              <a:rPr lang="th-th" dirty="0"/>
              <a:t>ระดับที่สาม</a:t>
            </a:r>
          </a:p>
          <a:p>
            <a:pPr lvl="3" rtl="0"/>
            <a:r>
              <a:rPr lang="th-th" dirty="0"/>
              <a:t>ระดับที่สี่</a:t>
            </a:r>
          </a:p>
          <a:p>
            <a:pPr lvl="4" rtl="0"/>
            <a:r>
              <a:rPr lang="th-th" dirty="0"/>
              <a:t>ระดับที่ห้า</a:t>
            </a:r>
            <a:endParaRPr lang="en-US" dirty="0"/>
          </a:p>
        </p:txBody>
      </p:sp>
      <p:sp>
        <p:nvSpPr>
          <p:cNvPr id="4" name="ตัวแทนวันที่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latin typeface="Leelawadee" panose="020B0502040204020203" pitchFamily="34" charset="-34"/>
                <a:cs typeface="Leelawadee" panose="020B0502040204020203" pitchFamily="34" charset="-34"/>
              </a:defRPr>
            </a:lvl1pPr>
          </a:lstStyle>
          <a:p>
            <a:fld id="{94A0EFA3-39AF-459A-B27B-53D0A46E7FBE}" type="datetime1">
              <a:rPr lang="th-TH" smtClean="0"/>
              <a:t>01/07/65</a:t>
            </a:fld>
            <a:endParaRPr lang="en-US" dirty="0"/>
          </a:p>
        </p:txBody>
      </p:sp>
      <p:sp>
        <p:nvSpPr>
          <p:cNvPr id="5" name="ตัวแทนท้ายกระดาษ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latin typeface="Leelawadee" panose="020B0502040204020203" pitchFamily="34" charset="-34"/>
                <a:cs typeface="Leelawadee" panose="020B0502040204020203" pitchFamily="34" charset="-34"/>
              </a:defRPr>
            </a:lvl1pPr>
          </a:lstStyle>
          <a:p>
            <a:endParaRPr lang="en-US" dirty="0"/>
          </a:p>
        </p:txBody>
      </p:sp>
      <p:sp>
        <p:nvSpPr>
          <p:cNvPr id="6" name="ตัวแทนหมายเลขสไลด์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latin typeface="Leelawadee" panose="020B0502040204020203" pitchFamily="34" charset="-34"/>
                <a:cs typeface="Leelawadee" panose="020B0502040204020203" pitchFamily="34" charset="-34"/>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Leelawadee" panose="020B0502040204020203" pitchFamily="34" charset="-34"/>
          <a:ea typeface="+mn-ea"/>
          <a:cs typeface="Leelawadee" panose="020B0502040204020203" pitchFamily="34" charset="-34"/>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Leelawadee" panose="020B0502040204020203" pitchFamily="34" charset="-34"/>
          <a:ea typeface="+mn-ea"/>
          <a:cs typeface="Leelawadee" panose="020B0502040204020203" pitchFamily="34" charset="-34"/>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Leelawadee" panose="020B0502040204020203" pitchFamily="34" charset="-34"/>
          <a:ea typeface="+mn-ea"/>
          <a:cs typeface="Leelawadee" panose="020B0502040204020203" pitchFamily="34" charset="-34"/>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Leelawadee" panose="020B0502040204020203" pitchFamily="34" charset="-34"/>
          <a:ea typeface="+mn-ea"/>
          <a:cs typeface="Leelawadee" panose="020B0502040204020203" pitchFamily="34" charset="-34"/>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Leelawadee" panose="020B0502040204020203" pitchFamily="34" charset="-34"/>
          <a:ea typeface="+mn-ea"/>
          <a:cs typeface="Leelawadee" panose="020B0502040204020203" pitchFamily="34" charset="-34"/>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Leelawadee" panose="020B0502040204020203" pitchFamily="34" charset="-34"/>
          <a:ea typeface="+mn-ea"/>
          <a:cs typeface="Leelawadee" panose="020B0502040204020203" pitchFamily="34" charset="-34"/>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kompas.com/skola/read/2020/12/29/221027369/seminar-pengertian-tujuan-syarat-ciri-fungsi-dan-unsur?page=al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รูปภาพ 4" descr="รูปภาพที่มีผ้า ตาราง และสีแดงปกคลุมอยู่&#10;&#10;คำอธิบายจะถูกสร้างขึ้นโดยอัตโนมัติ">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สี่เหลี่ยมผืนผ้า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สี่เหลี่ยมผืนผ้า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ชื่อเรื่อง 1">
            <a:extLst>
              <a:ext uri="{FF2B5EF4-FFF2-40B4-BE49-F238E27FC236}">
                <a16:creationId xmlns:a16="http://schemas.microsoft.com/office/drawing/2014/main" id="{18C3B467-088C-4F3D-A9A7-105C4E1E20CD}"/>
              </a:ext>
            </a:extLst>
          </p:cNvPr>
          <p:cNvSpPr>
            <a:spLocks noGrp="1"/>
          </p:cNvSpPr>
          <p:nvPr>
            <p:ph type="ctrTitle"/>
          </p:nvPr>
        </p:nvSpPr>
        <p:spPr>
          <a:xfrm>
            <a:off x="1276055" y="1899821"/>
            <a:ext cx="4775075" cy="2081102"/>
          </a:xfrm>
        </p:spPr>
        <p:txBody>
          <a:bodyPr rtlCol="0">
            <a:normAutofit/>
          </a:bodyPr>
          <a:lstStyle/>
          <a:p>
            <a:pPr rtl="0"/>
            <a:r>
              <a:rPr lang="en-US" sz="4400" b="1" dirty="0">
                <a:solidFill>
                  <a:schemeClr val="tx1"/>
                </a:solidFill>
              </a:rPr>
              <a:t>PENGETIAN SEMINAR</a:t>
            </a:r>
            <a:endParaRPr lang="th-th" sz="4400" b="1" dirty="0">
              <a:solidFill>
                <a:schemeClr val="tx1"/>
              </a:solidFill>
            </a:endParaRPr>
          </a:p>
        </p:txBody>
      </p:sp>
      <p:sp>
        <p:nvSpPr>
          <p:cNvPr id="3" name="ชื่อเรื่องรอง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909928"/>
          </a:xfrm>
        </p:spPr>
        <p:txBody>
          <a:bodyPr rtlCol="0">
            <a:normAutofit/>
          </a:bodyPr>
          <a:lstStyle/>
          <a:p>
            <a:pPr rtl="0"/>
            <a:r>
              <a:rPr lang="en-US" b="1" dirty="0">
                <a:solidFill>
                  <a:schemeClr val="tx1"/>
                </a:solidFill>
              </a:rPr>
              <a:t>AJ.NURHUDA SADAMA</a:t>
            </a:r>
          </a:p>
          <a:p>
            <a:pPr rtl="0"/>
            <a:r>
              <a:rPr lang="en-US" b="1" dirty="0">
                <a:solidFill>
                  <a:schemeClr val="tx1"/>
                </a:solidFill>
              </a:rPr>
              <a:t>Nurhuda.s@yru.ac.th</a:t>
            </a:r>
            <a:endParaRPr lang="th-th" b="1" dirty="0">
              <a:solidFill>
                <a:schemeClr val="tx1"/>
              </a:solidFill>
            </a:endParaRP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17FB444-C41F-4604-9A7B-578A1C422B25}"/>
              </a:ext>
            </a:extLst>
          </p:cNvPr>
          <p:cNvSpPr>
            <a:spLocks noGrp="1"/>
          </p:cNvSpPr>
          <p:nvPr>
            <p:ph type="title"/>
          </p:nvPr>
        </p:nvSpPr>
        <p:spPr/>
        <p:txBody>
          <a:bodyPr/>
          <a:lstStyle/>
          <a:p>
            <a:r>
              <a:rPr lang="ms-MY" b="0" i="0" dirty="0">
                <a:solidFill>
                  <a:srgbClr val="2A2A2A"/>
                </a:solidFill>
                <a:effectLst/>
                <a:latin typeface="Roboto" panose="02000000000000000000" pitchFamily="2" charset="0"/>
              </a:rPr>
              <a:t>Unsur seminar</a:t>
            </a:r>
            <a:endParaRPr lang="th-TH" dirty="0"/>
          </a:p>
        </p:txBody>
      </p:sp>
      <p:sp>
        <p:nvSpPr>
          <p:cNvPr id="3" name="ตัวแทนเนื้อหา 2">
            <a:extLst>
              <a:ext uri="{FF2B5EF4-FFF2-40B4-BE49-F238E27FC236}">
                <a16:creationId xmlns:a16="http://schemas.microsoft.com/office/drawing/2014/main" id="{37A54371-D106-4ACF-B51E-20B3C6F9405D}"/>
              </a:ext>
            </a:extLst>
          </p:cNvPr>
          <p:cNvSpPr>
            <a:spLocks noGrp="1"/>
          </p:cNvSpPr>
          <p:nvPr>
            <p:ph idx="1"/>
          </p:nvPr>
        </p:nvSpPr>
        <p:spPr/>
        <p:txBody>
          <a:bodyPr>
            <a:normAutofit fontScale="92500" lnSpcReduction="10000"/>
          </a:bodyPr>
          <a:lstStyle/>
          <a:p>
            <a:pPr algn="thaiDist"/>
            <a:r>
              <a:rPr lang="ms-MY" sz="2400" b="0" i="0" dirty="0">
                <a:solidFill>
                  <a:srgbClr val="2A2A2A"/>
                </a:solidFill>
                <a:effectLst/>
                <a:latin typeface="Roboto" panose="02000000000000000000" pitchFamily="2" charset="0"/>
              </a:rPr>
              <a:t>Unsur seminar Unsur dalam seminar meliputi: Unsur manusia: pemateri atau penyaji, moderator, peserta, dan penyanggah seperti dosen, guru besar, pakar, peneliti, dan sejenisnya. Dalam beberapa seminar ada peran yang sering dilupakan, tetapi penting, yaitu notulen. Notulen ialah orang yang menulis notulensi atau catatan selama seminar. Unsur materi: tema seminar, bahan presentasi, diktat, booklet, atau bacaan terkait permasalahan yang dibahas. Unsur fasilitas: lokasi atau tempat diadakannya seminar, meja, kursi, perlengkapan audiovisual, papan tulis, kertas, alat tulis, leptop, proyektor, dan lainnya.</a:t>
            </a:r>
            <a:br>
              <a:rPr lang="ms-MY" sz="2400" dirty="0"/>
            </a:br>
            <a:br>
              <a:rPr lang="ms-MY" sz="2400" dirty="0"/>
            </a:br>
            <a:endParaRPr lang="th-TH" sz="2400" dirty="0"/>
          </a:p>
        </p:txBody>
      </p:sp>
      <p:sp>
        <p:nvSpPr>
          <p:cNvPr id="4" name="ตัวแทนวันที่ 3">
            <a:extLst>
              <a:ext uri="{FF2B5EF4-FFF2-40B4-BE49-F238E27FC236}">
                <a16:creationId xmlns:a16="http://schemas.microsoft.com/office/drawing/2014/main" id="{10192172-AD26-4CC6-B650-43C41A49B472}"/>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258639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86C49AA-76D5-4D00-B526-AE49A2D3F6A3}"/>
              </a:ext>
            </a:extLst>
          </p:cNvPr>
          <p:cNvSpPr>
            <a:spLocks noGrp="1"/>
          </p:cNvSpPr>
          <p:nvPr>
            <p:ph type="title"/>
          </p:nvPr>
        </p:nvSpPr>
        <p:spPr/>
        <p:txBody>
          <a:bodyPr/>
          <a:lstStyle/>
          <a:p>
            <a:r>
              <a:rPr lang="ms-MY" b="1" i="0" dirty="0">
                <a:solidFill>
                  <a:srgbClr val="000000"/>
                </a:solidFill>
                <a:effectLst/>
                <a:latin typeface="ui-sans-serif"/>
              </a:rPr>
              <a:t>Fungsi seminar</a:t>
            </a:r>
            <a:br>
              <a:rPr lang="ms-MY" b="1" i="0" dirty="0">
                <a:solidFill>
                  <a:srgbClr val="000000"/>
                </a:solidFill>
                <a:effectLst/>
                <a:latin typeface="ui-sans-serif"/>
              </a:rPr>
            </a:br>
            <a:endParaRPr lang="th-TH" dirty="0"/>
          </a:p>
        </p:txBody>
      </p:sp>
      <p:sp>
        <p:nvSpPr>
          <p:cNvPr id="3" name="ตัวแทนเนื้อหา 2">
            <a:extLst>
              <a:ext uri="{FF2B5EF4-FFF2-40B4-BE49-F238E27FC236}">
                <a16:creationId xmlns:a16="http://schemas.microsoft.com/office/drawing/2014/main" id="{CE218436-C880-4883-84F3-1A782804EA4F}"/>
              </a:ext>
            </a:extLst>
          </p:cNvPr>
          <p:cNvSpPr>
            <a:spLocks noGrp="1"/>
          </p:cNvSpPr>
          <p:nvPr>
            <p:ph idx="1"/>
          </p:nvPr>
        </p:nvSpPr>
        <p:spPr>
          <a:xfrm>
            <a:off x="559293" y="1535837"/>
            <a:ext cx="10565907" cy="4802819"/>
          </a:xfrm>
        </p:spPr>
        <p:txBody>
          <a:bodyPr>
            <a:normAutofit/>
          </a:bodyPr>
          <a:lstStyle/>
          <a:p>
            <a:pPr algn="l"/>
            <a:r>
              <a:rPr lang="ms-MY" b="0" i="0" dirty="0">
                <a:solidFill>
                  <a:srgbClr val="000000"/>
                </a:solidFill>
                <a:effectLst/>
                <a:latin typeface="ui-sans-serif"/>
              </a:rPr>
              <a:t>Setelah membahas tujuan seminar pada poin sebelumnya, kamu juga perlu mengetahui apa saja fungsi dari seminar. Beberapa fungsi seminar adalah sebagai berikut:</a:t>
            </a:r>
          </a:p>
          <a:p>
            <a:pPr algn="l">
              <a:buFont typeface="Arial" panose="020B0604020202020204" pitchFamily="34" charset="0"/>
              <a:buChar char="•"/>
            </a:pPr>
            <a:r>
              <a:rPr lang="ms-MY" b="0" i="0" dirty="0">
                <a:solidFill>
                  <a:srgbClr val="000000"/>
                </a:solidFill>
                <a:effectLst/>
                <a:latin typeface="ui-sans-serif"/>
              </a:rPr>
              <a:t>Seminar sebagai saranan atau media untuk menyampaikan suatu pokok gagasan, ilmu, aspirasi, atau ide kepada khalayak umum atau para peserta seminar.</a:t>
            </a:r>
          </a:p>
          <a:p>
            <a:pPr algn="l">
              <a:buFont typeface="Arial" panose="020B0604020202020204" pitchFamily="34" charset="0"/>
              <a:buChar char="•"/>
            </a:pPr>
            <a:r>
              <a:rPr lang="ms-MY" b="0" i="0" dirty="0">
                <a:solidFill>
                  <a:srgbClr val="000000"/>
                </a:solidFill>
                <a:effectLst/>
                <a:latin typeface="ui-sans-serif"/>
              </a:rPr>
              <a:t>Seminar sebagai salah satu saranan untuk mengasah kompetensi peserta seminar.</a:t>
            </a:r>
          </a:p>
          <a:p>
            <a:pPr algn="l">
              <a:buFont typeface="Arial" panose="020B0604020202020204" pitchFamily="34" charset="0"/>
              <a:buChar char="•"/>
            </a:pPr>
            <a:r>
              <a:rPr lang="ms-MY" b="0" i="0" dirty="0">
                <a:solidFill>
                  <a:srgbClr val="000000"/>
                </a:solidFill>
                <a:effectLst/>
                <a:latin typeface="ui-sans-serif"/>
              </a:rPr>
              <a:t>Seminar sebagai salah satu syarat untuk mendapatkan sertifikat yang ditujukan untuk mendapatkan suatu pengakuan atau kualifikasi dalam pekerjaan.</a:t>
            </a:r>
          </a:p>
          <a:p>
            <a:pPr algn="l">
              <a:buFont typeface="Arial" panose="020B0604020202020204" pitchFamily="34" charset="0"/>
              <a:buChar char="•"/>
            </a:pPr>
            <a:r>
              <a:rPr lang="ms-MY" b="0" i="0" dirty="0">
                <a:solidFill>
                  <a:srgbClr val="000000"/>
                </a:solidFill>
                <a:effectLst/>
                <a:latin typeface="ui-sans-serif"/>
              </a:rPr>
              <a:t>Seminar sebagai tempat atau saranan untuk mencari ilmu.</a:t>
            </a:r>
          </a:p>
          <a:p>
            <a:pPr algn="l">
              <a:buFont typeface="Arial" panose="020B0604020202020204" pitchFamily="34" charset="0"/>
              <a:buChar char="•"/>
            </a:pPr>
            <a:r>
              <a:rPr lang="ms-MY" b="0" i="0" dirty="0">
                <a:solidFill>
                  <a:srgbClr val="000000"/>
                </a:solidFill>
                <a:effectLst/>
                <a:latin typeface="ui-sans-serif"/>
              </a:rPr>
              <a:t>Seminar sebagai tempat untuk menambah relasi, teman, </a:t>
            </a:r>
            <a:r>
              <a:rPr lang="ms-MY" b="0" i="1" dirty="0">
                <a:solidFill>
                  <a:srgbClr val="000000"/>
                </a:solidFill>
                <a:effectLst/>
                <a:latin typeface="ui-sans-serif"/>
              </a:rPr>
              <a:t>network</a:t>
            </a:r>
            <a:r>
              <a:rPr lang="ms-MY" b="0" i="0" dirty="0">
                <a:solidFill>
                  <a:srgbClr val="000000"/>
                </a:solidFill>
                <a:effectLst/>
                <a:latin typeface="ui-sans-serif"/>
              </a:rPr>
              <a:t>.</a:t>
            </a:r>
          </a:p>
          <a:p>
            <a:pPr algn="l">
              <a:buFont typeface="Arial" panose="020B0604020202020204" pitchFamily="34" charset="0"/>
              <a:buChar char="•"/>
            </a:pPr>
            <a:r>
              <a:rPr lang="ms-MY" b="0" i="0" dirty="0">
                <a:solidFill>
                  <a:srgbClr val="000000"/>
                </a:solidFill>
                <a:effectLst/>
                <a:latin typeface="ui-sans-serif"/>
              </a:rPr>
              <a:t>Seminar sebagai upaya untuk menambah portofolio.</a:t>
            </a:r>
          </a:p>
          <a:p>
            <a:pPr algn="l">
              <a:buFont typeface="Arial" panose="020B0604020202020204" pitchFamily="34" charset="0"/>
              <a:buChar char="•"/>
            </a:pPr>
            <a:r>
              <a:rPr lang="ms-MY" b="0" i="0" dirty="0">
                <a:solidFill>
                  <a:srgbClr val="000000"/>
                </a:solidFill>
                <a:effectLst/>
                <a:latin typeface="ui-sans-serif"/>
              </a:rPr>
              <a:t>Seminar sebagai salah satu upaya untuk meningkatkan kepercayaan diri.</a:t>
            </a:r>
          </a:p>
          <a:p>
            <a:pPr algn="l">
              <a:buFont typeface="Arial" panose="020B0604020202020204" pitchFamily="34" charset="0"/>
              <a:buChar char="•"/>
            </a:pPr>
            <a:r>
              <a:rPr lang="ms-MY" b="0" i="0" dirty="0">
                <a:solidFill>
                  <a:srgbClr val="000000"/>
                </a:solidFill>
                <a:effectLst/>
                <a:latin typeface="ui-sans-serif"/>
              </a:rPr>
              <a:t>Seminar sebagai salah satu cara bersosialisasi dalam forum resmi.</a:t>
            </a:r>
          </a:p>
          <a:p>
            <a:endParaRPr lang="th-TH" dirty="0"/>
          </a:p>
        </p:txBody>
      </p:sp>
      <p:sp>
        <p:nvSpPr>
          <p:cNvPr id="4" name="ตัวแทนวันที่ 3">
            <a:extLst>
              <a:ext uri="{FF2B5EF4-FFF2-40B4-BE49-F238E27FC236}">
                <a16:creationId xmlns:a16="http://schemas.microsoft.com/office/drawing/2014/main" id="{A59B6256-0034-4D1E-A451-F541D8BFF49B}"/>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2703717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68F25F1-BDF8-4715-A321-D23D3E5B4C6E}"/>
              </a:ext>
            </a:extLst>
          </p:cNvPr>
          <p:cNvSpPr>
            <a:spLocks noGrp="1"/>
          </p:cNvSpPr>
          <p:nvPr>
            <p:ph type="title"/>
          </p:nvPr>
        </p:nvSpPr>
        <p:spPr>
          <a:xfrm>
            <a:off x="960268" y="5187961"/>
            <a:ext cx="10058400" cy="1371600"/>
          </a:xfrm>
        </p:spPr>
        <p:txBody>
          <a:bodyPr>
            <a:normAutofit/>
          </a:bodyPr>
          <a:lstStyle/>
          <a:p>
            <a:pPr algn="ctr"/>
            <a:r>
              <a:rPr lang="ms-MY" sz="2000" b="0" i="1" dirty="0">
                <a:solidFill>
                  <a:srgbClr val="FF0000"/>
                </a:solidFill>
                <a:effectLst/>
                <a:latin typeface="ui-sans-serif"/>
              </a:rPr>
              <a:t>Acara seminar terlaksana karena adanya pihak yang terlibat. (sumber: pexels)</a:t>
            </a:r>
            <a:endParaRPr lang="th-TH" sz="2000" dirty="0">
              <a:solidFill>
                <a:srgbClr val="FF0000"/>
              </a:solidFill>
            </a:endParaRPr>
          </a:p>
        </p:txBody>
      </p:sp>
      <p:pic>
        <p:nvPicPr>
          <p:cNvPr id="5" name="ตัวแทนเนื้อหา 4">
            <a:extLst>
              <a:ext uri="{FF2B5EF4-FFF2-40B4-BE49-F238E27FC236}">
                <a16:creationId xmlns:a16="http://schemas.microsoft.com/office/drawing/2014/main" id="{264C8D2D-6617-49ED-ABBE-AA0BD242F0B5}"/>
              </a:ext>
            </a:extLst>
          </p:cNvPr>
          <p:cNvPicPr>
            <a:picLocks noGrp="1" noChangeAspect="1"/>
          </p:cNvPicPr>
          <p:nvPr>
            <p:ph idx="1"/>
          </p:nvPr>
        </p:nvPicPr>
        <p:blipFill>
          <a:blip r:embed="rId2"/>
          <a:stretch>
            <a:fillRect/>
          </a:stretch>
        </p:blipFill>
        <p:spPr>
          <a:xfrm>
            <a:off x="1819921" y="736846"/>
            <a:ext cx="6738151" cy="4560803"/>
          </a:xfrm>
          <a:prstGeom prst="rect">
            <a:avLst/>
          </a:prstGeom>
        </p:spPr>
      </p:pic>
      <p:sp>
        <p:nvSpPr>
          <p:cNvPr id="4" name="ตัวแทนวันที่ 3">
            <a:extLst>
              <a:ext uri="{FF2B5EF4-FFF2-40B4-BE49-F238E27FC236}">
                <a16:creationId xmlns:a16="http://schemas.microsoft.com/office/drawing/2014/main" id="{D5602426-D0D3-4D58-A142-42A10CD80BEA}"/>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567243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6312851-3180-489B-9A0A-35CF25D3F036}"/>
              </a:ext>
            </a:extLst>
          </p:cNvPr>
          <p:cNvSpPr>
            <a:spLocks noGrp="1"/>
          </p:cNvSpPr>
          <p:nvPr>
            <p:ph type="title"/>
          </p:nvPr>
        </p:nvSpPr>
        <p:spPr/>
        <p:txBody>
          <a:bodyPr/>
          <a:lstStyle/>
          <a:p>
            <a:r>
              <a:rPr lang="ms-MY" b="1" i="0" dirty="0">
                <a:solidFill>
                  <a:srgbClr val="000000"/>
                </a:solidFill>
                <a:effectLst/>
                <a:latin typeface="ui-sans-serif"/>
              </a:rPr>
              <a:t>Pihak-pihak yang terlibat dalam seminar</a:t>
            </a:r>
            <a:br>
              <a:rPr lang="ms-MY" b="1" i="0" dirty="0">
                <a:solidFill>
                  <a:srgbClr val="000000"/>
                </a:solidFill>
                <a:effectLst/>
                <a:latin typeface="ui-sans-serif"/>
              </a:rPr>
            </a:br>
            <a:endParaRPr lang="th-TH" dirty="0"/>
          </a:p>
        </p:txBody>
      </p:sp>
      <p:sp>
        <p:nvSpPr>
          <p:cNvPr id="3" name="ตัวแทนเนื้อหา 2">
            <a:extLst>
              <a:ext uri="{FF2B5EF4-FFF2-40B4-BE49-F238E27FC236}">
                <a16:creationId xmlns:a16="http://schemas.microsoft.com/office/drawing/2014/main" id="{CD269C44-20BA-4519-BE1A-5536486E99F7}"/>
              </a:ext>
            </a:extLst>
          </p:cNvPr>
          <p:cNvSpPr>
            <a:spLocks noGrp="1"/>
          </p:cNvSpPr>
          <p:nvPr>
            <p:ph idx="1"/>
          </p:nvPr>
        </p:nvSpPr>
        <p:spPr>
          <a:xfrm>
            <a:off x="674703" y="1411549"/>
            <a:ext cx="10928412" cy="4962617"/>
          </a:xfrm>
        </p:spPr>
        <p:txBody>
          <a:bodyPr>
            <a:normAutofit fontScale="92500" lnSpcReduction="10000"/>
          </a:bodyPr>
          <a:lstStyle/>
          <a:p>
            <a:pPr algn="l"/>
            <a:r>
              <a:rPr lang="ms-MY" b="0" i="0" dirty="0">
                <a:solidFill>
                  <a:srgbClr val="000000"/>
                </a:solidFill>
                <a:effectLst/>
                <a:latin typeface="ui-sans-serif"/>
              </a:rPr>
              <a:t>Acara seminar terlaksana atas kerjasama beberapa pihak yang terlibat di dalamnya. Adapun pihak-pihak yang terlibat di dalam seminar adalah sebagai berikut:</a:t>
            </a:r>
          </a:p>
          <a:p>
            <a:pPr algn="l"/>
            <a:r>
              <a:rPr lang="ms-MY" b="1" i="0" dirty="0">
                <a:solidFill>
                  <a:srgbClr val="000000"/>
                </a:solidFill>
                <a:effectLst/>
                <a:latin typeface="ui-sans-serif"/>
              </a:rPr>
              <a:t>1. Pembawa acara</a:t>
            </a:r>
          </a:p>
          <a:p>
            <a:pPr algn="l"/>
            <a:r>
              <a:rPr lang="ms-MY" b="0" i="0" dirty="0">
                <a:solidFill>
                  <a:srgbClr val="000000"/>
                </a:solidFill>
                <a:effectLst/>
                <a:latin typeface="ui-sans-serif"/>
              </a:rPr>
              <a:t>Pembawa acara dalam seminar adalah pihak yang membuka seminar, memperkenalkan pemateri, memperkenalkan moderator serta notulis, dan juga menutup kegiatan seminar.</a:t>
            </a:r>
          </a:p>
          <a:p>
            <a:pPr algn="l"/>
            <a:r>
              <a:rPr lang="ms-MY" b="1" i="0" dirty="0">
                <a:solidFill>
                  <a:srgbClr val="000000"/>
                </a:solidFill>
                <a:effectLst/>
                <a:latin typeface="ui-sans-serif"/>
              </a:rPr>
              <a:t>2. Moderator</a:t>
            </a:r>
          </a:p>
          <a:p>
            <a:pPr algn="l"/>
            <a:r>
              <a:rPr lang="ms-MY" b="0" i="0" dirty="0">
                <a:solidFill>
                  <a:srgbClr val="000000"/>
                </a:solidFill>
                <a:effectLst/>
                <a:latin typeface="ui-sans-serif"/>
              </a:rPr>
              <a:t>Moderator dalam seminar adalah pihak yang bertanggungjawab terhadap proses berjalannya suatu seminar.</a:t>
            </a:r>
          </a:p>
          <a:p>
            <a:pPr algn="l"/>
            <a:r>
              <a:rPr lang="ms-MY" b="1" i="0" dirty="0">
                <a:solidFill>
                  <a:srgbClr val="000000"/>
                </a:solidFill>
                <a:effectLst/>
                <a:latin typeface="ui-sans-serif"/>
              </a:rPr>
              <a:t>3. Pemateri</a:t>
            </a:r>
          </a:p>
          <a:p>
            <a:pPr algn="l"/>
            <a:r>
              <a:rPr lang="ms-MY" b="0" i="0" dirty="0">
                <a:solidFill>
                  <a:srgbClr val="000000"/>
                </a:solidFill>
                <a:effectLst/>
                <a:latin typeface="ui-sans-serif"/>
              </a:rPr>
              <a:t>Pemateri dalam seminar adalah pihak yang menyajikan materi seminar kepada peserta. Biasanya pemateri ini ialah seseorang yang ahli di bidang tertentu.</a:t>
            </a:r>
          </a:p>
          <a:p>
            <a:pPr algn="l"/>
            <a:r>
              <a:rPr lang="ms-MY" b="1" i="0" dirty="0">
                <a:solidFill>
                  <a:srgbClr val="000000"/>
                </a:solidFill>
                <a:effectLst/>
                <a:latin typeface="ui-sans-serif"/>
              </a:rPr>
              <a:t>4. Audiens</a:t>
            </a:r>
          </a:p>
          <a:p>
            <a:pPr algn="l"/>
            <a:r>
              <a:rPr lang="ms-MY" b="0" i="0" dirty="0">
                <a:solidFill>
                  <a:srgbClr val="000000"/>
                </a:solidFill>
                <a:effectLst/>
                <a:latin typeface="ui-sans-serif"/>
              </a:rPr>
              <a:t>Audiens dalam seminar adalah peserta seminar yang mendengarkan materi seminar serta memberikan tanggapan terhadap isi materi tersebut.</a:t>
            </a:r>
          </a:p>
          <a:p>
            <a:pPr algn="l"/>
            <a:r>
              <a:rPr lang="ms-MY" b="1" i="0" dirty="0">
                <a:solidFill>
                  <a:srgbClr val="000000"/>
                </a:solidFill>
                <a:effectLst/>
                <a:latin typeface="ui-sans-serif"/>
              </a:rPr>
              <a:t>5. Notulis</a:t>
            </a:r>
          </a:p>
          <a:p>
            <a:pPr algn="l"/>
            <a:r>
              <a:rPr lang="ms-MY" b="0" i="0" dirty="0">
                <a:solidFill>
                  <a:srgbClr val="000000"/>
                </a:solidFill>
                <a:effectLst/>
                <a:latin typeface="ui-sans-serif"/>
              </a:rPr>
              <a:t>Notulis dalam seminar adalah pihak yang bertanggungjawab untuk mencatat serta merangkum hal-hal penting di dalam pembahasan materi seminar.</a:t>
            </a:r>
            <a:br>
              <a:rPr lang="ms-MY" dirty="0"/>
            </a:br>
            <a:endParaRPr lang="th-TH" dirty="0"/>
          </a:p>
        </p:txBody>
      </p:sp>
      <p:sp>
        <p:nvSpPr>
          <p:cNvPr id="4" name="ตัวแทนวันที่ 3">
            <a:extLst>
              <a:ext uri="{FF2B5EF4-FFF2-40B4-BE49-F238E27FC236}">
                <a16:creationId xmlns:a16="http://schemas.microsoft.com/office/drawing/2014/main" id="{CD7AA844-BB20-469D-AF5D-1CECF48068CB}"/>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278090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DDBE7567-D147-4295-8C9A-00BA1282ED5E}"/>
              </a:ext>
            </a:extLst>
          </p:cNvPr>
          <p:cNvSpPr>
            <a:spLocks noGrp="1"/>
          </p:cNvSpPr>
          <p:nvPr>
            <p:ph type="title"/>
          </p:nvPr>
        </p:nvSpPr>
        <p:spPr/>
        <p:txBody>
          <a:bodyPr/>
          <a:lstStyle/>
          <a:p>
            <a:endParaRPr lang="th-TH"/>
          </a:p>
        </p:txBody>
      </p:sp>
      <p:sp>
        <p:nvSpPr>
          <p:cNvPr id="4" name="ตัวแทนวันที่ 3">
            <a:extLst>
              <a:ext uri="{FF2B5EF4-FFF2-40B4-BE49-F238E27FC236}">
                <a16:creationId xmlns:a16="http://schemas.microsoft.com/office/drawing/2014/main" id="{98EFF53E-4F65-431A-A63B-787A26932DA4}"/>
              </a:ext>
            </a:extLst>
          </p:cNvPr>
          <p:cNvSpPr>
            <a:spLocks noGrp="1"/>
          </p:cNvSpPr>
          <p:nvPr>
            <p:ph type="dt" sz="half" idx="10"/>
          </p:nvPr>
        </p:nvSpPr>
        <p:spPr/>
        <p:txBody>
          <a:bodyPr/>
          <a:lstStyle/>
          <a:p>
            <a:pPr rtl="0"/>
            <a:fld id="{C4F9C1E4-16C1-4B90-92D5-0E71FAA6D808}" type="datetime1">
              <a:rPr lang="th-TH" smtClean="0"/>
              <a:t>01/07/65</a:t>
            </a:fld>
            <a:endParaRPr lang="en-US"/>
          </a:p>
        </p:txBody>
      </p:sp>
      <p:pic>
        <p:nvPicPr>
          <p:cNvPr id="6" name="รูปภาพ 5">
            <a:extLst>
              <a:ext uri="{FF2B5EF4-FFF2-40B4-BE49-F238E27FC236}">
                <a16:creationId xmlns:a16="http://schemas.microsoft.com/office/drawing/2014/main" id="{862CF401-C01E-4289-BF1B-7E0EDE50E167}"/>
              </a:ext>
            </a:extLst>
          </p:cNvPr>
          <p:cNvPicPr>
            <a:picLocks noChangeAspect="1"/>
          </p:cNvPicPr>
          <p:nvPr/>
        </p:nvPicPr>
        <p:blipFill>
          <a:blip r:embed="rId2"/>
          <a:stretch>
            <a:fillRect/>
          </a:stretch>
        </p:blipFill>
        <p:spPr>
          <a:xfrm>
            <a:off x="4396803" y="471624"/>
            <a:ext cx="3932261" cy="2351475"/>
          </a:xfrm>
          <a:prstGeom prst="rect">
            <a:avLst/>
          </a:prstGeom>
        </p:spPr>
      </p:pic>
      <p:pic>
        <p:nvPicPr>
          <p:cNvPr id="2050" name="Picture 2" descr="ศอ.บต. จัดสัมมนาเชิงปฏิบัติการเรื่อง โอกาส ศักยภาพและความท้าทาย ...">
            <a:extLst>
              <a:ext uri="{FF2B5EF4-FFF2-40B4-BE49-F238E27FC236}">
                <a16:creationId xmlns:a16="http://schemas.microsoft.com/office/drawing/2014/main" id="{2F038D2B-D3D4-4177-BAD1-EAAD3E84CE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8297" y="404667"/>
            <a:ext cx="3585330" cy="2385874"/>
          </a:xfrm>
          <a:prstGeom prst="rect">
            <a:avLst/>
          </a:prstGeom>
          <a:noFill/>
          <a:extLst>
            <a:ext uri="{909E8E84-426E-40DD-AFC4-6F175D3DCCD1}">
              <a14:hiddenFill xmlns:a14="http://schemas.microsoft.com/office/drawing/2010/main">
                <a:solidFill>
                  <a:srgbClr val="FFFFFF"/>
                </a:solidFill>
              </a14:hiddenFill>
            </a:ext>
          </a:extLst>
        </p:spPr>
      </p:pic>
      <p:pic>
        <p:nvPicPr>
          <p:cNvPr id="9" name="รูปภาพ 8">
            <a:extLst>
              <a:ext uri="{FF2B5EF4-FFF2-40B4-BE49-F238E27FC236}">
                <a16:creationId xmlns:a16="http://schemas.microsoft.com/office/drawing/2014/main" id="{9E3D0944-8374-4013-B323-8B55B4EF9980}"/>
              </a:ext>
            </a:extLst>
          </p:cNvPr>
          <p:cNvPicPr>
            <a:picLocks noChangeAspect="1"/>
          </p:cNvPicPr>
          <p:nvPr/>
        </p:nvPicPr>
        <p:blipFill>
          <a:blip r:embed="rId4"/>
          <a:stretch>
            <a:fillRect/>
          </a:stretch>
        </p:blipFill>
        <p:spPr>
          <a:xfrm>
            <a:off x="8443913" y="1003869"/>
            <a:ext cx="3534261" cy="2351890"/>
          </a:xfrm>
          <a:prstGeom prst="rect">
            <a:avLst/>
          </a:prstGeom>
        </p:spPr>
      </p:pic>
      <p:pic>
        <p:nvPicPr>
          <p:cNvPr id="10" name="รูปภาพ 9">
            <a:extLst>
              <a:ext uri="{FF2B5EF4-FFF2-40B4-BE49-F238E27FC236}">
                <a16:creationId xmlns:a16="http://schemas.microsoft.com/office/drawing/2014/main" id="{35A407F7-0005-43B5-B5DA-17E13F95161B}"/>
              </a:ext>
            </a:extLst>
          </p:cNvPr>
          <p:cNvPicPr>
            <a:picLocks noChangeAspect="1"/>
          </p:cNvPicPr>
          <p:nvPr/>
        </p:nvPicPr>
        <p:blipFill>
          <a:blip r:embed="rId5"/>
          <a:stretch>
            <a:fillRect/>
          </a:stretch>
        </p:blipFill>
        <p:spPr>
          <a:xfrm>
            <a:off x="355107" y="2840855"/>
            <a:ext cx="7608163" cy="3848470"/>
          </a:xfrm>
          <a:prstGeom prst="rect">
            <a:avLst/>
          </a:prstGeom>
        </p:spPr>
      </p:pic>
      <p:pic>
        <p:nvPicPr>
          <p:cNvPr id="11" name="รูปภาพ 10">
            <a:extLst>
              <a:ext uri="{FF2B5EF4-FFF2-40B4-BE49-F238E27FC236}">
                <a16:creationId xmlns:a16="http://schemas.microsoft.com/office/drawing/2014/main" id="{D2A81865-957A-424E-8E24-370542216349}"/>
              </a:ext>
            </a:extLst>
          </p:cNvPr>
          <p:cNvPicPr>
            <a:picLocks noChangeAspect="1"/>
          </p:cNvPicPr>
          <p:nvPr/>
        </p:nvPicPr>
        <p:blipFill>
          <a:blip r:embed="rId6"/>
          <a:stretch>
            <a:fillRect/>
          </a:stretch>
        </p:blipFill>
        <p:spPr>
          <a:xfrm>
            <a:off x="8085152" y="3507788"/>
            <a:ext cx="4310030" cy="2839746"/>
          </a:xfrm>
          <a:prstGeom prst="rect">
            <a:avLst/>
          </a:prstGeom>
        </p:spPr>
      </p:pic>
    </p:spTree>
    <p:extLst>
      <p:ext uri="{BB962C8B-B14F-4D97-AF65-F5344CB8AC3E}">
        <p14:creationId xmlns:p14="http://schemas.microsoft.com/office/powerpoint/2010/main" val="195580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91F44BA9-1F1B-405E-BCEA-439A0185EA5C}"/>
              </a:ext>
            </a:extLst>
          </p:cNvPr>
          <p:cNvSpPr>
            <a:spLocks noGrp="1"/>
          </p:cNvSpPr>
          <p:nvPr>
            <p:ph type="title"/>
          </p:nvPr>
        </p:nvSpPr>
        <p:spPr>
          <a:xfrm>
            <a:off x="809348" y="553817"/>
            <a:ext cx="10058400" cy="1371600"/>
          </a:xfrm>
        </p:spPr>
        <p:txBody>
          <a:bodyPr>
            <a:noAutofit/>
          </a:bodyPr>
          <a:lstStyle/>
          <a:p>
            <a:r>
              <a:rPr lang="ms-MY" sz="2800" b="0" i="0" dirty="0">
                <a:solidFill>
                  <a:srgbClr val="000000"/>
                </a:solidFill>
                <a:effectLst/>
                <a:latin typeface="ui-sans-serif"/>
              </a:rPr>
              <a:t>Seminar dapat dilakukan pada berbagai jenis bidang dan dibedakan berdasarkan maksud dan tujuan tertentu. Beberapa contoh seminar adalah sebagai berikut:</a:t>
            </a:r>
            <a:endParaRPr lang="th-TH" sz="2800" dirty="0"/>
          </a:p>
        </p:txBody>
      </p:sp>
      <p:sp>
        <p:nvSpPr>
          <p:cNvPr id="3" name="ตัวแทนเนื้อหา 2">
            <a:extLst>
              <a:ext uri="{FF2B5EF4-FFF2-40B4-BE49-F238E27FC236}">
                <a16:creationId xmlns:a16="http://schemas.microsoft.com/office/drawing/2014/main" id="{7E31EB14-8DC5-4479-BBCD-E2CF9F7532C3}"/>
              </a:ext>
            </a:extLst>
          </p:cNvPr>
          <p:cNvSpPr>
            <a:spLocks noGrp="1"/>
          </p:cNvSpPr>
          <p:nvPr>
            <p:ph idx="1"/>
          </p:nvPr>
        </p:nvSpPr>
        <p:spPr/>
        <p:txBody>
          <a:bodyPr>
            <a:normAutofit lnSpcReduction="10000"/>
          </a:bodyPr>
          <a:lstStyle/>
          <a:p>
            <a:pPr algn="l"/>
            <a:r>
              <a:rPr lang="ms-MY" b="1" i="0" dirty="0">
                <a:solidFill>
                  <a:srgbClr val="000000"/>
                </a:solidFill>
                <a:effectLst/>
                <a:latin typeface="ui-sans-serif"/>
              </a:rPr>
              <a:t>1. Seminar nasional</a:t>
            </a:r>
          </a:p>
          <a:p>
            <a:pPr algn="l"/>
            <a:r>
              <a:rPr lang="ms-MY" b="0" i="0" dirty="0">
                <a:solidFill>
                  <a:srgbClr val="000000"/>
                </a:solidFill>
                <a:effectLst/>
                <a:latin typeface="ui-sans-serif"/>
              </a:rPr>
              <a:t>Contoh pertama seminar adalah seminar nasional. Seminar ini memiliki skala nasional dan biasanya dilaksanakan oleh lembaga tertentu yang juga bisa melakukan kerja sama dengan pihak lainnya. Pada umumnya, peserta seminar adalah pihak seperti peneliti hingga masyarakat umum.</a:t>
            </a:r>
          </a:p>
          <a:p>
            <a:pPr algn="l"/>
            <a:r>
              <a:rPr lang="ms-MY" b="1" i="0" dirty="0">
                <a:solidFill>
                  <a:srgbClr val="000000"/>
                </a:solidFill>
                <a:effectLst/>
                <a:latin typeface="ui-sans-serif"/>
              </a:rPr>
              <a:t>2. Seminar internasional</a:t>
            </a:r>
          </a:p>
          <a:p>
            <a:pPr algn="l"/>
            <a:r>
              <a:rPr lang="ms-MY" b="0" i="0" dirty="0">
                <a:solidFill>
                  <a:srgbClr val="000000"/>
                </a:solidFill>
                <a:effectLst/>
                <a:latin typeface="ui-sans-serif"/>
              </a:rPr>
              <a:t>Selanjutnya, contoh seminar adalah seminar internasional. Hampir mirip dengan seminar nasional, bedanya terletak pada skala seminar. Seminar ini memiliki skala internasional dan biasanya dilaksanakan lembaga internasional. Peserta seminar adalah berbagai pihak dari berbagai negara.</a:t>
            </a:r>
          </a:p>
          <a:p>
            <a:pPr algn="l"/>
            <a:r>
              <a:rPr lang="ms-MY" b="1" i="0" dirty="0">
                <a:solidFill>
                  <a:srgbClr val="000000"/>
                </a:solidFill>
                <a:effectLst/>
                <a:latin typeface="ui-sans-serif"/>
              </a:rPr>
              <a:t>3. Seminar proposal</a:t>
            </a:r>
          </a:p>
          <a:p>
            <a:pPr algn="l"/>
            <a:r>
              <a:rPr lang="ms-MY" b="0" i="0" dirty="0">
                <a:solidFill>
                  <a:srgbClr val="000000"/>
                </a:solidFill>
                <a:effectLst/>
                <a:latin typeface="ui-sans-serif"/>
              </a:rPr>
              <a:t>Contoh ketiga seminar adalah seminar proposal. Saat menjadi mahasiswa akhir, kamu mungkin pernah menjadi salah seorang yang menyelenggarakan seminar proposal ini. Tujuan seminar adalah untuk menyampaikan rencana penelitian tugas akhir oleh mahasiswa di hadapan dosen pembimbing. Peserta seminar adalah dosen penguji, dosen pembimbing, dosen wali, serta mahasiswa dari prodi yang sama atau lainnya. Seminar ini biasanya menjadi syarat kelulusan mahasiswa.</a:t>
            </a:r>
          </a:p>
          <a:p>
            <a:endParaRPr lang="th-TH" dirty="0"/>
          </a:p>
        </p:txBody>
      </p:sp>
      <p:sp>
        <p:nvSpPr>
          <p:cNvPr id="4" name="ตัวแทนวันที่ 3">
            <a:extLst>
              <a:ext uri="{FF2B5EF4-FFF2-40B4-BE49-F238E27FC236}">
                <a16:creationId xmlns:a16="http://schemas.microsoft.com/office/drawing/2014/main" id="{4EE192C3-9085-44BE-B46F-EF2299C89FC6}"/>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2896808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C97C610-1053-4242-9D97-7C45ACB386EC}"/>
              </a:ext>
            </a:extLst>
          </p:cNvPr>
          <p:cNvSpPr>
            <a:spLocks noGrp="1"/>
          </p:cNvSpPr>
          <p:nvPr>
            <p:ph type="title"/>
          </p:nvPr>
        </p:nvSpPr>
        <p:spPr/>
        <p:txBody>
          <a:bodyPr>
            <a:noAutofit/>
          </a:bodyPr>
          <a:lstStyle/>
          <a:p>
            <a:r>
              <a:rPr lang="ms-MY" sz="2800" b="0" i="0" dirty="0">
                <a:solidFill>
                  <a:srgbClr val="000000"/>
                </a:solidFill>
                <a:effectLst/>
                <a:latin typeface="ui-sans-serif"/>
              </a:rPr>
              <a:t>Seminar dapat dilakukan pada berbagai jenis bidang dan dibedakan berdasarkan maksud dan tujuan tertentu. Beberapa contoh seminar adalah sebagai berikut:</a:t>
            </a:r>
            <a:endParaRPr lang="th-TH" sz="2800" dirty="0"/>
          </a:p>
        </p:txBody>
      </p:sp>
      <p:sp>
        <p:nvSpPr>
          <p:cNvPr id="3" name="ตัวแทนเนื้อหา 2">
            <a:extLst>
              <a:ext uri="{FF2B5EF4-FFF2-40B4-BE49-F238E27FC236}">
                <a16:creationId xmlns:a16="http://schemas.microsoft.com/office/drawing/2014/main" id="{E2A20324-8906-4DED-B2B7-16771FE806F5}"/>
              </a:ext>
            </a:extLst>
          </p:cNvPr>
          <p:cNvSpPr>
            <a:spLocks noGrp="1"/>
          </p:cNvSpPr>
          <p:nvPr>
            <p:ph idx="1"/>
          </p:nvPr>
        </p:nvSpPr>
        <p:spPr/>
        <p:txBody>
          <a:bodyPr>
            <a:normAutofit lnSpcReduction="10000"/>
          </a:bodyPr>
          <a:lstStyle/>
          <a:p>
            <a:pPr algn="l"/>
            <a:r>
              <a:rPr lang="ms-MY" b="1" i="0" dirty="0">
                <a:solidFill>
                  <a:srgbClr val="000000"/>
                </a:solidFill>
                <a:effectLst/>
                <a:latin typeface="ui-sans-serif"/>
              </a:rPr>
              <a:t>4. Seminar skripsi</a:t>
            </a:r>
          </a:p>
          <a:p>
            <a:pPr algn="l"/>
            <a:r>
              <a:rPr lang="ms-MY" b="0" i="0" dirty="0">
                <a:solidFill>
                  <a:srgbClr val="000000"/>
                </a:solidFill>
                <a:effectLst/>
                <a:latin typeface="ui-sans-serif"/>
              </a:rPr>
              <a:t>Contoh keempat seminar adalah seminar skripsi. Seminar ini adalah seminar lanjutan setelah seminar proposal. Bedanya, jika seminar proposal dilakukan di awal, maka seminar skripsi ini adalah seminar yang dilakukan di akhir. Tujuan seminar adalah untuk menyampaikan hasil penelitian tugas akhir oleh mahasiswa di hadapan dosen pembimbing dan dosen penguji.</a:t>
            </a:r>
          </a:p>
          <a:p>
            <a:pPr algn="l"/>
            <a:r>
              <a:rPr lang="ms-MY" b="1" i="0" dirty="0">
                <a:solidFill>
                  <a:srgbClr val="000000"/>
                </a:solidFill>
                <a:effectLst/>
                <a:latin typeface="ui-sans-serif"/>
              </a:rPr>
              <a:t>5. Seminar teknologi</a:t>
            </a:r>
          </a:p>
          <a:p>
            <a:pPr algn="l"/>
            <a:r>
              <a:rPr lang="ms-MY" b="0" i="0" dirty="0">
                <a:solidFill>
                  <a:srgbClr val="000000"/>
                </a:solidFill>
                <a:effectLst/>
                <a:latin typeface="ui-sans-serif"/>
              </a:rPr>
              <a:t>Contoh kelima seminar adalah seminar teknologi. Tujuan seminar adalah untuk memberikan informasi seputar ilmu pengetahuan berbasis teknologi yang dapat meningkatkan wawasan serta pengetahuan seseorang secara luas di bidang teknologi.</a:t>
            </a:r>
          </a:p>
          <a:p>
            <a:pPr algn="l"/>
            <a:r>
              <a:rPr lang="ms-MY" b="1" i="0" dirty="0">
                <a:solidFill>
                  <a:srgbClr val="000000"/>
                </a:solidFill>
                <a:effectLst/>
                <a:latin typeface="ui-sans-serif"/>
              </a:rPr>
              <a:t>6. Seminar matematika</a:t>
            </a:r>
          </a:p>
          <a:p>
            <a:pPr algn="l"/>
            <a:r>
              <a:rPr lang="ms-MY" b="0" i="0" dirty="0">
                <a:solidFill>
                  <a:srgbClr val="000000"/>
                </a:solidFill>
                <a:effectLst/>
                <a:latin typeface="ui-sans-serif"/>
              </a:rPr>
              <a:t>Contoh selanjutnya dalam seminar adalah seminar matematika. Seminar matematika adalah sebuah kegiatan pembelajaran yang dilakukan untuk memberikan informasi terkait ilmu tentang kuantitas, ruang, struktur, serta perubahan. Tujuan seminar adalah agar peserta seminar dapat belajar untuk menemukan pola, merumuskan dugaan baru, serta membangun kebenaran melalui metode yang telah disampaikan.</a:t>
            </a:r>
          </a:p>
          <a:p>
            <a:endParaRPr lang="th-TH" dirty="0"/>
          </a:p>
        </p:txBody>
      </p:sp>
      <p:sp>
        <p:nvSpPr>
          <p:cNvPr id="4" name="ตัวแทนวันที่ 3">
            <a:extLst>
              <a:ext uri="{FF2B5EF4-FFF2-40B4-BE49-F238E27FC236}">
                <a16:creationId xmlns:a16="http://schemas.microsoft.com/office/drawing/2014/main" id="{550D102F-C579-4A5D-BE54-87E72314A297}"/>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388848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A1BFBF9-9AD1-412C-B68A-54E3A707FC92}"/>
              </a:ext>
            </a:extLst>
          </p:cNvPr>
          <p:cNvSpPr>
            <a:spLocks noGrp="1"/>
          </p:cNvSpPr>
          <p:nvPr>
            <p:ph type="title"/>
          </p:nvPr>
        </p:nvSpPr>
        <p:spPr>
          <a:xfrm>
            <a:off x="1040167" y="695860"/>
            <a:ext cx="10058400" cy="1371600"/>
          </a:xfrm>
        </p:spPr>
        <p:txBody>
          <a:bodyPr>
            <a:noAutofit/>
          </a:bodyPr>
          <a:lstStyle/>
          <a:p>
            <a:r>
              <a:rPr lang="ms-MY" sz="2800" b="0" i="0" dirty="0">
                <a:solidFill>
                  <a:srgbClr val="000000"/>
                </a:solidFill>
                <a:effectLst/>
                <a:latin typeface="ui-sans-serif"/>
              </a:rPr>
              <a:t>Seminar dapat dilakukan pada berbagai jenis bidang dan dibedakan berdasarkan maksud dan tujuan tertentu. Beberapa contoh seminar adalah sebagai berikut:</a:t>
            </a:r>
            <a:endParaRPr lang="th-TH" sz="2800" dirty="0"/>
          </a:p>
        </p:txBody>
      </p:sp>
      <p:sp>
        <p:nvSpPr>
          <p:cNvPr id="3" name="ตัวแทนเนื้อหา 2">
            <a:extLst>
              <a:ext uri="{FF2B5EF4-FFF2-40B4-BE49-F238E27FC236}">
                <a16:creationId xmlns:a16="http://schemas.microsoft.com/office/drawing/2014/main" id="{6AF67B96-1F40-45B7-B4DF-1F87623E75EC}"/>
              </a:ext>
            </a:extLst>
          </p:cNvPr>
          <p:cNvSpPr>
            <a:spLocks noGrp="1"/>
          </p:cNvSpPr>
          <p:nvPr>
            <p:ph idx="1"/>
          </p:nvPr>
        </p:nvSpPr>
        <p:spPr/>
        <p:txBody>
          <a:bodyPr/>
          <a:lstStyle/>
          <a:p>
            <a:pPr algn="l"/>
            <a:r>
              <a:rPr lang="ms-MY" b="1" i="0" dirty="0">
                <a:solidFill>
                  <a:srgbClr val="000000"/>
                </a:solidFill>
                <a:effectLst/>
                <a:latin typeface="ui-sans-serif"/>
              </a:rPr>
              <a:t>7. Seminar budaya</a:t>
            </a:r>
          </a:p>
          <a:p>
            <a:pPr algn="l"/>
            <a:r>
              <a:rPr lang="ms-MY" b="0" i="0" dirty="0">
                <a:solidFill>
                  <a:srgbClr val="000000"/>
                </a:solidFill>
                <a:effectLst/>
                <a:latin typeface="ui-sans-serif"/>
              </a:rPr>
              <a:t>Contoh ketujuh seminar adalah seminar budaya. Bahasan dalam seminar adalah informasi terkait ilmu maupun aspek penting mengenai ilmu budaya. Sedangkan tujuan seminar adalah untuk mengajak para peserta melestarikan budaya tersebut.</a:t>
            </a:r>
          </a:p>
          <a:p>
            <a:pPr algn="l"/>
            <a:r>
              <a:rPr lang="ms-MY" b="1" i="0" dirty="0">
                <a:solidFill>
                  <a:srgbClr val="000000"/>
                </a:solidFill>
                <a:effectLst/>
                <a:latin typeface="ui-sans-serif"/>
              </a:rPr>
              <a:t>8. Seminar keperawatan</a:t>
            </a:r>
          </a:p>
          <a:p>
            <a:pPr algn="l"/>
            <a:r>
              <a:rPr lang="ms-MY" b="0" i="0" dirty="0">
                <a:solidFill>
                  <a:srgbClr val="000000"/>
                </a:solidFill>
                <a:effectLst/>
                <a:latin typeface="ui-sans-serif"/>
              </a:rPr>
              <a:t>Berhubungan dengan kesehatan, contoh selanjutnya dalam seminar adalah seminar keperawatan yang berupa kegiatan pembelajaran maupun pelatihan. Tujuan seminar adalah untuk memberikan bekal serta ilmu seputar keperawatan agar memiliki kesiapan serta memahami kode etik menjadi seorang perawat. Sesuai dengan namanya, pada umumnya peserta seminar adalah perawat atau calon perawat.</a:t>
            </a:r>
          </a:p>
          <a:p>
            <a:pPr algn="l"/>
            <a:r>
              <a:rPr lang="ms-MY" b="1" i="0" dirty="0">
                <a:solidFill>
                  <a:srgbClr val="000000"/>
                </a:solidFill>
                <a:effectLst/>
                <a:latin typeface="ui-sans-serif"/>
              </a:rPr>
              <a:t>9. Seminar kefarmasian</a:t>
            </a:r>
          </a:p>
          <a:p>
            <a:pPr algn="l"/>
            <a:r>
              <a:rPr lang="ms-MY" b="0" i="0" dirty="0">
                <a:solidFill>
                  <a:srgbClr val="000000"/>
                </a:solidFill>
                <a:effectLst/>
                <a:latin typeface="ui-sans-serif"/>
              </a:rPr>
              <a:t>Masih berhubungan dengan kesehatan, contoh lain dari seminar adalah seminar kefarmasian. Tujuan seminar adalah untuk untuk menyampaikan ilmu seputar dunia farmasi, misalnya mempelajari cara membuat, mencampur, dan meracik formulasi obat.</a:t>
            </a:r>
          </a:p>
          <a:p>
            <a:endParaRPr lang="th-TH" dirty="0"/>
          </a:p>
        </p:txBody>
      </p:sp>
      <p:sp>
        <p:nvSpPr>
          <p:cNvPr id="4" name="ตัวแทนวันที่ 3">
            <a:extLst>
              <a:ext uri="{FF2B5EF4-FFF2-40B4-BE49-F238E27FC236}">
                <a16:creationId xmlns:a16="http://schemas.microsoft.com/office/drawing/2014/main" id="{7DFA0C7A-32DE-454C-93F1-C1CDD77B6D03}"/>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4213510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806F41B-12DE-4ABB-9C1A-FB6B31C9329A}"/>
              </a:ext>
            </a:extLst>
          </p:cNvPr>
          <p:cNvSpPr>
            <a:spLocks noGrp="1"/>
          </p:cNvSpPr>
          <p:nvPr>
            <p:ph type="title"/>
          </p:nvPr>
        </p:nvSpPr>
        <p:spPr/>
        <p:txBody>
          <a:bodyPr>
            <a:noAutofit/>
          </a:bodyPr>
          <a:lstStyle/>
          <a:p>
            <a:r>
              <a:rPr lang="ms-MY" sz="2800" b="0" i="0" dirty="0">
                <a:solidFill>
                  <a:srgbClr val="000000"/>
                </a:solidFill>
                <a:effectLst/>
                <a:latin typeface="ui-sans-serif"/>
              </a:rPr>
              <a:t>Seminar dapat dilakukan pada berbagai jenis bidang dan dibedakan berdasarkan maksud dan tujuan tertentu. Beberapa contoh seminar adalah sebagai berikut:</a:t>
            </a:r>
            <a:endParaRPr lang="th-TH" sz="2800" dirty="0"/>
          </a:p>
        </p:txBody>
      </p:sp>
      <p:sp>
        <p:nvSpPr>
          <p:cNvPr id="3" name="ตัวแทนเนื้อหา 2">
            <a:extLst>
              <a:ext uri="{FF2B5EF4-FFF2-40B4-BE49-F238E27FC236}">
                <a16:creationId xmlns:a16="http://schemas.microsoft.com/office/drawing/2014/main" id="{A2A9FD1E-6FAA-41D1-B844-529113B18581}"/>
              </a:ext>
            </a:extLst>
          </p:cNvPr>
          <p:cNvSpPr>
            <a:spLocks noGrp="1"/>
          </p:cNvSpPr>
          <p:nvPr>
            <p:ph idx="1"/>
          </p:nvPr>
        </p:nvSpPr>
        <p:spPr>
          <a:xfrm>
            <a:off x="862614" y="1953087"/>
            <a:ext cx="10058400" cy="4372520"/>
          </a:xfrm>
        </p:spPr>
        <p:txBody>
          <a:bodyPr>
            <a:normAutofit/>
          </a:bodyPr>
          <a:lstStyle/>
          <a:p>
            <a:pPr marL="0" indent="0" algn="l">
              <a:buNone/>
            </a:pPr>
            <a:r>
              <a:rPr lang="ms-MY" sz="2400" b="1" i="0" dirty="0">
                <a:solidFill>
                  <a:srgbClr val="000000"/>
                </a:solidFill>
                <a:effectLst/>
                <a:latin typeface="ui-sans-serif"/>
              </a:rPr>
              <a:t>10. Seminar kewirausahaan</a:t>
            </a:r>
          </a:p>
          <a:p>
            <a:pPr algn="l"/>
            <a:r>
              <a:rPr lang="ms-MY" sz="2400" b="0" i="0" dirty="0">
                <a:solidFill>
                  <a:srgbClr val="000000"/>
                </a:solidFill>
                <a:effectLst/>
                <a:latin typeface="ui-sans-serif"/>
              </a:rPr>
              <a:t>Dalam bidang bisnis, salah satu contoh seminar adalah seminar kewirausahaan. Tujuan seminar adalah untuk menyampaikan informasi seputar peluang usaha maupun bisnis, memberikan wawasan kepada peserta seminar terkait cara menghadapi berbagai resiko yang mungkin dihadapi dalam berbisnis, dan sebagainya. </a:t>
            </a:r>
          </a:p>
          <a:p>
            <a:pPr marL="0" indent="0">
              <a:buNone/>
            </a:pPr>
            <a:endParaRPr lang="th-TH" sz="2400" dirty="0"/>
          </a:p>
        </p:txBody>
      </p:sp>
      <p:sp>
        <p:nvSpPr>
          <p:cNvPr id="4" name="ตัวแทนวันที่ 3">
            <a:extLst>
              <a:ext uri="{FF2B5EF4-FFF2-40B4-BE49-F238E27FC236}">
                <a16:creationId xmlns:a16="http://schemas.microsoft.com/office/drawing/2014/main" id="{FDAD1EBA-1F58-485F-856C-696AD82A2BC4}"/>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96180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EA5D384-D0C9-4125-89B6-16C7DF35A819}"/>
              </a:ext>
            </a:extLst>
          </p:cNvPr>
          <p:cNvSpPr>
            <a:spLocks noGrp="1"/>
          </p:cNvSpPr>
          <p:nvPr>
            <p:ph type="title"/>
          </p:nvPr>
        </p:nvSpPr>
        <p:spPr/>
        <p:txBody>
          <a:bodyPr>
            <a:normAutofit/>
          </a:bodyPr>
          <a:lstStyle/>
          <a:p>
            <a:pPr algn="ctr"/>
            <a:r>
              <a:rPr lang="ms-MY" sz="5400" b="0" i="0" dirty="0">
                <a:solidFill>
                  <a:srgbClr val="000000"/>
                </a:solidFill>
                <a:effectLst/>
                <a:latin typeface="ui-sans-serif"/>
              </a:rPr>
              <a:t>SEKIAN</a:t>
            </a:r>
            <a:endParaRPr lang="th-TH" sz="5400" dirty="0"/>
          </a:p>
        </p:txBody>
      </p:sp>
      <p:sp>
        <p:nvSpPr>
          <p:cNvPr id="3" name="ตัวแทนเนื้อหา 2">
            <a:extLst>
              <a:ext uri="{FF2B5EF4-FFF2-40B4-BE49-F238E27FC236}">
                <a16:creationId xmlns:a16="http://schemas.microsoft.com/office/drawing/2014/main" id="{791EDDCD-7F38-4934-ABB8-952088ADF5AA}"/>
              </a:ext>
            </a:extLst>
          </p:cNvPr>
          <p:cNvSpPr>
            <a:spLocks noGrp="1"/>
          </p:cNvSpPr>
          <p:nvPr>
            <p:ph idx="1"/>
          </p:nvPr>
        </p:nvSpPr>
        <p:spPr/>
        <p:txBody>
          <a:bodyPr/>
          <a:lstStyle/>
          <a:p>
            <a:pPr marL="0" indent="0" algn="ctr">
              <a:buNone/>
            </a:pPr>
            <a:r>
              <a:rPr lang="ms-MY" sz="1800" b="0" i="0" dirty="0">
                <a:solidFill>
                  <a:srgbClr val="000000"/>
                </a:solidFill>
                <a:effectLst/>
                <a:latin typeface="ui-sans-serif"/>
              </a:rPr>
              <a:t>Sekian penjelasan mengenai seminar yang bisa membantu kamu memahami pentingnya seminar untuk membangun kompetensi, meningkatkan wawasan, dan memperoleh solusi atas suatu permasalahan.</a:t>
            </a:r>
          </a:p>
          <a:p>
            <a:pPr marL="0" indent="0">
              <a:buNone/>
            </a:pPr>
            <a:endParaRPr lang="th-TH" dirty="0"/>
          </a:p>
        </p:txBody>
      </p:sp>
      <p:sp>
        <p:nvSpPr>
          <p:cNvPr id="4" name="ตัวแทนวันที่ 3">
            <a:extLst>
              <a:ext uri="{FF2B5EF4-FFF2-40B4-BE49-F238E27FC236}">
                <a16:creationId xmlns:a16="http://schemas.microsoft.com/office/drawing/2014/main" id="{8A01F818-16C9-427E-81FF-C4EAAC0A1E98}"/>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3468005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5EC0884-5BC0-4084-8EB5-B335C59C5E77}"/>
              </a:ext>
            </a:extLst>
          </p:cNvPr>
          <p:cNvSpPr>
            <a:spLocks noGrp="1"/>
          </p:cNvSpPr>
          <p:nvPr>
            <p:ph type="title"/>
          </p:nvPr>
        </p:nvSpPr>
        <p:spPr/>
        <p:txBody>
          <a:bodyPr/>
          <a:lstStyle/>
          <a:p>
            <a:r>
              <a:rPr lang="ms-MY" b="1" i="0" dirty="0">
                <a:solidFill>
                  <a:srgbClr val="000000"/>
                </a:solidFill>
                <a:effectLst/>
                <a:latin typeface="ui-sans-serif"/>
              </a:rPr>
              <a:t>Definisi Seminar</a:t>
            </a:r>
            <a:br>
              <a:rPr lang="ms-MY" b="1" i="0" dirty="0">
                <a:solidFill>
                  <a:srgbClr val="000000"/>
                </a:solidFill>
                <a:effectLst/>
                <a:latin typeface="ui-sans-serif"/>
              </a:rPr>
            </a:br>
            <a:endParaRPr lang="th-TH" dirty="0"/>
          </a:p>
        </p:txBody>
      </p:sp>
      <p:sp>
        <p:nvSpPr>
          <p:cNvPr id="3" name="ตัวแทนเนื้อหา 2">
            <a:extLst>
              <a:ext uri="{FF2B5EF4-FFF2-40B4-BE49-F238E27FC236}">
                <a16:creationId xmlns:a16="http://schemas.microsoft.com/office/drawing/2014/main" id="{7D728950-7117-48A0-8AA2-5B6A667F16F9}"/>
              </a:ext>
            </a:extLst>
          </p:cNvPr>
          <p:cNvSpPr>
            <a:spLocks noGrp="1"/>
          </p:cNvSpPr>
          <p:nvPr>
            <p:ph idx="1"/>
          </p:nvPr>
        </p:nvSpPr>
        <p:spPr/>
        <p:txBody>
          <a:bodyPr>
            <a:normAutofit lnSpcReduction="10000"/>
          </a:bodyPr>
          <a:lstStyle/>
          <a:p>
            <a:pPr marL="0" indent="0" algn="ctr">
              <a:buNone/>
            </a:pPr>
            <a:endParaRPr lang="ms-MY" b="0" i="1" dirty="0">
              <a:solidFill>
                <a:srgbClr val="000000"/>
              </a:solidFill>
              <a:effectLst/>
              <a:latin typeface="ui-sans-serif"/>
            </a:endParaRPr>
          </a:p>
          <a:p>
            <a:pPr marL="0" indent="0" algn="ctr">
              <a:buNone/>
            </a:pPr>
            <a:endParaRPr lang="ms-MY" i="1" dirty="0">
              <a:solidFill>
                <a:srgbClr val="000000"/>
              </a:solidFill>
              <a:latin typeface="ui-sans-serif"/>
            </a:endParaRPr>
          </a:p>
          <a:p>
            <a:pPr marL="0" indent="0" algn="ctr">
              <a:buNone/>
            </a:pPr>
            <a:endParaRPr lang="ms-MY" b="0" i="1" dirty="0">
              <a:solidFill>
                <a:srgbClr val="000000"/>
              </a:solidFill>
              <a:effectLst/>
              <a:latin typeface="ui-sans-serif"/>
            </a:endParaRPr>
          </a:p>
          <a:p>
            <a:pPr marL="0" indent="0" algn="ctr">
              <a:buNone/>
            </a:pPr>
            <a:endParaRPr lang="ms-MY" i="1" dirty="0">
              <a:solidFill>
                <a:srgbClr val="000000"/>
              </a:solidFill>
              <a:latin typeface="ui-sans-serif"/>
            </a:endParaRPr>
          </a:p>
          <a:p>
            <a:pPr marL="0" indent="0" algn="ctr">
              <a:buNone/>
            </a:pPr>
            <a:endParaRPr lang="ms-MY" b="0" i="1" dirty="0">
              <a:solidFill>
                <a:srgbClr val="000000"/>
              </a:solidFill>
              <a:effectLst/>
              <a:latin typeface="ui-sans-serif"/>
            </a:endParaRPr>
          </a:p>
          <a:p>
            <a:pPr marL="0" indent="0" algn="ctr">
              <a:buNone/>
            </a:pPr>
            <a:endParaRPr lang="ms-MY" i="1" dirty="0">
              <a:solidFill>
                <a:srgbClr val="000000"/>
              </a:solidFill>
              <a:latin typeface="ui-sans-serif"/>
            </a:endParaRPr>
          </a:p>
          <a:p>
            <a:pPr marL="0" indent="0" algn="ctr">
              <a:buNone/>
            </a:pPr>
            <a:endParaRPr lang="ms-MY" b="0" i="1" dirty="0">
              <a:solidFill>
                <a:srgbClr val="000000"/>
              </a:solidFill>
              <a:effectLst/>
              <a:latin typeface="ui-sans-serif"/>
            </a:endParaRPr>
          </a:p>
          <a:p>
            <a:pPr marL="0" indent="0" algn="ctr">
              <a:buNone/>
            </a:pPr>
            <a:endParaRPr lang="ms-MY" i="1" dirty="0">
              <a:solidFill>
                <a:srgbClr val="000000"/>
              </a:solidFill>
              <a:latin typeface="ui-sans-serif"/>
            </a:endParaRPr>
          </a:p>
          <a:p>
            <a:pPr marL="0" indent="0" algn="ctr">
              <a:buNone/>
            </a:pPr>
            <a:endParaRPr lang="ms-MY" b="0" i="1" dirty="0">
              <a:solidFill>
                <a:srgbClr val="000000"/>
              </a:solidFill>
              <a:effectLst/>
              <a:latin typeface="ui-sans-serif"/>
            </a:endParaRPr>
          </a:p>
          <a:p>
            <a:pPr marL="0" indent="0" algn="ctr">
              <a:buNone/>
            </a:pPr>
            <a:endParaRPr lang="ms-MY" b="0" i="1" dirty="0">
              <a:solidFill>
                <a:srgbClr val="000000"/>
              </a:solidFill>
              <a:effectLst/>
              <a:latin typeface="ui-sans-serif"/>
            </a:endParaRPr>
          </a:p>
          <a:p>
            <a:pPr marL="0" indent="0" algn="ctr">
              <a:buNone/>
            </a:pPr>
            <a:r>
              <a:rPr lang="ms-MY" b="1" i="1" dirty="0">
                <a:solidFill>
                  <a:srgbClr val="000000"/>
                </a:solidFill>
                <a:effectLst/>
                <a:latin typeface="ui-sans-serif"/>
              </a:rPr>
              <a:t>Seminar adalah pertemuan sekelompok orang untuk mencari solusi. (sumber: pexels)</a:t>
            </a:r>
            <a:endParaRPr lang="th-TH" b="1" dirty="0"/>
          </a:p>
        </p:txBody>
      </p:sp>
      <p:sp>
        <p:nvSpPr>
          <p:cNvPr id="4" name="ตัวแทนวันที่ 3">
            <a:extLst>
              <a:ext uri="{FF2B5EF4-FFF2-40B4-BE49-F238E27FC236}">
                <a16:creationId xmlns:a16="http://schemas.microsoft.com/office/drawing/2014/main" id="{A9C8CF69-78AE-40D3-A03A-32F46E374046}"/>
              </a:ext>
            </a:extLst>
          </p:cNvPr>
          <p:cNvSpPr>
            <a:spLocks noGrp="1"/>
          </p:cNvSpPr>
          <p:nvPr>
            <p:ph type="dt" sz="half" idx="10"/>
          </p:nvPr>
        </p:nvSpPr>
        <p:spPr/>
        <p:txBody>
          <a:bodyPr/>
          <a:lstStyle/>
          <a:p>
            <a:pPr rtl="0"/>
            <a:fld id="{C4F9C1E4-16C1-4B90-92D5-0E71FAA6D808}" type="datetime1">
              <a:rPr lang="th-TH" smtClean="0"/>
              <a:t>01/07/65</a:t>
            </a:fld>
            <a:endParaRPr lang="en-US"/>
          </a:p>
        </p:txBody>
      </p:sp>
      <p:pic>
        <p:nvPicPr>
          <p:cNvPr id="5" name="รูปภาพ 4">
            <a:extLst>
              <a:ext uri="{FF2B5EF4-FFF2-40B4-BE49-F238E27FC236}">
                <a16:creationId xmlns:a16="http://schemas.microsoft.com/office/drawing/2014/main" id="{535BEC0D-29A5-49E0-9C7D-E8626A44D869}"/>
              </a:ext>
            </a:extLst>
          </p:cNvPr>
          <p:cNvPicPr>
            <a:picLocks noChangeAspect="1"/>
          </p:cNvPicPr>
          <p:nvPr/>
        </p:nvPicPr>
        <p:blipFill>
          <a:blip r:embed="rId2"/>
          <a:stretch>
            <a:fillRect/>
          </a:stretch>
        </p:blipFill>
        <p:spPr>
          <a:xfrm>
            <a:off x="6178859" y="941033"/>
            <a:ext cx="5502074" cy="4589755"/>
          </a:xfrm>
          <a:prstGeom prst="rect">
            <a:avLst/>
          </a:prstGeom>
        </p:spPr>
      </p:pic>
      <p:pic>
        <p:nvPicPr>
          <p:cNvPr id="6" name="รูปภาพ 5">
            <a:extLst>
              <a:ext uri="{FF2B5EF4-FFF2-40B4-BE49-F238E27FC236}">
                <a16:creationId xmlns:a16="http://schemas.microsoft.com/office/drawing/2014/main" id="{FC37AF79-CE5F-4637-9C59-95CCEF203ECB}"/>
              </a:ext>
            </a:extLst>
          </p:cNvPr>
          <p:cNvPicPr>
            <a:picLocks noChangeAspect="1"/>
          </p:cNvPicPr>
          <p:nvPr/>
        </p:nvPicPr>
        <p:blipFill>
          <a:blip r:embed="rId3"/>
          <a:stretch>
            <a:fillRect/>
          </a:stretch>
        </p:blipFill>
        <p:spPr>
          <a:xfrm>
            <a:off x="695325" y="1589104"/>
            <a:ext cx="5319666" cy="3546444"/>
          </a:xfrm>
          <a:prstGeom prst="rect">
            <a:avLst/>
          </a:prstGeom>
        </p:spPr>
      </p:pic>
    </p:spTree>
    <p:extLst>
      <p:ext uri="{BB962C8B-B14F-4D97-AF65-F5344CB8AC3E}">
        <p14:creationId xmlns:p14="http://schemas.microsoft.com/office/powerpoint/2010/main" val="2120264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1241BD5-C4B8-4B7E-A130-C8C274F5F20D}"/>
              </a:ext>
            </a:extLst>
          </p:cNvPr>
          <p:cNvSpPr>
            <a:spLocks noGrp="1"/>
          </p:cNvSpPr>
          <p:nvPr>
            <p:ph type="title"/>
          </p:nvPr>
        </p:nvSpPr>
        <p:spPr/>
        <p:txBody>
          <a:bodyPr>
            <a:normAutofit fontScale="90000"/>
          </a:bodyPr>
          <a:lstStyle/>
          <a:p>
            <a:pPr algn="ctr"/>
            <a:br>
              <a:rPr lang="en-US" sz="7300" dirty="0">
                <a:solidFill>
                  <a:srgbClr val="FF0000"/>
                </a:solidFill>
              </a:rPr>
            </a:br>
            <a:br>
              <a:rPr lang="en-US" sz="7300" dirty="0">
                <a:solidFill>
                  <a:srgbClr val="FF0000"/>
                </a:solidFill>
              </a:rPr>
            </a:br>
            <a:br>
              <a:rPr lang="en-US" sz="7300" dirty="0">
                <a:solidFill>
                  <a:srgbClr val="FF0000"/>
                </a:solidFill>
              </a:rPr>
            </a:br>
            <a:br>
              <a:rPr lang="en-US" sz="7300" dirty="0">
                <a:solidFill>
                  <a:srgbClr val="FF0000"/>
                </a:solidFill>
              </a:rPr>
            </a:br>
            <a:r>
              <a:rPr lang="en-US" sz="7300" dirty="0">
                <a:solidFill>
                  <a:srgbClr val="FF0000"/>
                </a:solidFill>
              </a:rPr>
              <a:t>TERIMA KASIH </a:t>
            </a:r>
            <a:br>
              <a:rPr lang="th-TH" sz="2000" dirty="0"/>
            </a:br>
            <a:endParaRPr lang="th-TH" sz="4800" dirty="0"/>
          </a:p>
        </p:txBody>
      </p:sp>
      <p:sp>
        <p:nvSpPr>
          <p:cNvPr id="4" name="ตัวแทนวันที่ 3">
            <a:extLst>
              <a:ext uri="{FF2B5EF4-FFF2-40B4-BE49-F238E27FC236}">
                <a16:creationId xmlns:a16="http://schemas.microsoft.com/office/drawing/2014/main" id="{9816DE21-AAA2-422E-B346-0CB6AEF4EFAE}"/>
              </a:ext>
            </a:extLst>
          </p:cNvPr>
          <p:cNvSpPr>
            <a:spLocks noGrp="1"/>
          </p:cNvSpPr>
          <p:nvPr>
            <p:ph type="dt" sz="half" idx="10"/>
          </p:nvPr>
        </p:nvSpPr>
        <p:spPr/>
        <p:txBody>
          <a:bodyPr/>
          <a:lstStyle/>
          <a:p>
            <a:pPr rtl="0"/>
            <a:fld id="{C4F9C1E4-16C1-4B90-92D5-0E71FAA6D808}" type="datetime1">
              <a:rPr lang="th-TH" smtClean="0"/>
              <a:t>01/07/65</a:t>
            </a:fld>
            <a:endParaRPr lang="en-US"/>
          </a:p>
        </p:txBody>
      </p:sp>
      <p:pic>
        <p:nvPicPr>
          <p:cNvPr id="6" name="รูปภาพ 5">
            <a:extLst>
              <a:ext uri="{FF2B5EF4-FFF2-40B4-BE49-F238E27FC236}">
                <a16:creationId xmlns:a16="http://schemas.microsoft.com/office/drawing/2014/main" id="{F2E8AAA4-11FC-4925-A0DC-939026255949}"/>
              </a:ext>
            </a:extLst>
          </p:cNvPr>
          <p:cNvPicPr>
            <a:picLocks noChangeAspect="1"/>
          </p:cNvPicPr>
          <p:nvPr/>
        </p:nvPicPr>
        <p:blipFill>
          <a:blip r:embed="rId2"/>
          <a:stretch>
            <a:fillRect/>
          </a:stretch>
        </p:blipFill>
        <p:spPr>
          <a:xfrm>
            <a:off x="585927" y="346229"/>
            <a:ext cx="11008310" cy="6090082"/>
          </a:xfrm>
          <a:prstGeom prst="rect">
            <a:avLst/>
          </a:prstGeom>
        </p:spPr>
      </p:pic>
    </p:spTree>
    <p:extLst>
      <p:ext uri="{BB962C8B-B14F-4D97-AF65-F5344CB8AC3E}">
        <p14:creationId xmlns:p14="http://schemas.microsoft.com/office/powerpoint/2010/main" val="409277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3391882-3F4D-4963-ACFF-1BC780EDC06D}"/>
              </a:ext>
            </a:extLst>
          </p:cNvPr>
          <p:cNvSpPr>
            <a:spLocks noGrp="1"/>
          </p:cNvSpPr>
          <p:nvPr>
            <p:ph type="title"/>
          </p:nvPr>
        </p:nvSpPr>
        <p:spPr/>
        <p:txBody>
          <a:bodyPr/>
          <a:lstStyle/>
          <a:p>
            <a:r>
              <a:rPr lang="ms-MY" b="1" i="0" dirty="0">
                <a:solidFill>
                  <a:srgbClr val="000000"/>
                </a:solidFill>
                <a:effectLst/>
                <a:latin typeface="ui-sans-serif"/>
              </a:rPr>
              <a:t>Definisi Seminar</a:t>
            </a:r>
            <a:endParaRPr lang="th-TH" dirty="0"/>
          </a:p>
        </p:txBody>
      </p:sp>
      <p:sp>
        <p:nvSpPr>
          <p:cNvPr id="3" name="ตัวแทนเนื้อหา 2">
            <a:extLst>
              <a:ext uri="{FF2B5EF4-FFF2-40B4-BE49-F238E27FC236}">
                <a16:creationId xmlns:a16="http://schemas.microsoft.com/office/drawing/2014/main" id="{A3B81CA4-C534-416E-B1A4-5A6FAED9983A}"/>
              </a:ext>
            </a:extLst>
          </p:cNvPr>
          <p:cNvSpPr>
            <a:spLocks noGrp="1"/>
          </p:cNvSpPr>
          <p:nvPr>
            <p:ph idx="1"/>
          </p:nvPr>
        </p:nvSpPr>
        <p:spPr>
          <a:xfrm>
            <a:off x="1066800" y="1819922"/>
            <a:ext cx="10058400" cy="4132822"/>
          </a:xfrm>
        </p:spPr>
        <p:txBody>
          <a:bodyPr>
            <a:normAutofit lnSpcReduction="10000"/>
          </a:bodyPr>
          <a:lstStyle/>
          <a:p>
            <a:r>
              <a:rPr lang="ms-MY" sz="2400" b="1" i="0" dirty="0">
                <a:solidFill>
                  <a:srgbClr val="000000"/>
                </a:solidFill>
                <a:effectLst/>
                <a:latin typeface="ui-sans-serif"/>
              </a:rPr>
              <a:t>kata seminar </a:t>
            </a:r>
            <a:r>
              <a:rPr lang="ms-MY" sz="2400" b="0" i="0" dirty="0">
                <a:solidFill>
                  <a:srgbClr val="000000"/>
                </a:solidFill>
                <a:effectLst/>
                <a:latin typeface="ui-sans-serif"/>
              </a:rPr>
              <a:t>ini berasal dari bahasa Latin </a:t>
            </a:r>
            <a:r>
              <a:rPr lang="ms-MY" sz="2400" b="1" i="0" dirty="0">
                <a:solidFill>
                  <a:srgbClr val="000000"/>
                </a:solidFill>
                <a:effectLst/>
                <a:latin typeface="ui-sans-serif"/>
              </a:rPr>
              <a:t>“</a:t>
            </a:r>
            <a:r>
              <a:rPr lang="ms-MY" sz="2400" b="1" i="1" dirty="0">
                <a:solidFill>
                  <a:srgbClr val="000000"/>
                </a:solidFill>
                <a:effectLst/>
                <a:latin typeface="ui-sans-serif"/>
              </a:rPr>
              <a:t>seminarium</a:t>
            </a:r>
            <a:r>
              <a:rPr lang="ms-MY" sz="2400" b="1" i="0" dirty="0">
                <a:solidFill>
                  <a:srgbClr val="000000"/>
                </a:solidFill>
                <a:effectLst/>
                <a:latin typeface="ui-sans-serif"/>
              </a:rPr>
              <a:t>” </a:t>
            </a:r>
            <a:r>
              <a:rPr lang="ms-MY" sz="2400" b="0" i="0" dirty="0">
                <a:solidFill>
                  <a:srgbClr val="000000"/>
                </a:solidFill>
                <a:effectLst/>
                <a:latin typeface="ui-sans-serif"/>
              </a:rPr>
              <a:t>yang memiliki arti “tanah tempat menanam benih”. Dari arti secara harfiah tersebut, maka seminar didefinisikan sebagai suatu bentuk pengajaran akademis, biasanya diselenggarakan oleh universitas ataupun organisasi.</a:t>
            </a:r>
          </a:p>
          <a:p>
            <a:pPr marL="0" indent="0">
              <a:buNone/>
            </a:pPr>
            <a:endParaRPr lang="ms-MY" sz="2400" b="0" i="0" dirty="0">
              <a:solidFill>
                <a:srgbClr val="000000"/>
              </a:solidFill>
              <a:effectLst/>
              <a:latin typeface="ui-sans-serif"/>
            </a:endParaRPr>
          </a:p>
          <a:p>
            <a:r>
              <a:rPr lang="ms-MY" sz="2400" b="0" i="0" dirty="0">
                <a:solidFill>
                  <a:srgbClr val="000000"/>
                </a:solidFill>
                <a:effectLst/>
                <a:latin typeface="ui-sans-serif"/>
              </a:rPr>
              <a:t>Pengertian lengkapnya, seminar adalah pertemuan sekelompok orang untuk membahas dan mencari solusi atas suatu permasalahan yang dipimpin oleh seorang ahli sebagai pembicara. Kegiatan seminar ini merupakan upaya untuk berbagi pengetahuan atau wawasan dari seorang atau beberapa ahli kepada peserta seminar yang membutuhkan ilmu pengetahuan/wawasan tersebut.</a:t>
            </a:r>
            <a:endParaRPr lang="th-TH" sz="2400" dirty="0"/>
          </a:p>
        </p:txBody>
      </p:sp>
      <p:sp>
        <p:nvSpPr>
          <p:cNvPr id="4" name="ตัวแทนวันที่ 3">
            <a:extLst>
              <a:ext uri="{FF2B5EF4-FFF2-40B4-BE49-F238E27FC236}">
                <a16:creationId xmlns:a16="http://schemas.microsoft.com/office/drawing/2014/main" id="{71BBB644-8750-433C-9A15-44ECE9D1D32F}"/>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200729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528821D-CA93-46EB-B0F5-5D9FDA7D2206}"/>
              </a:ext>
            </a:extLst>
          </p:cNvPr>
          <p:cNvSpPr>
            <a:spLocks noGrp="1"/>
          </p:cNvSpPr>
          <p:nvPr>
            <p:ph type="title"/>
          </p:nvPr>
        </p:nvSpPr>
        <p:spPr/>
        <p:txBody>
          <a:bodyPr/>
          <a:lstStyle/>
          <a:p>
            <a:r>
              <a:rPr lang="ms-MY" b="1" i="0" dirty="0">
                <a:solidFill>
                  <a:srgbClr val="000000"/>
                </a:solidFill>
                <a:effectLst/>
                <a:latin typeface="ui-sans-serif"/>
              </a:rPr>
              <a:t>Definisi Seminar</a:t>
            </a:r>
            <a:endParaRPr lang="th-TH" dirty="0"/>
          </a:p>
        </p:txBody>
      </p:sp>
      <p:sp>
        <p:nvSpPr>
          <p:cNvPr id="3" name="ตัวแทนเนื้อหา 2">
            <a:extLst>
              <a:ext uri="{FF2B5EF4-FFF2-40B4-BE49-F238E27FC236}">
                <a16:creationId xmlns:a16="http://schemas.microsoft.com/office/drawing/2014/main" id="{0882CFC5-1154-44AB-84B2-2DE00B36969D}"/>
              </a:ext>
            </a:extLst>
          </p:cNvPr>
          <p:cNvSpPr>
            <a:spLocks noGrp="1"/>
          </p:cNvSpPr>
          <p:nvPr>
            <p:ph idx="1"/>
          </p:nvPr>
        </p:nvSpPr>
        <p:spPr>
          <a:xfrm>
            <a:off x="1066800" y="2103120"/>
            <a:ext cx="10058400" cy="4244414"/>
          </a:xfrm>
        </p:spPr>
        <p:txBody>
          <a:bodyPr>
            <a:normAutofit/>
          </a:bodyPr>
          <a:lstStyle/>
          <a:p>
            <a:pPr algn="thaiDist"/>
            <a:r>
              <a:rPr lang="ms-MY" sz="2400" b="1" i="0" dirty="0">
                <a:solidFill>
                  <a:srgbClr val="2A2A2A"/>
                </a:solidFill>
                <a:effectLst/>
                <a:latin typeface="Roboto" panose="02000000000000000000" pitchFamily="2" charset="0"/>
              </a:rPr>
              <a:t>Dalam </a:t>
            </a:r>
            <a:r>
              <a:rPr lang="ms-MY" sz="2400" b="1" i="1" dirty="0">
                <a:solidFill>
                  <a:srgbClr val="2A2A2A"/>
                </a:solidFill>
                <a:effectLst/>
                <a:latin typeface="Roboto" panose="02000000000000000000" pitchFamily="2" charset="0"/>
              </a:rPr>
              <a:t>Kamus Besar Bahasa Indonesia</a:t>
            </a:r>
            <a:r>
              <a:rPr lang="ms-MY" sz="2400" b="1" i="0" dirty="0">
                <a:solidFill>
                  <a:srgbClr val="2A2A2A"/>
                </a:solidFill>
                <a:effectLst/>
                <a:latin typeface="Roboto" panose="02000000000000000000" pitchFamily="2" charset="0"/>
              </a:rPr>
              <a:t>, seminar diertikan sebagai pertemuan atau persidangan untuk membahas suatu masalah di bawah pimpinan ahli. Ahli yang dimaksud misalnya dosen, guru besar, pakar, peneliti, dan sejenisnya. Dilansir dari Herri Susanto dalam Communication Skills, Sukses Komunikasi, Presentasi, dan Berkarir (2014), berbicara di depan umum seperti di acara rapat kantor, musyawarah, kuliah umum, seminar, bahkan pidato membutuhkan skill yang tinggi dibanding komunikasi dengan satu atau sedikit orang.</a:t>
            </a:r>
            <a:br>
              <a:rPr lang="ms-MY" sz="2400" b="1" dirty="0"/>
            </a:br>
            <a:br>
              <a:rPr lang="ms-MY" sz="2400" dirty="0"/>
            </a:br>
            <a:endParaRPr lang="th-TH" sz="2400" i="1" dirty="0">
              <a:solidFill>
                <a:srgbClr val="FF0000"/>
              </a:solidFill>
            </a:endParaRPr>
          </a:p>
        </p:txBody>
      </p:sp>
      <p:sp>
        <p:nvSpPr>
          <p:cNvPr id="4" name="ตัวแทนวันที่ 3">
            <a:extLst>
              <a:ext uri="{FF2B5EF4-FFF2-40B4-BE49-F238E27FC236}">
                <a16:creationId xmlns:a16="http://schemas.microsoft.com/office/drawing/2014/main" id="{924B55D0-5B9A-4390-B75D-F106B0460E9D}"/>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214207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F0510FB6-A208-4273-BE54-C886F0287CFE}"/>
              </a:ext>
            </a:extLst>
          </p:cNvPr>
          <p:cNvSpPr>
            <a:spLocks noGrp="1"/>
          </p:cNvSpPr>
          <p:nvPr>
            <p:ph type="title"/>
          </p:nvPr>
        </p:nvSpPr>
        <p:spPr/>
        <p:txBody>
          <a:bodyPr/>
          <a:lstStyle/>
          <a:p>
            <a:r>
              <a:rPr lang="ms-MY" dirty="0"/>
              <a:t>Tujuan Seminar</a:t>
            </a:r>
          </a:p>
        </p:txBody>
      </p:sp>
      <p:sp>
        <p:nvSpPr>
          <p:cNvPr id="3" name="ตัวแทนเนื้อหา 2">
            <a:extLst>
              <a:ext uri="{FF2B5EF4-FFF2-40B4-BE49-F238E27FC236}">
                <a16:creationId xmlns:a16="http://schemas.microsoft.com/office/drawing/2014/main" id="{1C377FE0-2389-4622-A04D-52BAB2749963}"/>
              </a:ext>
            </a:extLst>
          </p:cNvPr>
          <p:cNvSpPr>
            <a:spLocks noGrp="1"/>
          </p:cNvSpPr>
          <p:nvPr>
            <p:ph idx="1"/>
          </p:nvPr>
        </p:nvSpPr>
        <p:spPr>
          <a:xfrm>
            <a:off x="541537" y="2103119"/>
            <a:ext cx="11168109" cy="4262169"/>
          </a:xfrm>
        </p:spPr>
        <p:txBody>
          <a:bodyPr>
            <a:normAutofit lnSpcReduction="10000"/>
          </a:bodyPr>
          <a:lstStyle/>
          <a:p>
            <a:pPr algn="l"/>
            <a:r>
              <a:rPr lang="ms-MY" sz="1600" b="0" i="0" u="none" strike="noStrike" dirty="0">
                <a:solidFill>
                  <a:srgbClr val="1972F5"/>
                </a:solidFill>
                <a:effectLst/>
                <a:latin typeface="ui-sans-serif"/>
                <a:hlinkClick r:id="rId2"/>
              </a:rPr>
              <a:t>Tujuan utama seminar</a:t>
            </a:r>
            <a:r>
              <a:rPr lang="ms-MY" sz="1600" b="0" i="0" dirty="0">
                <a:solidFill>
                  <a:srgbClr val="000000"/>
                </a:solidFill>
                <a:effectLst/>
                <a:latin typeface="ui-sans-serif"/>
              </a:rPr>
              <a:t> adalah menyampaikan ilmu pengetahuan, pendapat, motivasi, atau inovasi kepada peserta seminar. Selain itu, beberapa tujuan dari seminar adalah sebagai berikut:</a:t>
            </a:r>
          </a:p>
          <a:p>
            <a:pPr algn="l">
              <a:buFont typeface="Arial" panose="020B0604020202020204" pitchFamily="34" charset="0"/>
              <a:buChar char="•"/>
            </a:pPr>
            <a:r>
              <a:rPr lang="ms-MY" sz="1600" b="0" i="0" dirty="0">
                <a:solidFill>
                  <a:srgbClr val="000000"/>
                </a:solidFill>
                <a:effectLst/>
                <a:latin typeface="ui-sans-serif"/>
              </a:rPr>
              <a:t>Sesuai dengan fungsi seminar sebagai media untuk menyampaikan, maka tujuan dari seminar adalah menyampaikan aspirasi dan ide kepada peserta seminar sehingga informasi tersebut bisa tersebar kepada khalayak yang lebih luas.</a:t>
            </a:r>
          </a:p>
          <a:p>
            <a:pPr algn="l">
              <a:buFont typeface="Arial" panose="020B0604020202020204" pitchFamily="34" charset="0"/>
              <a:buChar char="•"/>
            </a:pPr>
            <a:r>
              <a:rPr lang="ms-MY" sz="1600" b="0" i="0" dirty="0">
                <a:solidFill>
                  <a:srgbClr val="000000"/>
                </a:solidFill>
                <a:effectLst/>
                <a:latin typeface="ui-sans-serif"/>
              </a:rPr>
              <a:t>Kesimpulan atau solusi yang disampaikan dalam seminar bertujuan agar peserta bisa mengaplikasikan ilmu atau wawasan tersebut dalam kehidupannya.</a:t>
            </a:r>
          </a:p>
          <a:p>
            <a:pPr algn="l">
              <a:buFont typeface="Arial" panose="020B0604020202020204" pitchFamily="34" charset="0"/>
              <a:buChar char="•"/>
            </a:pPr>
            <a:r>
              <a:rPr lang="ms-MY" sz="1600" b="0" i="0" dirty="0">
                <a:solidFill>
                  <a:srgbClr val="000000"/>
                </a:solidFill>
                <a:effectLst/>
                <a:latin typeface="ui-sans-serif"/>
              </a:rPr>
              <a:t>Selain sebagai media untuk menyampaikan dan memberikan wawasan baru, tujuan lain dari seminar adalah untuk meningkatkan kompetensi dari pesertanya.</a:t>
            </a:r>
          </a:p>
          <a:p>
            <a:pPr marL="0" indent="0" algn="l">
              <a:buNone/>
            </a:pPr>
            <a:endParaRPr lang="ms-MY" sz="1600" b="0" i="0" dirty="0">
              <a:solidFill>
                <a:srgbClr val="000000"/>
              </a:solidFill>
              <a:effectLst/>
              <a:latin typeface="ui-sans-serif"/>
            </a:endParaRPr>
          </a:p>
          <a:p>
            <a:pPr marL="0" indent="0">
              <a:buNone/>
            </a:pPr>
            <a:r>
              <a:rPr lang="ms-MY" sz="1600" b="0" i="1" dirty="0">
                <a:solidFill>
                  <a:srgbClr val="FF0000"/>
                </a:solidFill>
                <a:effectLst/>
                <a:latin typeface="Roboto" panose="02000000000000000000" pitchFamily="2" charset="0"/>
              </a:rPr>
              <a:t>.........Tujuan seminar ialah membahas dan bertukar pendapat/fikiran mengenai suatu permasalahan ilmiah. Menukar pendapat atau fikiran juga dapat dilakukan dengan interaksi soal-jawab antara pembicara dan peserta seminar.</a:t>
            </a:r>
          </a:p>
          <a:p>
            <a:pPr marL="0" indent="0">
              <a:buNone/>
            </a:pPr>
            <a:br>
              <a:rPr lang="ms-MY" sz="1600" i="1" dirty="0">
                <a:solidFill>
                  <a:srgbClr val="FF0000"/>
                </a:solidFill>
              </a:rPr>
            </a:br>
            <a:br>
              <a:rPr lang="ms-MY" sz="1600" i="1" dirty="0">
                <a:solidFill>
                  <a:srgbClr val="FF0000"/>
                </a:solidFill>
              </a:rPr>
            </a:br>
            <a:endParaRPr lang="th-TH" sz="1600" i="1" dirty="0">
              <a:solidFill>
                <a:srgbClr val="FF0000"/>
              </a:solidFill>
            </a:endParaRPr>
          </a:p>
        </p:txBody>
      </p:sp>
      <p:sp>
        <p:nvSpPr>
          <p:cNvPr id="4" name="ตัวแทนวันที่ 3">
            <a:extLst>
              <a:ext uri="{FF2B5EF4-FFF2-40B4-BE49-F238E27FC236}">
                <a16:creationId xmlns:a16="http://schemas.microsoft.com/office/drawing/2014/main" id="{E9A2F87A-1135-4CEB-BD36-A9E7D0ECC5BC}"/>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3569985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8170483-1C13-4E6E-B22D-338B1ECB610A}"/>
              </a:ext>
            </a:extLst>
          </p:cNvPr>
          <p:cNvSpPr>
            <a:spLocks noGrp="1"/>
          </p:cNvSpPr>
          <p:nvPr>
            <p:ph type="title"/>
          </p:nvPr>
        </p:nvSpPr>
        <p:spPr>
          <a:xfrm>
            <a:off x="880369" y="5220069"/>
            <a:ext cx="10058400" cy="576011"/>
          </a:xfrm>
        </p:spPr>
        <p:txBody>
          <a:bodyPr>
            <a:noAutofit/>
          </a:bodyPr>
          <a:lstStyle/>
          <a:p>
            <a:pPr algn="ctr"/>
            <a:r>
              <a:rPr lang="ms-MY" sz="2000" b="0" i="1" dirty="0">
                <a:solidFill>
                  <a:srgbClr val="FF0000"/>
                </a:solidFill>
                <a:effectLst/>
                <a:latin typeface="ui-sans-serif"/>
              </a:rPr>
              <a:t>Seminar sebagai sarana untuk menyampaikan suatu gagasan. (sumber: pexels)</a:t>
            </a:r>
            <a:endParaRPr lang="th-TH" sz="2000" dirty="0">
              <a:solidFill>
                <a:srgbClr val="FF0000"/>
              </a:solidFill>
            </a:endParaRPr>
          </a:p>
        </p:txBody>
      </p:sp>
      <p:pic>
        <p:nvPicPr>
          <p:cNvPr id="5" name="ตัวแทนเนื้อหา 4">
            <a:extLst>
              <a:ext uri="{FF2B5EF4-FFF2-40B4-BE49-F238E27FC236}">
                <a16:creationId xmlns:a16="http://schemas.microsoft.com/office/drawing/2014/main" id="{2DADFE09-FBC2-48D9-9CD8-31EAAF7BFFA8}"/>
              </a:ext>
            </a:extLst>
          </p:cNvPr>
          <p:cNvPicPr>
            <a:picLocks noGrp="1" noChangeAspect="1"/>
          </p:cNvPicPr>
          <p:nvPr>
            <p:ph idx="1"/>
          </p:nvPr>
        </p:nvPicPr>
        <p:blipFill>
          <a:blip r:embed="rId2"/>
          <a:stretch>
            <a:fillRect/>
          </a:stretch>
        </p:blipFill>
        <p:spPr>
          <a:xfrm>
            <a:off x="2148396" y="956746"/>
            <a:ext cx="7018974" cy="4218936"/>
          </a:xfrm>
          <a:prstGeom prst="rect">
            <a:avLst/>
          </a:prstGeom>
        </p:spPr>
      </p:pic>
      <p:sp>
        <p:nvSpPr>
          <p:cNvPr id="4" name="ตัวแทนวันที่ 3">
            <a:extLst>
              <a:ext uri="{FF2B5EF4-FFF2-40B4-BE49-F238E27FC236}">
                <a16:creationId xmlns:a16="http://schemas.microsoft.com/office/drawing/2014/main" id="{8B848E3D-B475-49CB-968B-84CED2FAFC8F}"/>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815973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0D4202F-2610-45F7-954C-5FEEAA840989}"/>
              </a:ext>
            </a:extLst>
          </p:cNvPr>
          <p:cNvSpPr>
            <a:spLocks noGrp="1"/>
          </p:cNvSpPr>
          <p:nvPr>
            <p:ph type="title"/>
          </p:nvPr>
        </p:nvSpPr>
        <p:spPr/>
        <p:txBody>
          <a:bodyPr/>
          <a:lstStyle/>
          <a:p>
            <a:r>
              <a:rPr lang="en-US" dirty="0" err="1"/>
              <a:t>Syarat-syarat</a:t>
            </a:r>
            <a:r>
              <a:rPr lang="en-US" dirty="0"/>
              <a:t> seminar</a:t>
            </a:r>
            <a:endParaRPr lang="th-TH" dirty="0"/>
          </a:p>
        </p:txBody>
      </p:sp>
      <p:sp>
        <p:nvSpPr>
          <p:cNvPr id="3" name="ตัวแทนเนื้อหา 2">
            <a:extLst>
              <a:ext uri="{FF2B5EF4-FFF2-40B4-BE49-F238E27FC236}">
                <a16:creationId xmlns:a16="http://schemas.microsoft.com/office/drawing/2014/main" id="{A08BAEB6-F7DE-41A7-9879-A47444AC66FB}"/>
              </a:ext>
            </a:extLst>
          </p:cNvPr>
          <p:cNvSpPr>
            <a:spLocks noGrp="1"/>
          </p:cNvSpPr>
          <p:nvPr>
            <p:ph idx="1"/>
          </p:nvPr>
        </p:nvSpPr>
        <p:spPr>
          <a:xfrm>
            <a:off x="363983" y="2103119"/>
            <a:ext cx="11336785" cy="4262169"/>
          </a:xfrm>
        </p:spPr>
        <p:txBody>
          <a:bodyPr>
            <a:normAutofit fontScale="92500" lnSpcReduction="10000"/>
          </a:bodyPr>
          <a:lstStyle/>
          <a:p>
            <a:r>
              <a:rPr lang="ms-MY" sz="1600" b="0" i="0" dirty="0">
                <a:solidFill>
                  <a:srgbClr val="2A2A2A"/>
                </a:solidFill>
                <a:effectLst/>
                <a:latin typeface="Roboto" panose="02000000000000000000" pitchFamily="2" charset="0"/>
              </a:rPr>
              <a:t>Syarat untuk melaksanakan seminar antara lain: </a:t>
            </a:r>
          </a:p>
          <a:p>
            <a:pPr marL="0" indent="0">
              <a:buNone/>
            </a:pPr>
            <a:endParaRPr lang="ms-MY" sz="1600" b="0" i="0" dirty="0">
              <a:solidFill>
                <a:srgbClr val="2A2A2A"/>
              </a:solidFill>
              <a:effectLst/>
              <a:latin typeface="Roboto" panose="02000000000000000000" pitchFamily="2" charset="0"/>
            </a:endParaRPr>
          </a:p>
          <a:p>
            <a:pPr marL="0" indent="0">
              <a:buNone/>
            </a:pPr>
            <a:r>
              <a:rPr lang="ms-MY" sz="1600" b="0" i="0" dirty="0">
                <a:solidFill>
                  <a:srgbClr val="2A2A2A"/>
                </a:solidFill>
                <a:effectLst/>
                <a:latin typeface="Roboto" panose="02000000000000000000" pitchFamily="2" charset="0"/>
              </a:rPr>
              <a:t>-Sama seperti forum pada umumnya, seminar melibatkan peserta. </a:t>
            </a:r>
          </a:p>
          <a:p>
            <a:pPr marL="0" indent="0">
              <a:buNone/>
            </a:pPr>
            <a:r>
              <a:rPr lang="ms-MY" sz="1600" dirty="0">
                <a:solidFill>
                  <a:srgbClr val="2A2A2A"/>
                </a:solidFill>
                <a:latin typeface="Roboto" panose="02000000000000000000" pitchFamily="2" charset="0"/>
              </a:rPr>
              <a:t>-</a:t>
            </a:r>
            <a:r>
              <a:rPr lang="ms-MY" sz="1600" b="0" i="0" dirty="0">
                <a:solidFill>
                  <a:srgbClr val="2A2A2A"/>
                </a:solidFill>
                <a:effectLst/>
                <a:latin typeface="Roboto" panose="02000000000000000000" pitchFamily="2" charset="0"/>
              </a:rPr>
              <a:t>Ada seminar umum tanpa batasan jumlah peserta, ada pula yang terbatas menyesuaikan durasi atau kapabilitas penyelenggara. </a:t>
            </a:r>
          </a:p>
          <a:p>
            <a:pPr marL="0" indent="0">
              <a:buNone/>
            </a:pPr>
            <a:r>
              <a:rPr lang="ms-MY" sz="1600" dirty="0">
                <a:solidFill>
                  <a:srgbClr val="2A2A2A"/>
                </a:solidFill>
                <a:latin typeface="Roboto" panose="02000000000000000000" pitchFamily="2" charset="0"/>
              </a:rPr>
              <a:t>-</a:t>
            </a:r>
            <a:r>
              <a:rPr lang="ms-MY" sz="1600" b="0" i="0" dirty="0">
                <a:solidFill>
                  <a:srgbClr val="2A2A2A"/>
                </a:solidFill>
                <a:effectLst/>
                <a:latin typeface="Roboto" panose="02000000000000000000" pitchFamily="2" charset="0"/>
              </a:rPr>
              <a:t>Pemateri sudah tahu permasalahan yang akan di sampaikan. </a:t>
            </a:r>
          </a:p>
          <a:p>
            <a:pPr marL="0" indent="0">
              <a:buNone/>
            </a:pPr>
            <a:r>
              <a:rPr lang="ms-MY" sz="1600" dirty="0">
                <a:solidFill>
                  <a:srgbClr val="2A2A2A"/>
                </a:solidFill>
                <a:latin typeface="Roboto" panose="02000000000000000000" pitchFamily="2" charset="0"/>
              </a:rPr>
              <a:t>-</a:t>
            </a:r>
            <a:r>
              <a:rPr lang="ms-MY" sz="1600" b="0" i="0" dirty="0">
                <a:solidFill>
                  <a:srgbClr val="2A2A2A"/>
                </a:solidFill>
                <a:effectLst/>
                <a:latin typeface="Roboto" panose="02000000000000000000" pitchFamily="2" charset="0"/>
              </a:rPr>
              <a:t>Pemateri ialah penyampai makalah. Biasanya seminar juga memberi ruang sama besar untuk penyanggah makalah seperti dosen, guru besar, pakar, peneliti, dan sejenisnya. </a:t>
            </a:r>
          </a:p>
          <a:p>
            <a:pPr marL="0" indent="0">
              <a:buNone/>
            </a:pPr>
            <a:r>
              <a:rPr lang="ms-MY" sz="1600" b="0" i="0" dirty="0">
                <a:solidFill>
                  <a:srgbClr val="2A2A2A"/>
                </a:solidFill>
                <a:effectLst/>
                <a:latin typeface="Roboto" panose="02000000000000000000" pitchFamily="2" charset="0"/>
              </a:rPr>
              <a:t>-Ada moderator yang menjembatani komunikasi antara pemateri dan peserta. Moderator juga berfungsi sebagai penjaga waktu. Ia dapat mengingatkan pada pematri atau peserta bila pembahasan melenceng atau keluar konteks. </a:t>
            </a:r>
          </a:p>
          <a:p>
            <a:pPr marL="0" indent="0">
              <a:buNone/>
            </a:pPr>
            <a:r>
              <a:rPr lang="ms-MY" sz="1600" dirty="0">
                <a:solidFill>
                  <a:srgbClr val="2A2A2A"/>
                </a:solidFill>
                <a:latin typeface="Roboto" panose="02000000000000000000" pitchFamily="2" charset="0"/>
              </a:rPr>
              <a:t>-</a:t>
            </a:r>
            <a:r>
              <a:rPr lang="ms-MY" sz="1600" b="0" i="0" dirty="0">
                <a:solidFill>
                  <a:srgbClr val="2A2A2A"/>
                </a:solidFill>
                <a:effectLst/>
                <a:latin typeface="Roboto" panose="02000000000000000000" pitchFamily="2" charset="0"/>
              </a:rPr>
              <a:t>Waktu pelaksanaan seminar terjadwal jauh-jauh hari. Hal ini berguna agar pemateri dan peserta dapat mempersiapkan diri untuk terlibat dalam forum ilmiah tersebut. </a:t>
            </a:r>
          </a:p>
          <a:p>
            <a:pPr marL="0" indent="0">
              <a:buNone/>
            </a:pPr>
            <a:r>
              <a:rPr lang="ms-MY" sz="1600" b="0" i="0" dirty="0">
                <a:solidFill>
                  <a:srgbClr val="2A2A2A"/>
                </a:solidFill>
                <a:effectLst/>
                <a:latin typeface="Roboto" panose="02000000000000000000" pitchFamily="2" charset="0"/>
              </a:rPr>
              <a:t>-Tema atau topik permasalahan sudah disiapkan sebelumnya. Seminar dirancang secara sistematis dan ilmiah.</a:t>
            </a:r>
            <a:br>
              <a:rPr lang="ms-MY" sz="1600" dirty="0"/>
            </a:br>
            <a:br>
              <a:rPr lang="ms-MY" sz="1600" dirty="0"/>
            </a:br>
            <a:endParaRPr lang="th-TH" sz="1600" dirty="0"/>
          </a:p>
        </p:txBody>
      </p:sp>
      <p:sp>
        <p:nvSpPr>
          <p:cNvPr id="4" name="ตัวแทนวันที่ 3">
            <a:extLst>
              <a:ext uri="{FF2B5EF4-FFF2-40B4-BE49-F238E27FC236}">
                <a16:creationId xmlns:a16="http://schemas.microsoft.com/office/drawing/2014/main" id="{2B347A2D-7C01-488A-8E2E-5AB3F6E3C12A}"/>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421047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a:extLst>
              <a:ext uri="{FF2B5EF4-FFF2-40B4-BE49-F238E27FC236}">
                <a16:creationId xmlns:a16="http://schemas.microsoft.com/office/drawing/2014/main" id="{CFD22484-F29E-47B7-838F-00169FC5AD8C}"/>
              </a:ext>
            </a:extLst>
          </p:cNvPr>
          <p:cNvPicPr>
            <a:picLocks noChangeAspect="1"/>
          </p:cNvPicPr>
          <p:nvPr/>
        </p:nvPicPr>
        <p:blipFill>
          <a:blip r:embed="rId2"/>
          <a:stretch>
            <a:fillRect/>
          </a:stretch>
        </p:blipFill>
        <p:spPr>
          <a:xfrm>
            <a:off x="2071364" y="444068"/>
            <a:ext cx="7143750" cy="4762500"/>
          </a:xfrm>
          <a:prstGeom prst="rect">
            <a:avLst/>
          </a:prstGeom>
        </p:spPr>
      </p:pic>
      <p:sp>
        <p:nvSpPr>
          <p:cNvPr id="3" name="ตัวแทนเนื้อหา 2">
            <a:extLst>
              <a:ext uri="{FF2B5EF4-FFF2-40B4-BE49-F238E27FC236}">
                <a16:creationId xmlns:a16="http://schemas.microsoft.com/office/drawing/2014/main" id="{83310F25-598C-4107-888A-921F48714121}"/>
              </a:ext>
            </a:extLst>
          </p:cNvPr>
          <p:cNvSpPr>
            <a:spLocks noGrp="1"/>
          </p:cNvSpPr>
          <p:nvPr>
            <p:ph idx="1"/>
          </p:nvPr>
        </p:nvSpPr>
        <p:spPr>
          <a:xfrm>
            <a:off x="1066800" y="2414726"/>
            <a:ext cx="10058400" cy="3959440"/>
          </a:xfrm>
        </p:spPr>
        <p:txBody>
          <a:bodyPr>
            <a:normAutofit fontScale="77500" lnSpcReduction="20000"/>
          </a:bodyPr>
          <a:lstStyle/>
          <a:p>
            <a:pPr marL="0" indent="0">
              <a:buNone/>
            </a:pPr>
            <a:endParaRPr lang="ms-MY" b="0" i="0" dirty="0">
              <a:solidFill>
                <a:srgbClr val="2A2A2A"/>
              </a:solidFill>
              <a:effectLst/>
              <a:latin typeface="Roboto" panose="02000000000000000000" pitchFamily="2" charset="0"/>
            </a:endParaRPr>
          </a:p>
          <a:p>
            <a:pPr marL="0" indent="0">
              <a:buNone/>
            </a:pPr>
            <a:endParaRPr lang="ms-MY" dirty="0">
              <a:solidFill>
                <a:srgbClr val="2A2A2A"/>
              </a:solidFill>
              <a:latin typeface="Roboto" panose="02000000000000000000" pitchFamily="2" charset="0"/>
            </a:endParaRPr>
          </a:p>
          <a:p>
            <a:pPr marL="0" indent="0">
              <a:buNone/>
            </a:pPr>
            <a:endParaRPr lang="ms-MY" b="0" i="0" dirty="0">
              <a:solidFill>
                <a:srgbClr val="2A2A2A"/>
              </a:solidFill>
              <a:effectLst/>
              <a:latin typeface="Roboto" panose="02000000000000000000" pitchFamily="2" charset="0"/>
            </a:endParaRPr>
          </a:p>
          <a:p>
            <a:pPr marL="0" indent="0">
              <a:buNone/>
            </a:pPr>
            <a:endParaRPr lang="ms-MY" dirty="0">
              <a:solidFill>
                <a:srgbClr val="2A2A2A"/>
              </a:solidFill>
              <a:latin typeface="Roboto" panose="02000000000000000000" pitchFamily="2" charset="0"/>
            </a:endParaRPr>
          </a:p>
          <a:p>
            <a:pPr marL="0" indent="0">
              <a:buNone/>
            </a:pPr>
            <a:endParaRPr lang="ms-MY" b="0" i="0" dirty="0">
              <a:solidFill>
                <a:srgbClr val="2A2A2A"/>
              </a:solidFill>
              <a:effectLst/>
              <a:latin typeface="Roboto" panose="02000000000000000000" pitchFamily="2" charset="0"/>
            </a:endParaRPr>
          </a:p>
          <a:p>
            <a:pPr marL="0" indent="0">
              <a:buNone/>
            </a:pPr>
            <a:endParaRPr lang="ms-MY" dirty="0">
              <a:solidFill>
                <a:srgbClr val="2A2A2A"/>
              </a:solidFill>
              <a:latin typeface="Roboto" panose="02000000000000000000" pitchFamily="2" charset="0"/>
            </a:endParaRPr>
          </a:p>
          <a:p>
            <a:pPr marL="0" indent="0">
              <a:buNone/>
            </a:pPr>
            <a:endParaRPr lang="ms-MY" b="0" i="0" dirty="0">
              <a:solidFill>
                <a:srgbClr val="2A2A2A"/>
              </a:solidFill>
              <a:effectLst/>
              <a:latin typeface="Roboto" panose="02000000000000000000" pitchFamily="2" charset="0"/>
            </a:endParaRPr>
          </a:p>
          <a:p>
            <a:pPr marL="0" indent="0">
              <a:buNone/>
            </a:pPr>
            <a:endParaRPr lang="ms-MY" dirty="0">
              <a:solidFill>
                <a:srgbClr val="2A2A2A"/>
              </a:solidFill>
              <a:latin typeface="Roboto" panose="02000000000000000000" pitchFamily="2" charset="0"/>
            </a:endParaRPr>
          </a:p>
          <a:p>
            <a:pPr marL="0" indent="0">
              <a:buNone/>
            </a:pPr>
            <a:endParaRPr lang="ms-MY" b="0" i="0" dirty="0">
              <a:solidFill>
                <a:srgbClr val="2A2A2A"/>
              </a:solidFill>
              <a:effectLst/>
              <a:latin typeface="Roboto" panose="02000000000000000000" pitchFamily="2" charset="0"/>
            </a:endParaRPr>
          </a:p>
          <a:p>
            <a:pPr marL="0" indent="0">
              <a:buNone/>
            </a:pPr>
            <a:endParaRPr lang="ms-MY" b="0" i="0" dirty="0">
              <a:solidFill>
                <a:srgbClr val="2A2A2A"/>
              </a:solidFill>
              <a:effectLst/>
              <a:latin typeface="Roboto" panose="02000000000000000000" pitchFamily="2" charset="0"/>
            </a:endParaRPr>
          </a:p>
          <a:p>
            <a:pPr marL="0" indent="0">
              <a:buNone/>
            </a:pPr>
            <a:endParaRPr lang="ms-MY" b="0" i="0" dirty="0">
              <a:solidFill>
                <a:srgbClr val="2A2A2A"/>
              </a:solidFill>
              <a:effectLst/>
              <a:latin typeface="Roboto" panose="02000000000000000000" pitchFamily="2" charset="0"/>
            </a:endParaRPr>
          </a:p>
          <a:p>
            <a:pPr marL="0" indent="0">
              <a:buNone/>
            </a:pPr>
            <a:r>
              <a:rPr lang="ms-MY" b="0" i="0" dirty="0">
                <a:solidFill>
                  <a:srgbClr val="2A2A2A"/>
                </a:solidFill>
                <a:effectLst/>
                <a:latin typeface="Roboto" panose="02000000000000000000" pitchFamily="2" charset="0"/>
              </a:rPr>
              <a:t>Acara seminar bertema Sinergi dalam Program Kartu Prakerja untuk Akselerasi Inklusi Keuangan yang diselenggarakan di Jakarta, Rabu (14/10/2020). (Dok. Kartu Prakerja)</a:t>
            </a:r>
            <a:br>
              <a:rPr lang="ms-MY" dirty="0"/>
            </a:br>
            <a:br>
              <a:rPr lang="ms-MY" dirty="0"/>
            </a:br>
            <a:endParaRPr lang="th-TH" dirty="0"/>
          </a:p>
        </p:txBody>
      </p:sp>
      <p:sp>
        <p:nvSpPr>
          <p:cNvPr id="4" name="ตัวแทนวันที่ 3">
            <a:extLst>
              <a:ext uri="{FF2B5EF4-FFF2-40B4-BE49-F238E27FC236}">
                <a16:creationId xmlns:a16="http://schemas.microsoft.com/office/drawing/2014/main" id="{176899AE-4B25-499B-BBFC-E2849A9C5150}"/>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42068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246957D-5213-41DE-B5CC-B4F6F5B70E36}"/>
              </a:ext>
            </a:extLst>
          </p:cNvPr>
          <p:cNvSpPr>
            <a:spLocks noGrp="1"/>
          </p:cNvSpPr>
          <p:nvPr>
            <p:ph type="title"/>
          </p:nvPr>
        </p:nvSpPr>
        <p:spPr/>
        <p:txBody>
          <a:bodyPr/>
          <a:lstStyle/>
          <a:p>
            <a:r>
              <a:rPr lang="ms-MY" b="0" i="0" dirty="0">
                <a:solidFill>
                  <a:srgbClr val="2A2A2A"/>
                </a:solidFill>
                <a:effectLst/>
                <a:latin typeface="Roboto" panose="02000000000000000000" pitchFamily="2" charset="0"/>
              </a:rPr>
              <a:t>Ciri-ciri seminar</a:t>
            </a:r>
            <a:endParaRPr lang="th-TH" dirty="0"/>
          </a:p>
        </p:txBody>
      </p:sp>
      <p:sp>
        <p:nvSpPr>
          <p:cNvPr id="3" name="ตัวแทนเนื้อหา 2">
            <a:extLst>
              <a:ext uri="{FF2B5EF4-FFF2-40B4-BE49-F238E27FC236}">
                <a16:creationId xmlns:a16="http://schemas.microsoft.com/office/drawing/2014/main" id="{3A35C612-A694-4322-A812-6120D8FB4C07}"/>
              </a:ext>
            </a:extLst>
          </p:cNvPr>
          <p:cNvSpPr>
            <a:spLocks noGrp="1"/>
          </p:cNvSpPr>
          <p:nvPr>
            <p:ph idx="1"/>
          </p:nvPr>
        </p:nvSpPr>
        <p:spPr>
          <a:xfrm>
            <a:off x="435006" y="2103120"/>
            <a:ext cx="10690194" cy="4191148"/>
          </a:xfrm>
        </p:spPr>
        <p:txBody>
          <a:bodyPr>
            <a:normAutofit fontScale="92500" lnSpcReduction="10000"/>
          </a:bodyPr>
          <a:lstStyle/>
          <a:p>
            <a:pPr algn="thaiDist"/>
            <a:r>
              <a:rPr lang="ms-MY" sz="2400" b="0" i="0" dirty="0">
                <a:solidFill>
                  <a:srgbClr val="2A2A2A"/>
                </a:solidFill>
                <a:effectLst/>
                <a:latin typeface="Roboto" panose="02000000000000000000" pitchFamily="2" charset="0"/>
              </a:rPr>
              <a:t>Ciri-ciri seminar Adapun ciri-ciri seminar yakni: Forum ilmiah dengan interaksi dua arah. </a:t>
            </a:r>
          </a:p>
          <a:p>
            <a:pPr algn="thaiDist"/>
            <a:r>
              <a:rPr lang="ms-MY" sz="2400" b="0" i="0" dirty="0">
                <a:solidFill>
                  <a:srgbClr val="2A2A2A"/>
                </a:solidFill>
                <a:effectLst/>
                <a:latin typeface="Roboto" panose="02000000000000000000" pitchFamily="2" charset="0"/>
              </a:rPr>
              <a:t>Pembahasan materi pada seminar mengacu pada makalah, karya ilmiah, atau lapora yang telah disusun sebelumnya. </a:t>
            </a:r>
          </a:p>
          <a:p>
            <a:pPr algn="thaiDist"/>
            <a:r>
              <a:rPr lang="ms-MY" sz="2400" b="0" i="0" dirty="0">
                <a:solidFill>
                  <a:srgbClr val="2A2A2A"/>
                </a:solidFill>
                <a:effectLst/>
                <a:latin typeface="Roboto" panose="02000000000000000000" pitchFamily="2" charset="0"/>
              </a:rPr>
              <a:t>Membahas permasalahan ilmiah yang aktual. Melibatkan pemateri, peserta, moderator, di bahah pengawasan para ahli di bidangnya. Adanya interakis dengan peserta forum. </a:t>
            </a:r>
          </a:p>
          <a:p>
            <a:r>
              <a:rPr lang="ms-MY" sz="2400" b="0" i="0" dirty="0">
                <a:solidFill>
                  <a:srgbClr val="2A2A2A"/>
                </a:solidFill>
                <a:effectLst/>
                <a:latin typeface="Roboto" panose="02000000000000000000" pitchFamily="2" charset="0"/>
              </a:rPr>
              <a:t>Peserta diberi kesempatan untuk menyampaika tanggapan, komentar, atau pertanyaan.</a:t>
            </a:r>
            <a:br>
              <a:rPr lang="ms-MY" sz="2400" dirty="0"/>
            </a:br>
            <a:br>
              <a:rPr lang="ms-MY" dirty="0"/>
            </a:br>
            <a:endParaRPr lang="th-TH" dirty="0"/>
          </a:p>
        </p:txBody>
      </p:sp>
      <p:sp>
        <p:nvSpPr>
          <p:cNvPr id="4" name="ตัวแทนวันที่ 3">
            <a:extLst>
              <a:ext uri="{FF2B5EF4-FFF2-40B4-BE49-F238E27FC236}">
                <a16:creationId xmlns:a16="http://schemas.microsoft.com/office/drawing/2014/main" id="{C3A085AF-6A73-4E66-8C8B-F6A76AE9F3F2}"/>
              </a:ext>
            </a:extLst>
          </p:cNvPr>
          <p:cNvSpPr>
            <a:spLocks noGrp="1"/>
          </p:cNvSpPr>
          <p:nvPr>
            <p:ph type="dt" sz="half" idx="10"/>
          </p:nvPr>
        </p:nvSpPr>
        <p:spPr/>
        <p:txBody>
          <a:bodyPr/>
          <a:lstStyle/>
          <a:p>
            <a:pPr rtl="0"/>
            <a:fld id="{C4F9C1E4-16C1-4B90-92D5-0E71FAA6D808}" type="datetime1">
              <a:rPr lang="th-TH" smtClean="0"/>
              <a:t>01/07/65</a:t>
            </a:fld>
            <a:endParaRPr lang="en-US"/>
          </a:p>
        </p:txBody>
      </p:sp>
    </p:spTree>
    <p:extLst>
      <p:ext uri="{BB962C8B-B14F-4D97-AF65-F5344CB8AC3E}">
        <p14:creationId xmlns:p14="http://schemas.microsoft.com/office/powerpoint/2010/main" val="42448766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9082_TF56410444" id="{70B8AC50-49FB-4145-8FB9-4E0097FB13B5}" vid="{53FDA4B8-0EF3-43AD-A705-9F8F29354A37}"/>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{11F3FA84-49AE-4D8D-B950-E2E5022B79ED}tf56410444_win32</Template>
  <TotalTime>106</TotalTime>
  <Words>1659</Words>
  <Application>Microsoft Office PowerPoint</Application>
  <PresentationFormat>แบบจอกว้าง</PresentationFormat>
  <Paragraphs>128</Paragraphs>
  <Slides>20</Slides>
  <Notes>0</Notes>
  <HiddenSlides>0</HiddenSlides>
  <MMClips>0</MMClips>
  <ScaleCrop>false</ScaleCrop>
  <HeadingPairs>
    <vt:vector size="6" baseType="variant">
      <vt:variant>
        <vt:lpstr>ฟอนต์ที่ถูกใช้</vt:lpstr>
      </vt:variant>
      <vt:variant>
        <vt:i4>8</vt:i4>
      </vt:variant>
      <vt:variant>
        <vt:lpstr>ธีม</vt:lpstr>
      </vt:variant>
      <vt:variant>
        <vt:i4>1</vt:i4>
      </vt:variant>
      <vt:variant>
        <vt:lpstr>ชื่อเรื่องสไลด์</vt:lpstr>
      </vt:variant>
      <vt:variant>
        <vt:i4>20</vt:i4>
      </vt:variant>
    </vt:vector>
  </HeadingPairs>
  <TitlesOfParts>
    <vt:vector size="29" baseType="lpstr">
      <vt:lpstr>Arial</vt:lpstr>
      <vt:lpstr>Avenir Next LT Pro</vt:lpstr>
      <vt:lpstr>Avenir Next LT Pro Light</vt:lpstr>
      <vt:lpstr>Calibri</vt:lpstr>
      <vt:lpstr>Garamond</vt:lpstr>
      <vt:lpstr>Leelawadee</vt:lpstr>
      <vt:lpstr>Roboto</vt:lpstr>
      <vt:lpstr>ui-sans-serif</vt:lpstr>
      <vt:lpstr>SavonVTI</vt:lpstr>
      <vt:lpstr>PENGETIAN SEMINAR</vt:lpstr>
      <vt:lpstr>Definisi Seminar </vt:lpstr>
      <vt:lpstr>Definisi Seminar</vt:lpstr>
      <vt:lpstr>Definisi Seminar</vt:lpstr>
      <vt:lpstr>Tujuan Seminar</vt:lpstr>
      <vt:lpstr>Seminar sebagai sarana untuk menyampaikan suatu gagasan. (sumber: pexels)</vt:lpstr>
      <vt:lpstr>Syarat-syarat seminar</vt:lpstr>
      <vt:lpstr>งานนำเสนอ PowerPoint</vt:lpstr>
      <vt:lpstr>Ciri-ciri seminar</vt:lpstr>
      <vt:lpstr>Unsur seminar</vt:lpstr>
      <vt:lpstr>Fungsi seminar </vt:lpstr>
      <vt:lpstr>Acara seminar terlaksana karena adanya pihak yang terlibat. (sumber: pexels)</vt:lpstr>
      <vt:lpstr>Pihak-pihak yang terlibat dalam seminar </vt:lpstr>
      <vt:lpstr>งานนำเสนอ PowerPoint</vt:lpstr>
      <vt:lpstr>Seminar dapat dilakukan pada berbagai jenis bidang dan dibedakan berdasarkan maksud dan tujuan tertentu. Beberapa contoh seminar adalah sebagai berikut:</vt:lpstr>
      <vt:lpstr>Seminar dapat dilakukan pada berbagai jenis bidang dan dibedakan berdasarkan maksud dan tujuan tertentu. Beberapa contoh seminar adalah sebagai berikut:</vt:lpstr>
      <vt:lpstr>Seminar dapat dilakukan pada berbagai jenis bidang dan dibedakan berdasarkan maksud dan tujuan tertentu. Beberapa contoh seminar adalah sebagai berikut:</vt:lpstr>
      <vt:lpstr>Seminar dapat dilakukan pada berbagai jenis bidang dan dibedakan berdasarkan maksud dan tujuan tertentu. Beberapa contoh seminar adalah sebagai berikut:</vt:lpstr>
      <vt:lpstr>SEKIAN</vt:lpstr>
      <vt:lpstr>    TERIMA KASIH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PENGETIAN SEMINAR</dc:title>
  <dc:creator>นูรฮูดา สะดามะ</dc:creator>
  <cp:lastModifiedBy>นูรฮูดา สะดามะ</cp:lastModifiedBy>
  <cp:revision>1</cp:revision>
  <dcterms:created xsi:type="dcterms:W3CDTF">2022-07-01T02:40:38Z</dcterms:created>
  <dcterms:modified xsi:type="dcterms:W3CDTF">2022-07-01T05:07:04Z</dcterms:modified>
</cp:coreProperties>
</file>