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C37C7A2D-85A3-44BB-9CFA-6AFAAAF47EE1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2EF3F73-524A-4BF7-9965-2708A3BE9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773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EF3F73-524A-4BF7-9965-2708A3BE90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43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18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086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844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977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9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626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3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517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4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329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160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84110-D37F-486D-9A39-B817D03FBE58}" type="datetimeFigureOut">
              <a:rPr lang="en-US" smtClean="0"/>
              <a:t>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749F811-326A-4AFA-B071-F13BB7026E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402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AE%D8%B7%D8%A9_%D8%A7%D9%84%D9%86%D9%82%D8%AF_%D8%A7%D9%84%D8%B5%D8%AD%D9%8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ar.wikipedia.org/wiki/%D8%AA%D9%81%D9%83%D9%8A%D8%B1_%D9%86%D9%82%D8%AF%D9%8A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3A13EA0-AE6F-465D-B2F5-E1BAD721D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33008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/>
              <a:t>تعريف التدريس</a:t>
            </a:r>
            <a:endParaRPr lang="en-US" sz="3200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2087006-892C-480E-917A-40C76D869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49151" y="2286000"/>
            <a:ext cx="9144000" cy="3806889"/>
          </a:xfrm>
        </p:spPr>
        <p:txBody>
          <a:bodyPr/>
          <a:lstStyle/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SA" dirty="0">
              <a:latin typeface="Calibri" panose="020F0502020204030204" pitchFamily="34" charset="0"/>
              <a:ea typeface="DengXian" panose="02010600030101010101" pitchFamily="2" charset="-122"/>
              <a:cs typeface="Traditional Arabic" panose="02020603050405020304" pitchFamily="18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SA" dirty="0">
              <a:latin typeface="Calibri" panose="020F0502020204030204" pitchFamily="34" charset="0"/>
              <a:ea typeface="DengXian" panose="02010600030101010101" pitchFamily="2" charset="-122"/>
              <a:cs typeface="Traditional Arabic" panose="02020603050405020304" pitchFamily="18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SA" sz="3600" dirty="0">
              <a:latin typeface="Calibri" panose="020F0502020204030204" pitchFamily="34" charset="0"/>
              <a:ea typeface="DengXian" panose="02010600030101010101" pitchFamily="2" charset="-122"/>
              <a:cs typeface="Traditional Arabic" panose="02020603050405020304" pitchFamily="18" charset="-78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3600" dirty="0"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هو</a:t>
            </a: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 علم يبحث التفاعل بين المعلم والطالب والمحتوى التدريسي، من أجل التغيير السلوكي لدى المتعلمين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2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B122BF-8CB8-4320-930C-19EA222B1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أنواع السلوك المتوقع حدوثه من التعلم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9D0BA3A-6941-4AF2-A732-D60AC8755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SA" sz="2800" dirty="0"/>
              <a:t>1- معرِفي، ويشمل: التَّذكّر والتعلم</a:t>
            </a:r>
          </a:p>
          <a:p>
            <a:pPr algn="r" rtl="1"/>
            <a:r>
              <a:rPr lang="ar-SA" sz="2800" dirty="0"/>
              <a:t>2- عقلي، وتشمل: التفكير والإبداع والتّمَيُّز والتشكيل......</a:t>
            </a:r>
          </a:p>
          <a:p>
            <a:pPr algn="r" rtl="1"/>
            <a:r>
              <a:rPr lang="ar-SA" sz="2800" dirty="0"/>
              <a:t>3- حركي، ويشمل المهارات الحركية</a:t>
            </a:r>
          </a:p>
          <a:p>
            <a:pPr algn="r" rtl="1"/>
            <a:r>
              <a:rPr lang="ar-SA" sz="2800" dirty="0"/>
              <a:t>4- انفعالي: ويشمل الانفعالات النفسية من حب ومودة وعداوة وكراهية وغضب وانتقام ..</a:t>
            </a:r>
          </a:p>
          <a:p>
            <a:pPr algn="r" rtl="1"/>
            <a:r>
              <a:rPr lang="ar-SA" sz="2800" dirty="0"/>
              <a:t>5- اجتماعي: ويشمل العادات الاجتماعية مثل: الاحترام والتقدير والتعاون والالتزام والمحافظة...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658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C2C08E-1C94-46B9-8C7C-6B56F8A6A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22860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44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أنواع طرق التدريس الحديثة</a:t>
            </a:r>
            <a:br>
              <a:rPr lang="en-US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9880560-D016-4E29-8E43-6651F564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. </a:t>
            </a:r>
            <a:r>
              <a:rPr lang="ar-SA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التعلم التعاوني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وهي عبارة عن تكوين مجموعات من الطلاب حيث يمكنهم حل مشكلاتهم ومناقشة المواضيع وطرح استفساراتهم. 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يتعلمون في هذه الطريقة أصول التواصل والتسامح ومهارات الاستماع إلى الآخرين وكيفية العمل كفريق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dirty="0"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يتبادل </a:t>
            </a: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الطلاب أفكارهم وإبداعاتهم واكتساب المزيد من المعرفة. في المقابل يساعدهم ذلك على تعلم مواجهة </a:t>
            </a:r>
            <a:r>
              <a:rPr lang="ar-SA" sz="2800" u="sng" dirty="0">
                <a:solidFill>
                  <a:srgbClr val="0563C1"/>
                </a:solidFill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  <a:hlinkClick r:id="rId2"/>
              </a:rPr>
              <a:t>النقد الصحي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والأسئلة المتقاطعة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50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A0EF9ED-73B1-4512-8F73-DB38D97B0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تابع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C427349-F36B-4E9E-8777-9407A9EADD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9795"/>
          </a:xfrm>
        </p:spPr>
        <p:txBody>
          <a:bodyPr>
            <a:noAutofit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2. 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التعلم المتباعد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في هذه الطريقة يكرر المعلم الدرس عدة مرات حتى يفهم الطلاب تمامًا. ومع ذلك يكرر المعلم الدورة بمسافتين مدة كل منهما 10 دقائق (استراحة) بين الدروس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تهدف الاستراحة إلى إنعاش العقل من خلال ممارسة الأنشطة البدنية أو تقنيات اليقظة التي تُعدّهم للجلسة التالية من نفس الدرس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تمنح هذه الطريقة الطلاب فترات لترسيخ المعرفة وإنشاء روابط التعلم قبل الانتقال إلى فصل آخر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التعلم المتباعد لديه مجال للحد من السمنة لدى الأطفال الذين يذهبون إلى المدرسة ،كما يحسن الصحة العقلية والجسدية للطالب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463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6698D1E-AAE6-43EB-93BD-11078D883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تابع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FEB6DA-3A6E-42F0-8797-4D5C5B23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. </a:t>
            </a:r>
            <a:r>
              <a:rPr lang="ar-SA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الفصل المقلوب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 يدرس الطلاب مواد أو محتوى جديدًا في المنزل بأنفسهم ويمارسونها في المدرسة من خلال مشاهدة فيديو تعليمي أو البحث عبر الإنترنت أو العمل على المحتوى الذي يشاركه المعلم عادةً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في حالة وجود مشكلة</a:t>
            </a: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 فيمكنهم مناقشته في الفصل الدراسي أو سؤال المعلم المعني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10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615FA2F-E66E-46B7-9545-2803F362C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8AB5CB8-BC13-4DB8-9E8D-71A96265B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4 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ar-SA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التَّعلم الذاتي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يقوم المعلم بتحفيز الطلاب لاستكشاف الموضوعات التي يهتمون بها، ويساعد على تعليمهم كيفية تشغيل الإنترنت والعثور على النتائج بأنفسهم والاعتماد على الذات ويمنحهم فهمًا عميقًا للمحتوى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يجب أن يسمح المعلم للطلاب بطرح أفكار جديدة والعمل عليها لتنمية عقولهم وقدرتهم على العمل بمفردهم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9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140530-A405-46FE-A8D7-E9B49053B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تابع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B7A4193-37A9-45DC-9E70-C6F105A7F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Autofit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ar-SA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. </a:t>
            </a:r>
            <a:r>
              <a:rPr lang="ar-SA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التعلم عن طريق اللعب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يجب على المعلم تخطيط أو تصميم المشاريع التي ستكون مناسبة للطلاب في سنهم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يجب أن تتضمن </a:t>
            </a:r>
            <a:r>
              <a:rPr lang="ar-SA" sz="3600" dirty="0"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أ</a:t>
            </a: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ساليب جذابة لجذب انتباه الطلاب لفترة أطول والحفاظ على اهتمامهم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.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يمكن للمدرسين تنظيم اختبارات أو ألغاز أو ألعاب ذهنية عبر الإنترنت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ar-SA" sz="3600" dirty="0">
              <a:latin typeface="Traditional Arabic" panose="02020603050405020304" pitchFamily="18" charset="-78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 يمكن تطبيقها لكل الأعمار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5315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D57A475-6293-4AEA-808D-E42FB9128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/>
              <a:t>تابع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BBD180-F60C-4F89-A541-4D4141BC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6. </a:t>
            </a:r>
            <a:r>
              <a:rPr lang="ar-SA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36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ar-SA" sz="36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التعلم القائم على المشروع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يمكن للطلاب اكتساب المعرفة والمهارات الأساسية من خلال تطوير المشاريع التي تستجيب لمشاكل الحياة الواقعية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يزيد قدرة الطلاب على الاحتفاظ بالمعرفة بالإضافة إلى تطوير الكفاءات المعقدة مثل </a:t>
            </a:r>
            <a:r>
              <a:rPr lang="ar-SA" sz="3600" u="sng" dirty="0">
                <a:solidFill>
                  <a:srgbClr val="0563C1"/>
                </a:solidFill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  <a:hlinkClick r:id="rId2"/>
              </a:rPr>
              <a:t>التفكير النقدي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 </a:t>
            </a:r>
            <a:r>
              <a:rPr lang="ar-SA" sz="3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و حل المشكلات</a:t>
            </a:r>
            <a:r>
              <a:rPr lang="en-US" sz="36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endParaRPr lang="en-US" sz="3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11632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147F7EA-2EFF-47E7-A212-71B4BB81E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pPr algn="r" rtl="1"/>
            <a:r>
              <a:rPr lang="ar-SA" dirty="0"/>
              <a:t>تابع</a:t>
            </a:r>
            <a:endParaRPr lang="en-US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C9796D9-B239-4470-8104-501727E28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/>
          </a:bodyPr>
          <a:lstStyle/>
          <a:p>
            <a:pPr marL="4572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b="1" dirty="0"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ar-SA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US" sz="2800" b="1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ar-SA" sz="2800" b="1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التعلم القائم على حل المشكلات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228600" marR="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 تتكون من العديد من المراحل بدءًا من طرح الأسئلة واكتساب المعرفة التي بدورها تؤدي إلى المزيد من الأسئلة الأكثر تعقيداً ثم تحويلها إلى بيانات ومعلومات مفيدة. لهذه مزايا متعددة</a:t>
            </a:r>
            <a:r>
              <a:rPr lang="en-US" sz="2800" dirty="0">
                <a:effectLst/>
                <a:latin typeface="Traditional Arabic" panose="02020603050405020304" pitchFamily="18" charset="-78"/>
                <a:ea typeface="DengXian" panose="02010600030101010101" pitchFamily="2" charset="-122"/>
                <a:cs typeface="Arial" panose="020B0604020202020204" pitchFamily="34" charset="0"/>
              </a:rPr>
              <a:t>: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تنمية التفكير النقدي والمهارات الإبداعية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تحسين قدرات حل المشكلات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زيادة تحفيز الطلاب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342900" marR="0" lvl="0" indent="-342900" algn="just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ar-SA" sz="2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raditional Arabic" panose="02020603050405020304" pitchFamily="18" charset="-78"/>
              </a:rPr>
              <a:t>تطبيق المعرفة في المواقف الحياتية للمتعلم</a:t>
            </a:r>
            <a:endParaRPr lang="en-US" sz="2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9282032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معرض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معرض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عرض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406</TotalTime>
  <Words>482</Words>
  <Application>Microsoft Office PowerPoint</Application>
  <PresentationFormat>شاشة عريضة</PresentationFormat>
  <Paragraphs>48</Paragraphs>
  <Slides>9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Symbol</vt:lpstr>
      <vt:lpstr>Traditional Arabic</vt:lpstr>
      <vt:lpstr>معرض</vt:lpstr>
      <vt:lpstr>تعريف التدريس</vt:lpstr>
      <vt:lpstr>أنواع السلوك المتوقع حدوثه من التعلم</vt:lpstr>
      <vt:lpstr>أنواع طرق التدريس الحديثة </vt:lpstr>
      <vt:lpstr>تابع</vt:lpstr>
      <vt:lpstr>تابع</vt:lpstr>
      <vt:lpstr>عرض تقديمي في PowerPoint</vt:lpstr>
      <vt:lpstr>تابع</vt:lpstr>
      <vt:lpstr>تابع</vt:lpstr>
      <vt:lpstr>تابع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التدريس</dc:title>
  <dc:creator>Redwan Madeng</dc:creator>
  <cp:lastModifiedBy>Redwan Madeng</cp:lastModifiedBy>
  <cp:revision>7</cp:revision>
  <dcterms:created xsi:type="dcterms:W3CDTF">2022-12-13T17:18:59Z</dcterms:created>
  <dcterms:modified xsi:type="dcterms:W3CDTF">2023-01-24T17:41:20Z</dcterms:modified>
</cp:coreProperties>
</file>