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07/07/63</a:t>
            </a:fld>
            <a:endParaRPr lang="th-TH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07/07/63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07/07/63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07/07/63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07/07/63</a:t>
            </a:fld>
            <a:endParaRPr lang="th-T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07/07/63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07/07/63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07/07/63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07/07/63</a:t>
            </a:fld>
            <a:endParaRPr lang="th-TH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07/07/63</a:t>
            </a:fld>
            <a:endParaRPr lang="th-TH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E22F9-D1F6-49A7-8216-1CAE134B58CB}" type="datetimeFigureOut">
              <a:rPr lang="th-TH" smtClean="0"/>
              <a:t>07/07/63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5E22F9-D1F6-49A7-8216-1CAE134B58CB}" type="datetimeFigureOut">
              <a:rPr lang="th-TH" smtClean="0"/>
              <a:t>07/07/63</a:t>
            </a:fld>
            <a:endParaRPr lang="th-TH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52DDF9-6BE3-4C52-93C5-75938DCADED9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4464496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Latihan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Ilmiah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Pensyarah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Pareeda</a:t>
            </a:r>
            <a:r>
              <a:rPr lang="en-US" dirty="0" smtClean="0"/>
              <a:t> </a:t>
            </a:r>
            <a:r>
              <a:rPr lang="en-US" dirty="0" err="1" smtClean="0"/>
              <a:t>Hayeeteh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62440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berjaya</a:t>
            </a:r>
            <a:r>
              <a:rPr lang="en-US" dirty="0"/>
              <a:t> </a:t>
            </a:r>
            <a:r>
              <a:rPr lang="en-US" dirty="0" err="1"/>
              <a:t>mengetengahkan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(i)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BM, (ii)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BM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(iii)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BM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di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difahami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diakaji</a:t>
            </a:r>
            <a:r>
              <a:rPr lang="en-US" dirty="0"/>
              <a:t>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kesarjanaan</a:t>
            </a:r>
            <a:r>
              <a:rPr lang="en-US" dirty="0"/>
              <a:t>  </a:t>
            </a:r>
            <a:r>
              <a:rPr lang="en-US" dirty="0" err="1"/>
              <a:t>pelajar</a:t>
            </a:r>
            <a:r>
              <a:rPr lang="en-US" dirty="0"/>
              <a:t>.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0946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 fontScale="90000"/>
          </a:bodyPr>
          <a:lstStyle/>
          <a:p>
            <a:pPr algn="thaiDist"/>
            <a:r>
              <a:rPr lang="en-US" sz="3100" dirty="0" err="1"/>
              <a:t>Pareeda</a:t>
            </a:r>
            <a:r>
              <a:rPr lang="en-US" sz="3100" dirty="0"/>
              <a:t> </a:t>
            </a:r>
            <a:r>
              <a:rPr lang="en-US" sz="3100" dirty="0" err="1"/>
              <a:t>Hayeeteh</a:t>
            </a:r>
            <a:r>
              <a:rPr lang="en-US" sz="3100" dirty="0"/>
              <a:t> </a:t>
            </a:r>
            <a:r>
              <a:rPr lang="en-US" sz="3100" dirty="0" err="1"/>
              <a:t>pada</a:t>
            </a:r>
            <a:r>
              <a:rPr lang="en-US" sz="3100" dirty="0"/>
              <a:t> </a:t>
            </a:r>
            <a:r>
              <a:rPr lang="en-US" sz="3100" dirty="0" err="1"/>
              <a:t>tahun</a:t>
            </a:r>
            <a:r>
              <a:rPr lang="en-US" sz="3100" dirty="0"/>
              <a:t> 2002 </a:t>
            </a:r>
            <a:r>
              <a:rPr lang="en-US" sz="3100" dirty="0" err="1" smtClean="0"/>
              <a:t>mengkaji</a:t>
            </a:r>
            <a:r>
              <a:rPr lang="en-US" sz="3100" dirty="0" smtClean="0"/>
              <a:t> “</a:t>
            </a:r>
            <a:r>
              <a:rPr lang="en-US" sz="3100" dirty="0" err="1"/>
              <a:t>Pengimbuhan</a:t>
            </a:r>
            <a:r>
              <a:rPr lang="en-US" sz="3100" dirty="0"/>
              <a:t> Kata </a:t>
            </a:r>
            <a:r>
              <a:rPr lang="en-US" sz="3100" dirty="0" err="1"/>
              <a:t>Nama</a:t>
            </a:r>
            <a:r>
              <a:rPr lang="en-US" sz="3100" dirty="0"/>
              <a:t> </a:t>
            </a:r>
            <a:r>
              <a:rPr lang="en-US" sz="3100" dirty="0" err="1"/>
              <a:t>dan</a:t>
            </a:r>
            <a:r>
              <a:rPr lang="en-US" sz="3100" dirty="0"/>
              <a:t> Kata </a:t>
            </a:r>
            <a:r>
              <a:rPr lang="en-US" sz="3100" dirty="0" err="1"/>
              <a:t>Kerja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Dialek</a:t>
            </a:r>
            <a:r>
              <a:rPr lang="en-US" sz="3100" dirty="0"/>
              <a:t> </a:t>
            </a:r>
            <a:r>
              <a:rPr lang="en-US" sz="3100" dirty="0" err="1"/>
              <a:t>Melayu</a:t>
            </a:r>
            <a:r>
              <a:rPr lang="en-US" sz="3100" dirty="0"/>
              <a:t> </a:t>
            </a:r>
            <a:r>
              <a:rPr lang="en-US" sz="3100" dirty="0" err="1"/>
              <a:t>Patani</a:t>
            </a:r>
            <a:r>
              <a:rPr lang="en-US" sz="3100" dirty="0"/>
              <a:t>”. </a:t>
            </a:r>
            <a:r>
              <a:rPr lang="en-US" sz="3100" dirty="0" err="1"/>
              <a:t>Tajuk</a:t>
            </a:r>
            <a:r>
              <a:rPr lang="en-US" sz="3100" dirty="0"/>
              <a:t> </a:t>
            </a:r>
            <a:r>
              <a:rPr lang="en-US" sz="3100" dirty="0" err="1"/>
              <a:t>latihan</a:t>
            </a:r>
            <a:r>
              <a:rPr lang="en-US" sz="3100" dirty="0"/>
              <a:t> </a:t>
            </a:r>
            <a:r>
              <a:rPr lang="en-US" sz="3100" dirty="0" err="1"/>
              <a:t>ilmiah</a:t>
            </a:r>
            <a:r>
              <a:rPr lang="en-US" sz="3100" dirty="0"/>
              <a:t> </a:t>
            </a:r>
            <a:r>
              <a:rPr lang="en-US" sz="3100" dirty="0" err="1"/>
              <a:t>ini</a:t>
            </a:r>
            <a:r>
              <a:rPr lang="en-US" sz="3100" dirty="0"/>
              <a:t> </a:t>
            </a:r>
            <a:r>
              <a:rPr lang="en-US" sz="3100" dirty="0" err="1"/>
              <a:t>dikatakan</a:t>
            </a:r>
            <a:r>
              <a:rPr lang="en-US" sz="3100" dirty="0"/>
              <a:t> </a:t>
            </a:r>
            <a:r>
              <a:rPr lang="en-US" sz="3100" dirty="0" err="1"/>
              <a:t>baik</a:t>
            </a:r>
            <a:r>
              <a:rPr lang="en-US" sz="3100" dirty="0"/>
              <a:t> </a:t>
            </a:r>
            <a:r>
              <a:rPr lang="en-US" sz="3100" dirty="0" err="1"/>
              <a:t>kerana</a:t>
            </a:r>
            <a:r>
              <a:rPr lang="en-US" sz="3100" dirty="0"/>
              <a:t> </a:t>
            </a:r>
            <a:r>
              <a:rPr lang="en-US" sz="3100" dirty="0" err="1"/>
              <a:t>mempunyai</a:t>
            </a:r>
            <a:r>
              <a:rPr lang="en-US" sz="3100" dirty="0"/>
              <a:t> </a:t>
            </a:r>
            <a:r>
              <a:rPr lang="en-US" sz="3100" dirty="0" err="1"/>
              <a:t>ciri-ciri</a:t>
            </a:r>
            <a:r>
              <a:rPr lang="en-US" sz="3100" dirty="0"/>
              <a:t> </a:t>
            </a:r>
            <a:r>
              <a:rPr lang="en-US" sz="3100" dirty="0" err="1"/>
              <a:t>seperti</a:t>
            </a:r>
            <a:r>
              <a:rPr lang="en-US" sz="3100" dirty="0"/>
              <a:t> </a:t>
            </a:r>
            <a:r>
              <a:rPr lang="en-US" sz="3100" dirty="0" err="1"/>
              <a:t>berikut</a:t>
            </a:r>
            <a:r>
              <a:rPr lang="en-US" sz="3100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pengimbuhan</a:t>
            </a:r>
            <a:r>
              <a:rPr lang="en-US" dirty="0"/>
              <a:t>, </a:t>
            </a:r>
            <a:r>
              <a:rPr lang="en-US" dirty="0" err="1"/>
              <a:t>pengimbuhan</a:t>
            </a:r>
            <a:r>
              <a:rPr lang="en-US" dirty="0"/>
              <a:t> kata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pengimbuhan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dialek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Patani</a:t>
            </a:r>
            <a:r>
              <a:rPr lang="en-US" dirty="0"/>
              <a:t>.  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pengimbuhan</a:t>
            </a:r>
            <a:r>
              <a:rPr lang="en-US" dirty="0"/>
              <a:t> kata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dialek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Patani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10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24570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berjaya</a:t>
            </a:r>
            <a:r>
              <a:rPr lang="en-US" dirty="0"/>
              <a:t> </a:t>
            </a:r>
            <a:r>
              <a:rPr lang="en-US" dirty="0" err="1"/>
              <a:t>mengetengahkan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(i)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pengimbuhan</a:t>
            </a:r>
            <a:r>
              <a:rPr lang="en-US" dirty="0"/>
              <a:t> kata </a:t>
            </a:r>
            <a:r>
              <a:rPr lang="en-US" dirty="0" err="1"/>
              <a:t>nama</a:t>
            </a:r>
            <a:r>
              <a:rPr lang="en-US" dirty="0"/>
              <a:t>  (ii) 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pengibuhan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(iii)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pengimbuhan</a:t>
            </a:r>
            <a:r>
              <a:rPr lang="en-US" dirty="0"/>
              <a:t> kata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dialek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Patani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difahami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diakaji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kesarjanaan</a:t>
            </a:r>
            <a:r>
              <a:rPr lang="en-US" dirty="0"/>
              <a:t>  </a:t>
            </a:r>
            <a:r>
              <a:rPr lang="en-US" dirty="0" err="1"/>
              <a:t>pelajar</a:t>
            </a:r>
            <a:r>
              <a:rPr lang="en-US" dirty="0"/>
              <a:t>.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87496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mantap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sesebuah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mantap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pengarangnya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15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mengandungi</a:t>
            </a:r>
            <a:r>
              <a:rPr lang="en-US" dirty="0"/>
              <a:t> </a:t>
            </a:r>
            <a:r>
              <a:rPr lang="en-US" dirty="0" err="1"/>
              <a:t>perkara-perkara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mengandungi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kabur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20230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Ciri-ciri</a:t>
            </a:r>
            <a:r>
              <a:rPr lang="en-US" dirty="0"/>
              <a:t> Guru </a:t>
            </a:r>
            <a:r>
              <a:rPr lang="en-US" dirty="0" err="1"/>
              <a:t>Berkesan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Pentadbir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Guru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Munkin</a:t>
            </a:r>
            <a:r>
              <a:rPr lang="en-US" dirty="0" smtClean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menjadi “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Guru </a:t>
            </a:r>
            <a:r>
              <a:rPr lang="en-US" dirty="0" err="1"/>
              <a:t>Berkesan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Pentadbir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Guru”. </a:t>
            </a:r>
            <a:endParaRPr lang="en-US" dirty="0" smtClean="0"/>
          </a:p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kerana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94092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mengandungi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 guru </a:t>
            </a:r>
            <a:r>
              <a:rPr lang="en-US" dirty="0" err="1"/>
              <a:t>berkesan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. </a:t>
            </a:r>
            <a:r>
              <a:rPr lang="en-US" dirty="0" err="1"/>
              <a:t>Sepatutnya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sahaja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guru </a:t>
            </a:r>
            <a:r>
              <a:rPr lang="en-US" dirty="0" err="1"/>
              <a:t>berkesan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23638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‘</a:t>
            </a:r>
            <a:r>
              <a:rPr lang="en-US" dirty="0" err="1"/>
              <a:t>ciri</a:t>
            </a:r>
            <a:r>
              <a:rPr lang="en-US" dirty="0"/>
              <a:t>’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digandakan</a:t>
            </a:r>
            <a:r>
              <a:rPr lang="en-US" dirty="0"/>
              <a:t> menjadi ‘</a:t>
            </a:r>
            <a:r>
              <a:rPr lang="en-US" dirty="0" err="1"/>
              <a:t>ciri-ciri</a:t>
            </a:r>
            <a:r>
              <a:rPr lang="en-US" dirty="0"/>
              <a:t>’.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Kamus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‘</a:t>
            </a:r>
            <a:r>
              <a:rPr lang="en-US" dirty="0" err="1"/>
              <a:t>ciri</a:t>
            </a:r>
            <a:r>
              <a:rPr lang="en-US" dirty="0"/>
              <a:t>’ </a:t>
            </a:r>
            <a:r>
              <a:rPr lang="en-US" dirty="0" err="1"/>
              <a:t>sahaja</a:t>
            </a:r>
            <a:r>
              <a:rPr lang="en-US" dirty="0"/>
              <a:t> di </a:t>
            </a:r>
            <a:r>
              <a:rPr lang="en-US" dirty="0" err="1"/>
              <a:t>mana</a:t>
            </a:r>
            <a:r>
              <a:rPr lang="en-US" dirty="0"/>
              <a:t> ‘</a:t>
            </a:r>
            <a:r>
              <a:rPr lang="en-US" dirty="0" err="1"/>
              <a:t>ciri</a:t>
            </a:r>
            <a:r>
              <a:rPr lang="en-US" dirty="0"/>
              <a:t>’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melambangkan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‘</a:t>
            </a:r>
            <a:r>
              <a:rPr lang="en-US" dirty="0" err="1"/>
              <a:t>banyak</a:t>
            </a:r>
            <a:r>
              <a:rPr lang="en-US" dirty="0"/>
              <a:t>’.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kata </a:t>
            </a:r>
            <a:r>
              <a:rPr lang="en-US" dirty="0" err="1"/>
              <a:t>sendi</a:t>
            </a:r>
            <a:r>
              <a:rPr lang="en-US" dirty="0"/>
              <a:t> ‘</a:t>
            </a:r>
            <a:r>
              <a:rPr lang="en-US" dirty="0" err="1"/>
              <a:t>dari</a:t>
            </a:r>
            <a:r>
              <a:rPr lang="en-US" dirty="0"/>
              <a:t>’ yang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 Kata </a:t>
            </a:r>
            <a:r>
              <a:rPr lang="en-US" dirty="0" err="1"/>
              <a:t>sendi</a:t>
            </a:r>
            <a:r>
              <a:rPr lang="en-US" dirty="0"/>
              <a:t> ‘</a:t>
            </a:r>
            <a:r>
              <a:rPr lang="en-US" dirty="0" err="1"/>
              <a:t>dari</a:t>
            </a:r>
            <a:r>
              <a:rPr lang="en-US" dirty="0"/>
              <a:t>’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kata </a:t>
            </a:r>
            <a:r>
              <a:rPr lang="en-US" dirty="0" err="1"/>
              <a:t>arah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‘</a:t>
            </a:r>
            <a:r>
              <a:rPr lang="en-US" dirty="0" err="1"/>
              <a:t>dari</a:t>
            </a:r>
            <a:r>
              <a:rPr lang="en-US" dirty="0"/>
              <a:t>’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. </a:t>
            </a:r>
            <a:r>
              <a:rPr lang="en-US" dirty="0" err="1"/>
              <a:t>Sepatutnya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 ‘</a:t>
            </a:r>
            <a:r>
              <a:rPr lang="en-US" dirty="0" err="1"/>
              <a:t>dari</a:t>
            </a:r>
            <a:r>
              <a:rPr lang="en-US" dirty="0"/>
              <a:t>’ </a:t>
            </a:r>
            <a:r>
              <a:rPr lang="en-US" dirty="0" err="1"/>
              <a:t>ditukar</a:t>
            </a:r>
            <a:r>
              <a:rPr lang="en-US" dirty="0"/>
              <a:t> </a:t>
            </a:r>
            <a:r>
              <a:rPr lang="en-US" dirty="0" err="1"/>
              <a:t>menjdi</a:t>
            </a:r>
            <a:r>
              <a:rPr lang="en-US" dirty="0"/>
              <a:t> ‘</a:t>
            </a:r>
            <a:r>
              <a:rPr lang="en-US" dirty="0" err="1"/>
              <a:t>daripada</a:t>
            </a:r>
            <a:r>
              <a:rPr lang="en-US" dirty="0"/>
              <a:t>’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3389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thaiDist"/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,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kelebihan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tajuk</a:t>
            </a:r>
            <a:r>
              <a:rPr lang="en-US" sz="2800" dirty="0" smtClean="0"/>
              <a:t> </a:t>
            </a:r>
            <a:r>
              <a:rPr lang="en-US" sz="2800" dirty="0" err="1" smtClean="0"/>
              <a:t>tesis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kelebihan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diperincikan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endParaRPr lang="th-T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13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difahami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i) </a:t>
            </a:r>
            <a:r>
              <a:rPr lang="en-US" dirty="0" err="1"/>
              <a:t>ciri</a:t>
            </a:r>
            <a:r>
              <a:rPr lang="en-US" dirty="0"/>
              <a:t> guru </a:t>
            </a:r>
            <a:r>
              <a:rPr lang="en-US" dirty="0" err="1"/>
              <a:t>berkesan</a:t>
            </a:r>
            <a:r>
              <a:rPr lang="en-US" dirty="0"/>
              <a:t>, ii)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, iii) </a:t>
            </a:r>
            <a:r>
              <a:rPr lang="en-US" dirty="0" err="1"/>
              <a:t>pentadbir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iv) </a:t>
            </a:r>
            <a:r>
              <a:rPr lang="en-US" dirty="0" smtClean="0"/>
              <a:t>guru.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1855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Kesimpulan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peringkat</a:t>
            </a:r>
            <a:r>
              <a:rPr lang="en-US" dirty="0"/>
              <a:t> </a:t>
            </a:r>
            <a:r>
              <a:rPr lang="en-US" dirty="0" err="1"/>
              <a:t>pengajian</a:t>
            </a:r>
            <a:r>
              <a:rPr lang="en-US" dirty="0"/>
              <a:t>.  </a:t>
            </a:r>
            <a:r>
              <a:rPr lang="en-US" dirty="0" err="1"/>
              <a:t>Zamri</a:t>
            </a:r>
            <a:r>
              <a:rPr lang="en-US" dirty="0"/>
              <a:t> (2017)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persepakatan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pensyarah</a:t>
            </a:r>
            <a:r>
              <a:rPr lang="en-US" dirty="0"/>
              <a:t> </a:t>
            </a:r>
            <a:r>
              <a:rPr lang="en-US" dirty="0" err="1"/>
              <a:t>bahawa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teridiri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10-15 </a:t>
            </a:r>
            <a:r>
              <a:rPr lang="en-US" dirty="0" err="1"/>
              <a:t>perkataan</a:t>
            </a:r>
            <a:r>
              <a:rPr lang="en-US" dirty="0"/>
              <a:t>.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menjurus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terfokus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diletakkan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lakosi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menjadi </a:t>
            </a:r>
            <a:r>
              <a:rPr lang="en-US" dirty="0" err="1"/>
              <a:t>sebahagian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. </a:t>
            </a:r>
            <a:r>
              <a:rPr lang="en-US" dirty="0" err="1"/>
              <a:t>Malahan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digalakkan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sebahagian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.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difahami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sebarang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kesilapan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pemboleh-pemboleh</a:t>
            </a:r>
            <a:r>
              <a:rPr lang="en-US" dirty="0"/>
              <a:t> </a:t>
            </a:r>
            <a:r>
              <a:rPr lang="en-US" dirty="0" err="1"/>
              <a:t>ubah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sebahagian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mana-mana</a:t>
            </a:r>
            <a:r>
              <a:rPr lang="en-US" dirty="0"/>
              <a:t>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dikaji</a:t>
            </a:r>
            <a:r>
              <a:rPr lang="en-US" dirty="0"/>
              <a:t>. </a:t>
            </a:r>
            <a:r>
              <a:rPr lang="en-US" dirty="0" err="1"/>
              <a:t>sekiranya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diperkembangkan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menampakkan</a:t>
            </a:r>
            <a:r>
              <a:rPr lang="en-US" dirty="0"/>
              <a:t> </a:t>
            </a:r>
            <a:r>
              <a:rPr lang="en-US" dirty="0" err="1"/>
              <a:t>perbezaan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750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344816" cy="2952328"/>
          </a:xfrm>
        </p:spPr>
        <p:txBody>
          <a:bodyPr>
            <a:normAutofit/>
          </a:bodyPr>
          <a:lstStyle/>
          <a:p>
            <a:r>
              <a:rPr lang="en-US" sz="4000" dirty="0">
                <a:effectLst/>
              </a:rPr>
              <a:t>BAB II KEMAHIRAN MENULIS </a:t>
            </a: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r>
              <a:rPr lang="en-US" sz="4000" dirty="0" smtClean="0">
                <a:effectLst/>
              </a:rPr>
              <a:t>PERNYATAAN MASALAH</a:t>
            </a: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7/7/2020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005480"/>
          </a:xfrm>
        </p:spPr>
        <p:txBody>
          <a:bodyPr/>
          <a:lstStyle/>
          <a:p>
            <a:pPr marL="4572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2173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BAB I KEMAHIRAN MEMBINA TAJUK PROPOSAL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r>
              <a:rPr lang="en-US" b="1" dirty="0" err="1" smtClean="0"/>
              <a:t>tajuk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: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kesarjanaan</a:t>
            </a:r>
            <a:r>
              <a:rPr lang="en-US" dirty="0"/>
              <a:t> (degree).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08606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84784"/>
            <a:ext cx="6400800" cy="40016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Yang menjadi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tajuk</a:t>
            </a:r>
            <a:r>
              <a:rPr lang="en-US" sz="2800" dirty="0"/>
              <a:t> yang </a:t>
            </a:r>
            <a:r>
              <a:rPr lang="en-US" sz="2800" dirty="0" err="1"/>
              <a:t>dinilai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pemeriksa</a:t>
            </a:r>
            <a:r>
              <a:rPr lang="en-US" sz="2800" dirty="0"/>
              <a:t> </a:t>
            </a:r>
            <a:r>
              <a:rPr lang="en-US" sz="2800" dirty="0" err="1"/>
              <a:t>ialah</a:t>
            </a:r>
            <a:r>
              <a:rPr lang="en-US" sz="2800" dirty="0"/>
              <a:t> </a:t>
            </a:r>
            <a:r>
              <a:rPr lang="en-US" sz="2800" dirty="0" err="1"/>
              <a:t>pernyaaan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(</a:t>
            </a:r>
            <a:r>
              <a:rPr lang="en-US" sz="2800" dirty="0" err="1"/>
              <a:t>Zamri</a:t>
            </a:r>
            <a:r>
              <a:rPr lang="en-US" sz="2800" dirty="0"/>
              <a:t> (2017)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Mohd</a:t>
            </a:r>
            <a:r>
              <a:rPr lang="en-US" sz="2800" dirty="0"/>
              <a:t> </a:t>
            </a:r>
            <a:r>
              <a:rPr lang="en-US" sz="2800" dirty="0" err="1"/>
              <a:t>Yusri</a:t>
            </a:r>
            <a:r>
              <a:rPr lang="en-US" sz="2800" dirty="0"/>
              <a:t> (</a:t>
            </a:r>
            <a:r>
              <a:rPr lang="en-US" sz="2800" dirty="0" smtClean="0"/>
              <a:t>2017). </a:t>
            </a:r>
          </a:p>
          <a:p>
            <a:endParaRPr lang="en-US" sz="2800" dirty="0" smtClean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3832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8800"/>
            <a:ext cx="6400800" cy="3857601"/>
          </a:xfrm>
        </p:spPr>
        <p:txBody>
          <a:bodyPr>
            <a:noAutofit/>
          </a:bodyPr>
          <a:lstStyle/>
          <a:p>
            <a:r>
              <a:rPr lang="en-US" sz="2400" dirty="0" err="1"/>
              <a:t>Mohd</a:t>
            </a:r>
            <a:r>
              <a:rPr lang="en-US" sz="2400" dirty="0"/>
              <a:t> </a:t>
            </a:r>
            <a:r>
              <a:rPr lang="en-US" sz="2400" dirty="0" err="1"/>
              <a:t>Yusri</a:t>
            </a:r>
            <a:r>
              <a:rPr lang="en-US" sz="2400" dirty="0"/>
              <a:t> (2017) </a:t>
            </a:r>
            <a:r>
              <a:rPr lang="en-US" sz="2400" dirty="0" err="1"/>
              <a:t>mengatakan</a:t>
            </a:r>
            <a:r>
              <a:rPr lang="en-US" sz="2400" dirty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jantung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sesebuah</a:t>
            </a:r>
            <a:r>
              <a:rPr lang="en-US" sz="2400" dirty="0"/>
              <a:t> </a:t>
            </a:r>
            <a:r>
              <a:rPr lang="en-US" sz="2400" dirty="0" err="1"/>
              <a:t>penyelidikan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isu</a:t>
            </a:r>
            <a:r>
              <a:rPr lang="en-US" sz="2400" dirty="0"/>
              <a:t> </a:t>
            </a:r>
            <a:r>
              <a:rPr lang="en-US" sz="2400" dirty="0" err="1"/>
              <a:t>perbincangan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hendak</a:t>
            </a:r>
            <a:r>
              <a:rPr lang="en-US" sz="2400" dirty="0"/>
              <a:t> </a:t>
            </a:r>
            <a:r>
              <a:rPr lang="en-US" sz="2400" dirty="0" err="1"/>
              <a:t>dikaji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hendak</a:t>
            </a:r>
            <a:r>
              <a:rPr lang="en-US" sz="2400" dirty="0"/>
              <a:t> </a:t>
            </a:r>
            <a:r>
              <a:rPr lang="en-US" sz="2400" dirty="0" err="1"/>
              <a:t>dikaji</a:t>
            </a:r>
            <a:r>
              <a:rPr lang="en-US" sz="2400" dirty="0"/>
              <a:t>,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dijalankan</a:t>
            </a:r>
            <a:r>
              <a:rPr lang="en-US" sz="2400" dirty="0"/>
              <a:t>. 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428974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24744"/>
            <a:ext cx="6400800" cy="436165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pernyataan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diberi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akademik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/>
              <a:t>penyelidikan</a:t>
            </a:r>
            <a:r>
              <a:rPr lang="en-US" sz="2400" dirty="0"/>
              <a:t> </a:t>
            </a:r>
            <a:r>
              <a:rPr lang="en-US" sz="2400" dirty="0" err="1"/>
              <a:t>mestilah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signifikan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penyelidikan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dinyata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dihurai</a:t>
            </a:r>
            <a:r>
              <a:rPr lang="en-US" sz="2400" dirty="0"/>
              <a:t> </a:t>
            </a:r>
            <a:r>
              <a:rPr lang="en-US" sz="2400" dirty="0" err="1"/>
              <a:t>sebegitu</a:t>
            </a:r>
            <a:r>
              <a:rPr lang="en-US" sz="2400" dirty="0"/>
              <a:t> </a:t>
            </a:r>
            <a:r>
              <a:rPr lang="en-US" sz="2400" dirty="0" err="1"/>
              <a:t>rupa</a:t>
            </a:r>
            <a:r>
              <a:rPr lang="en-US" sz="2400" dirty="0"/>
              <a:t> </a:t>
            </a:r>
            <a:r>
              <a:rPr lang="en-US" sz="2400" dirty="0" err="1"/>
              <a:t>pembaca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penilai</a:t>
            </a:r>
            <a:r>
              <a:rPr lang="en-US" sz="2400" dirty="0"/>
              <a:t> </a:t>
            </a:r>
            <a:r>
              <a:rPr lang="en-US" sz="2400" dirty="0" err="1"/>
              <a:t>sedar</a:t>
            </a:r>
            <a:r>
              <a:rPr lang="en-US" sz="2400" dirty="0"/>
              <a:t> </a:t>
            </a:r>
            <a:r>
              <a:rPr lang="en-US" sz="2400" dirty="0" err="1"/>
              <a:t>bahawa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, </a:t>
            </a:r>
            <a:r>
              <a:rPr lang="en-US" sz="2400" dirty="0" err="1"/>
              <a:t>mesti</a:t>
            </a:r>
            <a:r>
              <a:rPr lang="en-US" sz="2400" dirty="0"/>
              <a:t> </a:t>
            </a:r>
            <a:r>
              <a:rPr lang="en-US" sz="2400" dirty="0" err="1"/>
              <a:t>dikaji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diselesaikan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implikasi</a:t>
            </a:r>
            <a:r>
              <a:rPr lang="en-US" sz="2400" dirty="0"/>
              <a:t> </a:t>
            </a:r>
            <a:r>
              <a:rPr lang="en-US" sz="2400" dirty="0" err="1"/>
              <a:t>buruk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dibiarkan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penyelesaian</a:t>
            </a:r>
            <a:r>
              <a:rPr lang="en-US" sz="2400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17525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988840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Definisi</a:t>
            </a:r>
            <a:r>
              <a:rPr lang="en-US" b="1" dirty="0"/>
              <a:t> </a:t>
            </a:r>
            <a:r>
              <a:rPr lang="en-US" b="1" dirty="0" err="1"/>
              <a:t>Pernyataan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/>
              <a:t>isu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yang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dijalankan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 smtClean="0"/>
              <a:t>kajian</a:t>
            </a:r>
            <a:r>
              <a:rPr lang="en-US" sz="2400" dirty="0"/>
              <a:t>,</a:t>
            </a:r>
            <a:endParaRPr lang="en-US" sz="2400" dirty="0" smtClean="0"/>
          </a:p>
          <a:p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/>
              <a:t>pernyataan</a:t>
            </a:r>
            <a:r>
              <a:rPr lang="en-US" sz="2400" dirty="0"/>
              <a:t> yang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pengkaji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sz="2600" dirty="0" err="1"/>
              <a:t>Melalui</a:t>
            </a:r>
            <a:r>
              <a:rPr lang="en-US" sz="2600" dirty="0"/>
              <a:t> </a:t>
            </a:r>
            <a:r>
              <a:rPr lang="en-US" sz="2600" dirty="0" err="1"/>
              <a:t>kajian</a:t>
            </a:r>
            <a:r>
              <a:rPr lang="en-US" sz="2600" dirty="0"/>
              <a:t> </a:t>
            </a:r>
            <a:r>
              <a:rPr lang="en-US" sz="2600" dirty="0" err="1"/>
              <a:t>pengkaji</a:t>
            </a:r>
            <a:r>
              <a:rPr lang="en-US" sz="2600" dirty="0"/>
              <a:t> </a:t>
            </a:r>
            <a:r>
              <a:rPr lang="en-US" sz="2600" dirty="0" err="1"/>
              <a:t>akan</a:t>
            </a:r>
            <a:r>
              <a:rPr lang="en-US" sz="2600" dirty="0"/>
              <a:t> </a:t>
            </a:r>
            <a:r>
              <a:rPr lang="en-US" sz="2600" dirty="0" err="1"/>
              <a:t>memperoleh</a:t>
            </a:r>
            <a:r>
              <a:rPr lang="en-US" sz="2600" dirty="0"/>
              <a:t> </a:t>
            </a:r>
            <a:r>
              <a:rPr lang="en-US" sz="2600" dirty="0" err="1"/>
              <a:t>jawapannya</a:t>
            </a:r>
            <a:r>
              <a:rPr lang="en-US" dirty="0"/>
              <a:t>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870145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40768"/>
            <a:ext cx="6400800" cy="41456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. </a:t>
            </a:r>
            <a:r>
              <a:rPr lang="en-US" dirty="0" err="1"/>
              <a:t>Norairni</a:t>
            </a:r>
            <a:r>
              <a:rPr lang="en-US" dirty="0"/>
              <a:t> (2010)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mewajarkan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.</a:t>
            </a:r>
          </a:p>
          <a:p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jitu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konkrit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83137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8800"/>
            <a:ext cx="6400800" cy="38576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. </a:t>
            </a:r>
            <a:r>
              <a:rPr lang="en-US" dirty="0" err="1"/>
              <a:t>Manakala</a:t>
            </a:r>
            <a:r>
              <a:rPr lang="en-US" dirty="0"/>
              <a:t> Chua Yan </a:t>
            </a:r>
            <a:r>
              <a:rPr lang="en-US" dirty="0" err="1"/>
              <a:t>Piaw</a:t>
            </a:r>
            <a:r>
              <a:rPr lang="en-US" dirty="0"/>
              <a:t> (2006)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,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menjadi </a:t>
            </a:r>
            <a:r>
              <a:rPr lang="en-US" dirty="0" err="1"/>
              <a:t>penggerak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atasnya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62696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AutoNum type="arabicPeriod"/>
            </a:pP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/>
              <a:t>praktikal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diselidik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 yang </a:t>
            </a:r>
            <a:r>
              <a:rPr lang="en-US" dirty="0" err="1"/>
              <a:t>dikumpul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bermakna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praktikal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teoritikal</a:t>
            </a:r>
            <a:r>
              <a:rPr lang="en-US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(</a:t>
            </a:r>
            <a:r>
              <a:rPr lang="en-US" dirty="0" err="1"/>
              <a:t>populasi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 smtClean="0"/>
              <a:t>dikaji</a:t>
            </a:r>
            <a:r>
              <a:rPr lang="en-US" dirty="0" smtClean="0"/>
              <a:t>)</a:t>
            </a:r>
          </a:p>
          <a:p>
            <a:pPr marL="342900" lvl="0" indent="-342900">
              <a:buAutoNum type="arabicPeriod"/>
            </a:pPr>
            <a:r>
              <a:rPr lang="en-US" dirty="0" err="1" smtClean="0"/>
              <a:t>Pemboleh-pemboleh</a:t>
            </a:r>
            <a:r>
              <a:rPr lang="en-US" dirty="0" smtClean="0"/>
              <a:t> </a:t>
            </a:r>
            <a:r>
              <a:rPr lang="en-US" dirty="0" err="1"/>
              <a:t>ubah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99515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disimpulkan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bermaksud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hendak</a:t>
            </a:r>
            <a:r>
              <a:rPr lang="en-US" sz="2800" dirty="0"/>
              <a:t> </a:t>
            </a:r>
            <a:r>
              <a:rPr lang="en-US" sz="2800" dirty="0" err="1"/>
              <a:t>dikaji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pengkaji</a:t>
            </a:r>
            <a:r>
              <a:rPr lang="en-US" sz="2800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72047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204864"/>
            <a:ext cx="6400800" cy="68580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Membina</a:t>
            </a:r>
            <a:r>
              <a:rPr lang="en-US" b="1" dirty="0"/>
              <a:t> </a:t>
            </a:r>
            <a:r>
              <a:rPr lang="en-US" b="1" dirty="0" err="1"/>
              <a:t>Soalan</a:t>
            </a:r>
            <a:r>
              <a:rPr lang="en-US" b="1" dirty="0"/>
              <a:t> </a:t>
            </a:r>
            <a:r>
              <a:rPr lang="en-US" b="1" dirty="0" err="1"/>
              <a:t>Pernyataan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Chua Yan </a:t>
            </a:r>
            <a:r>
              <a:rPr lang="en-US" sz="3600" dirty="0" err="1">
                <a:solidFill>
                  <a:schemeClr val="tx1"/>
                </a:solidFill>
              </a:rPr>
              <a:t>Piaw</a:t>
            </a:r>
            <a:r>
              <a:rPr lang="en-US" sz="3600" dirty="0">
                <a:solidFill>
                  <a:schemeClr val="tx1"/>
                </a:solidFill>
              </a:rPr>
              <a:t> (2006) </a:t>
            </a:r>
            <a:r>
              <a:rPr lang="en-US" sz="3600" dirty="0" err="1">
                <a:solidFill>
                  <a:schemeClr val="tx1"/>
                </a:solidFill>
              </a:rPr>
              <a:t>mengatakan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pernyataan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masalah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kajian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boleh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berbentuk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soalan-soalan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terbuka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iaitu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pernyataan</a:t>
            </a:r>
            <a:r>
              <a:rPr lang="en-US" sz="3600" dirty="0">
                <a:solidFill>
                  <a:schemeClr val="tx1"/>
                </a:solidFill>
              </a:rPr>
              <a:t> idea, </a:t>
            </a:r>
            <a:r>
              <a:rPr lang="en-US" sz="3600" dirty="0" err="1">
                <a:solidFill>
                  <a:schemeClr val="tx1"/>
                </a:solidFill>
              </a:rPr>
              <a:t>masalah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atau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hipotesis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untuk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diuji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sebagai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tujuan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penyelidikan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err="1">
                <a:solidFill>
                  <a:schemeClr val="tx1"/>
                </a:solidFill>
              </a:rPr>
              <a:t>Apabila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membuat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suatu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pernyataan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masalah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maka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umumnya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definisi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masalah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penyelidikan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berbentuk</a:t>
            </a:r>
            <a:r>
              <a:rPr lang="en-US" sz="3600" dirty="0">
                <a:solidFill>
                  <a:schemeClr val="tx1"/>
                </a:solidFill>
              </a:rPr>
              <a:t>  </a:t>
            </a:r>
            <a:r>
              <a:rPr lang="en-US" sz="3600" dirty="0" err="1">
                <a:solidFill>
                  <a:schemeClr val="tx1"/>
                </a:solidFill>
              </a:rPr>
              <a:t>ayat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tanya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endParaRPr lang="th-TH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35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12776"/>
            <a:ext cx="6400800" cy="4073625"/>
          </a:xfrm>
        </p:spPr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ddiberikan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sesebuah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Tanya (</a:t>
            </a:r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), </a:t>
            </a:r>
            <a:r>
              <a:rPr lang="en-US" dirty="0" err="1"/>
              <a:t>iaitu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sesebuah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31861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err="1"/>
              <a:t>Adakah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keusahawanan</a:t>
            </a:r>
            <a:r>
              <a:rPr lang="en-US" dirty="0"/>
              <a:t>,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kusahawanan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kesediaan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perniagaan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IPT?</a:t>
            </a:r>
          </a:p>
          <a:p>
            <a:pPr lvl="0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perbezaan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jantina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manakah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keberkesanan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Bagaimanakah</a:t>
            </a:r>
            <a:r>
              <a:rPr lang="en-US" dirty="0"/>
              <a:t> </a:t>
            </a:r>
            <a:r>
              <a:rPr lang="en-US" dirty="0" err="1"/>
              <a:t>amalan</a:t>
            </a:r>
            <a:r>
              <a:rPr lang="en-US" dirty="0"/>
              <a:t> </a:t>
            </a:r>
            <a:r>
              <a:rPr lang="en-US" dirty="0" err="1"/>
              <a:t>kemahiran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 guru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bilik</a:t>
            </a:r>
            <a:r>
              <a:rPr lang="en-US" dirty="0"/>
              <a:t> </a:t>
            </a:r>
            <a:r>
              <a:rPr lang="en-US" dirty="0" err="1"/>
              <a:t>darjah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19695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ayat-ayat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sepatutnya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(</a:t>
            </a:r>
            <a:r>
              <a:rPr lang="en-US" dirty="0" err="1"/>
              <a:t>dihuraikan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pelbagai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dibangkitkan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penyelia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sebenar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18191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45943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/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penyelianya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mantap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mantap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Justeru</a:t>
            </a:r>
            <a:r>
              <a:rPr lang="en-US" dirty="0"/>
              <a:t>,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/>
              <a:t>soalan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pensyarah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384195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AutoNum type="arabicPeriod"/>
            </a:pPr>
            <a:r>
              <a:rPr lang="en-US" sz="4100" dirty="0" err="1" smtClean="0"/>
              <a:t>Mengapa</a:t>
            </a:r>
            <a:r>
              <a:rPr lang="en-US" sz="4100" dirty="0" smtClean="0"/>
              <a:t> </a:t>
            </a:r>
            <a:r>
              <a:rPr lang="en-US" sz="4100" dirty="0" err="1"/>
              <a:t>hendak</a:t>
            </a:r>
            <a:r>
              <a:rPr lang="en-US" sz="4100" dirty="0"/>
              <a:t> </a:t>
            </a:r>
            <a:r>
              <a:rPr lang="en-US" sz="4100" dirty="0" err="1"/>
              <a:t>menjalankan</a:t>
            </a:r>
            <a:r>
              <a:rPr lang="en-US" sz="4100" dirty="0"/>
              <a:t> </a:t>
            </a:r>
            <a:r>
              <a:rPr lang="en-US" sz="4100" dirty="0" err="1"/>
              <a:t>kajian</a:t>
            </a:r>
            <a:r>
              <a:rPr lang="en-US" sz="4100" dirty="0"/>
              <a:t> </a:t>
            </a:r>
            <a:r>
              <a:rPr lang="en-US" sz="4100" dirty="0" err="1" smtClean="0"/>
              <a:t>tersebut</a:t>
            </a:r>
            <a:r>
              <a:rPr lang="en-US" sz="4100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sz="4100" dirty="0" err="1" smtClean="0"/>
              <a:t>Adakah</a:t>
            </a:r>
            <a:r>
              <a:rPr lang="en-US" sz="4100" dirty="0" smtClean="0"/>
              <a:t> </a:t>
            </a:r>
            <a:r>
              <a:rPr lang="en-US" sz="4100" dirty="0" err="1"/>
              <a:t>kajian</a:t>
            </a:r>
            <a:r>
              <a:rPr lang="en-US" sz="4100" dirty="0"/>
              <a:t> </a:t>
            </a:r>
            <a:r>
              <a:rPr lang="en-US" sz="4100" dirty="0" err="1"/>
              <a:t>sebelum</a:t>
            </a:r>
            <a:r>
              <a:rPr lang="en-US" sz="4100" dirty="0"/>
              <a:t> </a:t>
            </a:r>
            <a:r>
              <a:rPr lang="en-US" sz="4100" dirty="0" err="1"/>
              <a:t>ini</a:t>
            </a:r>
            <a:r>
              <a:rPr lang="en-US" sz="4100" dirty="0"/>
              <a:t> yang </a:t>
            </a:r>
            <a:r>
              <a:rPr lang="en-US" sz="4100" dirty="0" err="1"/>
              <a:t>telah</a:t>
            </a:r>
            <a:r>
              <a:rPr lang="en-US" sz="4100" dirty="0"/>
              <a:t> </a:t>
            </a:r>
            <a:r>
              <a:rPr lang="en-US" sz="4100" dirty="0" err="1"/>
              <a:t>mengkaji</a:t>
            </a:r>
            <a:r>
              <a:rPr lang="en-US" sz="4100" dirty="0"/>
              <a:t> </a:t>
            </a:r>
            <a:r>
              <a:rPr lang="en-US" sz="4100" dirty="0" err="1"/>
              <a:t>apa</a:t>
            </a:r>
            <a:r>
              <a:rPr lang="en-US" sz="4100" dirty="0"/>
              <a:t> yang </a:t>
            </a:r>
            <a:r>
              <a:rPr lang="en-US" sz="4100" dirty="0" err="1"/>
              <a:t>hendak</a:t>
            </a:r>
            <a:r>
              <a:rPr lang="en-US" sz="4100" dirty="0"/>
              <a:t> </a:t>
            </a:r>
            <a:r>
              <a:rPr lang="en-US" sz="4100" dirty="0" err="1" smtClean="0"/>
              <a:t>dikaji</a:t>
            </a:r>
            <a:r>
              <a:rPr lang="en-US" sz="4100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sz="4100" dirty="0" err="1" smtClean="0"/>
              <a:t>Jika</a:t>
            </a:r>
            <a:r>
              <a:rPr lang="en-US" sz="4100" dirty="0" smtClean="0"/>
              <a:t> </a:t>
            </a:r>
            <a:r>
              <a:rPr lang="en-US" sz="4100" dirty="0" err="1"/>
              <a:t>ada</a:t>
            </a:r>
            <a:r>
              <a:rPr lang="en-US" sz="4100" dirty="0"/>
              <a:t>, </a:t>
            </a:r>
            <a:r>
              <a:rPr lang="en-US" sz="4100" dirty="0" err="1"/>
              <a:t>apakah</a:t>
            </a:r>
            <a:r>
              <a:rPr lang="en-US" sz="4100" dirty="0"/>
              <a:t> </a:t>
            </a:r>
            <a:r>
              <a:rPr lang="en-US" sz="4100" dirty="0" err="1"/>
              <a:t>aspek</a:t>
            </a:r>
            <a:r>
              <a:rPr lang="en-US" sz="4100" dirty="0"/>
              <a:t> </a:t>
            </a:r>
            <a:r>
              <a:rPr lang="en-US" sz="4100" dirty="0" err="1"/>
              <a:t>yag</a:t>
            </a:r>
            <a:r>
              <a:rPr lang="en-US" sz="4100" dirty="0"/>
              <a:t> </a:t>
            </a:r>
            <a:r>
              <a:rPr lang="en-US" sz="4100" dirty="0" err="1"/>
              <a:t>perlu</a:t>
            </a:r>
            <a:r>
              <a:rPr lang="en-US" sz="4100" dirty="0"/>
              <a:t> </a:t>
            </a:r>
            <a:r>
              <a:rPr lang="en-US" sz="4100" dirty="0" err="1"/>
              <a:t>dibuat</a:t>
            </a:r>
            <a:r>
              <a:rPr lang="en-US" sz="4100" dirty="0"/>
              <a:t> </a:t>
            </a:r>
            <a:r>
              <a:rPr lang="en-US" sz="4100" dirty="0" err="1"/>
              <a:t>kajian</a:t>
            </a:r>
            <a:r>
              <a:rPr lang="en-US" sz="4100" dirty="0"/>
              <a:t> </a:t>
            </a:r>
            <a:r>
              <a:rPr lang="en-US" sz="4100" dirty="0" err="1" smtClean="0"/>
              <a:t>lanjutan</a:t>
            </a:r>
            <a:r>
              <a:rPr lang="en-US" sz="4100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sz="4100" dirty="0" err="1" smtClean="0"/>
              <a:t>Apakah</a:t>
            </a:r>
            <a:r>
              <a:rPr lang="en-US" sz="4100" dirty="0" smtClean="0"/>
              <a:t> </a:t>
            </a:r>
            <a:r>
              <a:rPr lang="en-US" sz="4100" dirty="0" err="1"/>
              <a:t>teori</a:t>
            </a:r>
            <a:r>
              <a:rPr lang="en-US" sz="4100" dirty="0"/>
              <a:t> yang </a:t>
            </a:r>
            <a:r>
              <a:rPr lang="en-US" sz="4100" dirty="0" err="1"/>
              <a:t>akan</a:t>
            </a:r>
            <a:r>
              <a:rPr lang="en-US" sz="4100" dirty="0"/>
              <a:t> menjadi </a:t>
            </a:r>
            <a:r>
              <a:rPr lang="en-US" sz="4100" dirty="0" err="1"/>
              <a:t>dasar</a:t>
            </a:r>
            <a:r>
              <a:rPr lang="en-US" sz="4100" dirty="0"/>
              <a:t> </a:t>
            </a:r>
            <a:r>
              <a:rPr lang="en-US" sz="4100" dirty="0" err="1"/>
              <a:t>kajian</a:t>
            </a:r>
            <a:r>
              <a:rPr lang="en-US" sz="4100" dirty="0"/>
              <a:t> yang </a:t>
            </a:r>
            <a:r>
              <a:rPr lang="en-US" sz="4100" dirty="0" err="1"/>
              <a:t>hendak</a:t>
            </a:r>
            <a:r>
              <a:rPr lang="en-US" sz="4100" dirty="0"/>
              <a:t> </a:t>
            </a:r>
            <a:r>
              <a:rPr lang="en-US" sz="4100" dirty="0" err="1"/>
              <a:t>dijalankan</a:t>
            </a:r>
            <a:r>
              <a:rPr lang="en-US" sz="4100" dirty="0"/>
              <a:t> </a:t>
            </a:r>
            <a:r>
              <a:rPr lang="en-US" sz="4100" dirty="0" err="1" smtClean="0"/>
              <a:t>tersebut</a:t>
            </a:r>
            <a:r>
              <a:rPr lang="en-US" sz="4100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sz="4100" dirty="0" err="1" smtClean="0"/>
              <a:t>Apakah</a:t>
            </a:r>
            <a:r>
              <a:rPr lang="en-US" sz="4100" dirty="0" smtClean="0"/>
              <a:t> </a:t>
            </a:r>
            <a:r>
              <a:rPr lang="en-US" sz="4100" dirty="0" err="1"/>
              <a:t>nilai</a:t>
            </a:r>
            <a:r>
              <a:rPr lang="en-US" sz="4100" dirty="0"/>
              <a:t> </a:t>
            </a:r>
            <a:r>
              <a:rPr lang="en-US" sz="4100" dirty="0" err="1"/>
              <a:t>tambah</a:t>
            </a:r>
            <a:r>
              <a:rPr lang="en-US" sz="4100" dirty="0"/>
              <a:t> yang </a:t>
            </a:r>
            <a:r>
              <a:rPr lang="en-US" sz="4100" dirty="0" err="1"/>
              <a:t>diharapkan</a:t>
            </a:r>
            <a:r>
              <a:rPr lang="en-US" sz="4100" dirty="0"/>
              <a:t> </a:t>
            </a:r>
            <a:r>
              <a:rPr lang="en-US" sz="4100" dirty="0" err="1"/>
              <a:t>daripada</a:t>
            </a:r>
            <a:r>
              <a:rPr lang="en-US" sz="4100" dirty="0"/>
              <a:t> </a:t>
            </a:r>
            <a:r>
              <a:rPr lang="en-US" sz="4100" dirty="0" err="1"/>
              <a:t>kajian</a:t>
            </a:r>
            <a:r>
              <a:rPr lang="en-US" sz="4100" dirty="0"/>
              <a:t> yang </a:t>
            </a:r>
            <a:r>
              <a:rPr lang="en-US" sz="4100" dirty="0" err="1"/>
              <a:t>akan</a:t>
            </a:r>
            <a:r>
              <a:rPr lang="en-US" sz="4100" dirty="0"/>
              <a:t> </a:t>
            </a:r>
            <a:r>
              <a:rPr lang="en-US" sz="4100" dirty="0" err="1"/>
              <a:t>dijalankan</a:t>
            </a:r>
            <a:r>
              <a:rPr lang="en-US" sz="4100" dirty="0"/>
              <a:t> </a:t>
            </a:r>
            <a:r>
              <a:rPr lang="en-US" sz="4100" dirty="0" err="1"/>
              <a:t>itu</a:t>
            </a:r>
            <a:r>
              <a:rPr lang="en-US" sz="4100" dirty="0"/>
              <a:t>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534804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Cara </a:t>
            </a:r>
            <a:r>
              <a:rPr lang="en-US" b="1" dirty="0" err="1">
                <a:effectLst/>
              </a:rPr>
              <a:t>Membina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Pernyataan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Masalah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, </a:t>
            </a:r>
            <a:r>
              <a:rPr lang="en-US" dirty="0" err="1"/>
              <a:t>pemerhatian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temu</a:t>
            </a:r>
            <a:r>
              <a:rPr lang="en-US" dirty="0"/>
              <a:t> </a:t>
            </a:r>
            <a:r>
              <a:rPr lang="en-US" dirty="0" err="1"/>
              <a:t>bual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melalaui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selidik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, </a:t>
            </a:r>
            <a:r>
              <a:rPr lang="en-US" dirty="0" err="1"/>
              <a:t>pernayataan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dibina</a:t>
            </a:r>
            <a:r>
              <a:rPr lang="en-US" dirty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311275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099397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Kajian-kajian</a:t>
            </a:r>
            <a:r>
              <a:rPr lang="en-US" dirty="0" smtClean="0"/>
              <a:t> </a:t>
            </a:r>
            <a:r>
              <a:rPr lang="en-US" dirty="0" err="1"/>
              <a:t>lanjutan</a:t>
            </a:r>
            <a:r>
              <a:rPr lang="en-US" dirty="0"/>
              <a:t> yang </a:t>
            </a:r>
            <a:r>
              <a:rPr lang="en-US" dirty="0" err="1"/>
              <a:t>dicadangkan</a:t>
            </a:r>
            <a:r>
              <a:rPr lang="en-US" dirty="0"/>
              <a:t> di </a:t>
            </a:r>
            <a:r>
              <a:rPr lang="en-US" dirty="0" err="1"/>
              <a:t>bahagian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tamat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kajian-kajian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 smtClean="0"/>
              <a:t>dikaji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selidik</a:t>
            </a:r>
            <a:r>
              <a:rPr lang="en-US" dirty="0"/>
              <a:t>, </a:t>
            </a:r>
            <a:r>
              <a:rPr lang="en-US" dirty="0" err="1"/>
              <a:t>pemerhatian</a:t>
            </a:r>
            <a:r>
              <a:rPr lang="en-US" dirty="0"/>
              <a:t>, </a:t>
            </a:r>
            <a:r>
              <a:rPr lang="en-US" dirty="0" err="1"/>
              <a:t>temu</a:t>
            </a:r>
            <a:r>
              <a:rPr lang="en-US" dirty="0"/>
              <a:t> </a:t>
            </a:r>
            <a:r>
              <a:rPr lang="en-US" dirty="0" err="1"/>
              <a:t>bual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913449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Iniovasi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 </a:t>
            </a:r>
            <a:r>
              <a:rPr lang="en-US" dirty="0" err="1"/>
              <a:t>Keguruan</a:t>
            </a:r>
            <a:r>
              <a:rPr lang="en-US" dirty="0"/>
              <a:t>, IPG </a:t>
            </a:r>
            <a:r>
              <a:rPr lang="en-US" dirty="0" err="1"/>
              <a:t>Kampus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(2011)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pernayataan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 </a:t>
            </a:r>
            <a:r>
              <a:rPr lang="en-US" dirty="0" err="1"/>
              <a:t>Sebanyak</a:t>
            </a:r>
            <a:r>
              <a:rPr lang="en-US" dirty="0"/>
              <a:t> lima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dicadangkan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079974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Pengkaji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konsep-konsep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bukannya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en-US" dirty="0" err="1" smtClean="0"/>
              <a:t>Selepas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kajian-kajian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yang </a:t>
            </a:r>
            <a:r>
              <a:rPr lang="en-US" dirty="0" err="1"/>
              <a:t>mendapati</a:t>
            </a:r>
            <a:r>
              <a:rPr lang="en-US" dirty="0"/>
              <a:t> </a:t>
            </a:r>
            <a:r>
              <a:rPr lang="en-US" dirty="0" err="1"/>
              <a:t>bahawa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, </a:t>
            </a:r>
            <a:r>
              <a:rPr lang="en-US" dirty="0" err="1"/>
              <a:t>pelajar</a:t>
            </a:r>
            <a:r>
              <a:rPr lang="en-US" dirty="0"/>
              <a:t>, guru, </a:t>
            </a:r>
            <a:r>
              <a:rPr lang="en-US" dirty="0" err="1"/>
              <a:t>pentadbir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kajian-kajian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619104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Pengkaji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senario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kekangan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melalalui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 smtClean="0"/>
              <a:t>dijalankan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Pengkaji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senario</a:t>
            </a:r>
            <a:r>
              <a:rPr lang="en-US" dirty="0"/>
              <a:t> yang </a:t>
            </a:r>
            <a:r>
              <a:rPr lang="en-US" dirty="0" err="1"/>
              <a:t>dibincangkan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r>
              <a:rPr lang="en-US" dirty="0"/>
              <a:t>. Di </a:t>
            </a:r>
            <a:r>
              <a:rPr lang="en-US" dirty="0" err="1"/>
              <a:t>sinilah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soalah</a:t>
            </a:r>
            <a:r>
              <a:rPr lang="en-US" dirty="0"/>
              <a:t>: so what??? </a:t>
            </a:r>
            <a:r>
              <a:rPr lang="en-US" dirty="0" err="1"/>
              <a:t>Maksudnya</a:t>
            </a:r>
            <a:r>
              <a:rPr lang="en-US" dirty="0"/>
              <a:t>,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r>
              <a:rPr lang="en-US" dirty="0"/>
              <a:t>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mestilah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kejayaan</a:t>
            </a:r>
            <a:r>
              <a:rPr lang="en-US" dirty="0"/>
              <a:t> </a:t>
            </a:r>
            <a:r>
              <a:rPr lang="en-US" dirty="0" err="1"/>
              <a:t>selepas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895259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Bahagian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hujuh-hujah</a:t>
            </a:r>
            <a:r>
              <a:rPr lang="en-US" dirty="0"/>
              <a:t> yang </a:t>
            </a:r>
            <a:r>
              <a:rPr lang="en-US" dirty="0" err="1"/>
              <a:t>disampaikan</a:t>
            </a:r>
            <a:r>
              <a:rPr lang="en-US" dirty="0"/>
              <a:t>.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pengkaji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7003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/>
              <a:t>tajuk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amatlah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/>
              <a:t>Ismail (2010) </a:t>
            </a:r>
            <a:r>
              <a:rPr lang="en-US" dirty="0" err="1"/>
              <a:t>tajuk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mestilah</a:t>
            </a:r>
            <a:r>
              <a:rPr lang="en-US" dirty="0"/>
              <a:t> </a:t>
            </a:r>
            <a:r>
              <a:rPr lang="en-US" dirty="0" err="1" smtClean="0"/>
              <a:t>ringkas</a:t>
            </a:r>
            <a:r>
              <a:rPr lang="en-US" dirty="0"/>
              <a:t>, </a:t>
            </a:r>
            <a:r>
              <a:rPr lang="en-US" dirty="0" err="1"/>
              <a:t>padat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maklumat</a:t>
            </a:r>
            <a:r>
              <a:rPr lang="en-US" dirty="0"/>
              <a:t>  </a:t>
            </a:r>
            <a:r>
              <a:rPr lang="en-US" dirty="0" err="1"/>
              <a:t>jelas</a:t>
            </a:r>
            <a:r>
              <a:rPr lang="en-US" dirty="0"/>
              <a:t> 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 </a:t>
            </a:r>
            <a:endParaRPr lang="en-US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663971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dibina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Kemahiran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 Guru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membina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lapan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kajiannya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658956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kemahiran</a:t>
            </a:r>
            <a:r>
              <a:rPr lang="en-US" dirty="0"/>
              <a:t> interpersonal guru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smtClean="0"/>
              <a:t>Indonesia?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Mengapakah</a:t>
            </a:r>
            <a:r>
              <a:rPr lang="en-US" dirty="0" smtClean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interpersonal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guru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memperlajari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bilik</a:t>
            </a:r>
            <a:r>
              <a:rPr lang="en-US" dirty="0"/>
              <a:t> </a:t>
            </a:r>
            <a:r>
              <a:rPr lang="en-US" dirty="0" err="1" smtClean="0"/>
              <a:t>darjah</a:t>
            </a:r>
            <a:r>
              <a:rPr lang="en-US" dirty="0" smtClean="0"/>
              <a:t>?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guru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pelajarnya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12455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/>
              <a:t>komunikasi</a:t>
            </a:r>
            <a:r>
              <a:rPr lang="en-US" dirty="0"/>
              <a:t> interpersonal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mesra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guru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?</a:t>
            </a:r>
          </a:p>
          <a:p>
            <a:pPr marL="0" lvl="0" indent="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/>
              <a:t>penguasaan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interpersonal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mesra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guru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di </a:t>
            </a:r>
            <a:r>
              <a:rPr lang="en-US" dirty="0" err="1"/>
              <a:t>dalamm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?</a:t>
            </a:r>
          </a:p>
          <a:p>
            <a:pPr marL="0" lvl="0" indent="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tambah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?</a:t>
            </a:r>
          </a:p>
          <a:p>
            <a:r>
              <a:rPr lang="en-US" dirty="0"/>
              <a:t>Dan lain-lain </a:t>
            </a:r>
            <a:r>
              <a:rPr lang="en-US" dirty="0" err="1"/>
              <a:t>soalan</a:t>
            </a:r>
            <a:r>
              <a:rPr lang="en-US" dirty="0"/>
              <a:t> yang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dicetuskan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penyelia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menyoal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74187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 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b="1" dirty="0" err="1">
                <a:effectLst/>
              </a:rPr>
              <a:t>Kepentingan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Penrnyataan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Masalah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, </a:t>
            </a:r>
            <a:r>
              <a:rPr lang="en-US" dirty="0" err="1"/>
              <a:t>antaranya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421457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soalan</a:t>
            </a:r>
            <a:r>
              <a:rPr lang="en-US" dirty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reka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, </a:t>
            </a:r>
            <a:r>
              <a:rPr lang="en-US" dirty="0" err="1"/>
              <a:t>instrumen</a:t>
            </a:r>
            <a:r>
              <a:rPr lang="en-US" dirty="0"/>
              <a:t>,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, </a:t>
            </a:r>
            <a:r>
              <a:rPr lang="en-US" dirty="0" err="1"/>
              <a:t>kaedah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Merapatkan</a:t>
            </a:r>
            <a:r>
              <a:rPr lang="en-US" dirty="0" smtClean="0"/>
              <a:t> </a:t>
            </a:r>
            <a:r>
              <a:rPr lang="en-US" dirty="0" err="1"/>
              <a:t>jurang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904324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effectLst/>
              </a:rPr>
              <a:t>Jumlah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Perenggan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dalam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Pernyataan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Masalah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didapati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mana-mana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perenggan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bahawa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selalunya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bahawa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67725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Perenggan</a:t>
            </a:r>
            <a:r>
              <a:rPr lang="en-US" dirty="0"/>
              <a:t> 1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Perenggan</a:t>
            </a:r>
            <a:r>
              <a:rPr lang="en-US" dirty="0"/>
              <a:t> 2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yang </a:t>
            </a:r>
            <a:r>
              <a:rPr lang="en-US" dirty="0" err="1"/>
              <a:t>dibangkitkan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Perenggan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yang </a:t>
            </a:r>
            <a:r>
              <a:rPr lang="en-US" dirty="0" err="1"/>
              <a:t>merumuskan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630339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Rumusannya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binaan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perenggan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bahagian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1785566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Perenggan</a:t>
            </a:r>
            <a:r>
              <a:rPr lang="en-US" dirty="0" smtClean="0"/>
              <a:t> </a:t>
            </a:r>
            <a:r>
              <a:rPr lang="en-US" dirty="0" err="1"/>
              <a:t>pengenalan</a:t>
            </a:r>
            <a:r>
              <a:rPr lang="en-US" dirty="0"/>
              <a:t>: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 smtClean="0"/>
              <a:t>perenggan</a:t>
            </a:r>
            <a:endParaRPr lang="en-US" dirty="0"/>
          </a:p>
          <a:p>
            <a:pPr marL="514350" lvl="0" indent="-514350">
              <a:buAutoNum type="arabicPeriod"/>
            </a:pPr>
            <a:r>
              <a:rPr lang="en-US" dirty="0" err="1" smtClean="0"/>
              <a:t>Perenggan</a:t>
            </a:r>
            <a:r>
              <a:rPr lang="en-US" dirty="0" smtClean="0"/>
              <a:t> </a:t>
            </a:r>
            <a:r>
              <a:rPr lang="en-US" dirty="0" err="1"/>
              <a:t>isi</a:t>
            </a:r>
            <a:r>
              <a:rPr lang="en-US" dirty="0"/>
              <a:t>: 2-5 </a:t>
            </a:r>
            <a:r>
              <a:rPr lang="en-US" dirty="0" err="1"/>
              <a:t>perenggan</a:t>
            </a:r>
            <a:r>
              <a:rPr lang="en-US" dirty="0"/>
              <a:t> (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skop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 Ada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membincangkan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7-10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diketengahkan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pengkaji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). 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en-US" dirty="0" err="1" smtClean="0"/>
              <a:t>Perenggan</a:t>
            </a:r>
            <a:r>
              <a:rPr lang="en-US" dirty="0" smtClean="0"/>
              <a:t> 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perenggan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421910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effectLst/>
              </a:rPr>
              <a:t>Jumlah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Ayat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dalam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Pernyataan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Masalah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Berapakah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perenggan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?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: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601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pelajar</a:t>
            </a:r>
            <a:r>
              <a:rPr lang="en-US" dirty="0" smtClean="0"/>
              <a:t>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en-US" dirty="0" err="1" smtClean="0"/>
              <a:t>Berbincang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penyelia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endParaRPr lang="en-US" dirty="0" smtClean="0"/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cadangan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lanjutan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12682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/>
              <a:t>1: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merupkan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.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penyata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272669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/>
              <a:t>2: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huraian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menyokong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huraian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menerangkan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perinci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huraian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yang </a:t>
            </a:r>
            <a:r>
              <a:rPr lang="en-US" dirty="0" err="1"/>
              <a:t>dibangkitkan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mengaitkannya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489378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/>
              <a:t>3: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sokongan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menyokong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huraian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sokongan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menyokong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huraian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61429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,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perenggan</a:t>
            </a:r>
            <a:r>
              <a:rPr lang="en-US" dirty="0"/>
              <a:t> yang </a:t>
            </a:r>
            <a:r>
              <a:rPr lang="en-US" dirty="0" err="1"/>
              <a:t>mengandungi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017700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effectLst/>
              </a:rPr>
              <a:t>Contoh</a:t>
            </a:r>
            <a:r>
              <a:rPr lang="en-US" b="1" dirty="0">
                <a:effectLst/>
              </a:rPr>
              <a:t> 1: </a:t>
            </a:r>
            <a:r>
              <a:rPr lang="en-US" b="1" dirty="0" err="1">
                <a:effectLst/>
              </a:rPr>
              <a:t>penerangan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72608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en-US" sz="2400" b="1" dirty="0"/>
              <a:t>Guru </a:t>
            </a:r>
            <a:r>
              <a:rPr lang="en-US" sz="2400" b="1" dirty="0" err="1"/>
              <a:t>juga</a:t>
            </a:r>
            <a:r>
              <a:rPr lang="en-US" sz="2400" b="1" dirty="0"/>
              <a:t> </a:t>
            </a:r>
            <a:r>
              <a:rPr lang="en-US" sz="2400" b="1" dirty="0" err="1"/>
              <a:t>dikatakan</a:t>
            </a:r>
            <a:r>
              <a:rPr lang="en-US" sz="2400" b="1" dirty="0"/>
              <a:t> </a:t>
            </a:r>
            <a:r>
              <a:rPr lang="en-US" sz="2400" b="1" dirty="0" err="1"/>
              <a:t>sering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</a:t>
            </a:r>
            <a:r>
              <a:rPr lang="en-US" sz="2400" b="1" dirty="0" err="1"/>
              <a:t>kesilapan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mengendalikan</a:t>
            </a:r>
            <a:r>
              <a:rPr lang="en-US" sz="2400" b="1" dirty="0"/>
              <a:t> </a:t>
            </a:r>
            <a:r>
              <a:rPr lang="en-US" sz="2400" b="1" dirty="0" err="1"/>
              <a:t>tingkah</a:t>
            </a:r>
            <a:r>
              <a:rPr lang="en-US" sz="2400" b="1" dirty="0"/>
              <a:t> </a:t>
            </a:r>
            <a:r>
              <a:rPr lang="en-US" sz="2400" b="1" dirty="0" err="1"/>
              <a:t>laku</a:t>
            </a:r>
            <a:r>
              <a:rPr lang="en-US" sz="2400" b="1" dirty="0"/>
              <a:t> </a:t>
            </a:r>
            <a:r>
              <a:rPr lang="en-US" sz="2400" b="1" dirty="0" err="1"/>
              <a:t>murid</a:t>
            </a:r>
            <a:r>
              <a:rPr lang="en-US" sz="2400" b="1" dirty="0"/>
              <a:t>.</a:t>
            </a:r>
            <a:r>
              <a:rPr lang="en-US" sz="2400" dirty="0"/>
              <a:t> (2) </a:t>
            </a:r>
            <a:r>
              <a:rPr lang="en-US" sz="2400" dirty="0" err="1"/>
              <a:t>Menurut</a:t>
            </a:r>
            <a:r>
              <a:rPr lang="en-US" sz="2400" dirty="0"/>
              <a:t>  </a:t>
            </a:r>
            <a:r>
              <a:rPr lang="en-US" sz="2400" dirty="0" err="1"/>
              <a:t>Berbetta</a:t>
            </a:r>
            <a:r>
              <a:rPr lang="en-US" sz="2400" dirty="0"/>
              <a:t>, </a:t>
            </a:r>
            <a:r>
              <a:rPr lang="en-US" sz="2400" dirty="0" err="1"/>
              <a:t>Norona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Bicard</a:t>
            </a:r>
            <a:r>
              <a:rPr lang="en-US" sz="2400" dirty="0"/>
              <a:t> (2003), </a:t>
            </a:r>
            <a:r>
              <a:rPr lang="en-US" sz="2400" dirty="0" err="1"/>
              <a:t>pujian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memenangi</a:t>
            </a:r>
            <a:r>
              <a:rPr lang="en-US" sz="2400" dirty="0"/>
              <a:t> </a:t>
            </a:r>
            <a:r>
              <a:rPr lang="en-US" sz="2400" dirty="0" err="1"/>
              <a:t>hati</a:t>
            </a:r>
            <a:r>
              <a:rPr lang="en-US" sz="2400" dirty="0"/>
              <a:t> </a:t>
            </a:r>
            <a:r>
              <a:rPr lang="en-US" sz="2400" dirty="0" err="1"/>
              <a:t>murid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guru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mengelakkan</a:t>
            </a:r>
            <a:r>
              <a:rPr lang="en-US" sz="2400" dirty="0"/>
              <a:t> </a:t>
            </a:r>
            <a:r>
              <a:rPr lang="en-US" sz="2400" dirty="0" err="1"/>
              <a:t>sindiran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menasihati</a:t>
            </a:r>
            <a:r>
              <a:rPr lang="en-US" sz="2400" dirty="0"/>
              <a:t> </a:t>
            </a:r>
            <a:r>
              <a:rPr lang="en-US" sz="2400" dirty="0" err="1"/>
              <a:t>murid</a:t>
            </a:r>
            <a:r>
              <a:rPr lang="en-US" sz="2400" dirty="0"/>
              <a:t> yang </a:t>
            </a:r>
            <a:r>
              <a:rPr lang="en-US" sz="2400" dirty="0" err="1"/>
              <a:t>bermasalah</a:t>
            </a:r>
            <a:r>
              <a:rPr lang="en-US" sz="2400" dirty="0"/>
              <a:t>. (3) </a:t>
            </a:r>
            <a:r>
              <a:rPr lang="en-US" sz="2400" dirty="0" err="1"/>
              <a:t>Oleh</a:t>
            </a:r>
            <a:r>
              <a:rPr lang="en-US" sz="2400" dirty="0"/>
              <a:t> yang </a:t>
            </a:r>
            <a:r>
              <a:rPr lang="en-US" sz="2400" dirty="0" err="1"/>
              <a:t>demikian</a:t>
            </a:r>
            <a:r>
              <a:rPr lang="en-US" sz="2400" dirty="0"/>
              <a:t>,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proses </a:t>
            </a:r>
            <a:r>
              <a:rPr lang="en-US" sz="2400" dirty="0" err="1"/>
              <a:t>mendidik</a:t>
            </a:r>
            <a:r>
              <a:rPr lang="en-US" sz="2400" dirty="0"/>
              <a:t> </a:t>
            </a:r>
            <a:r>
              <a:rPr lang="en-US" sz="2400" dirty="0" err="1"/>
              <a:t>remaja</a:t>
            </a:r>
            <a:r>
              <a:rPr lang="en-US" sz="2400" dirty="0"/>
              <a:t> yang </a:t>
            </a:r>
            <a:r>
              <a:rPr lang="en-US" sz="2400" dirty="0" err="1"/>
              <a:t>berkualiti</a:t>
            </a:r>
            <a:r>
              <a:rPr lang="en-US" sz="2400" dirty="0"/>
              <a:t> </a:t>
            </a:r>
            <a:r>
              <a:rPr lang="en-US" sz="2400" dirty="0" err="1"/>
              <a:t>bukanlah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kerana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konteks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menuntut</a:t>
            </a:r>
            <a:r>
              <a:rPr lang="en-US" sz="2400" dirty="0"/>
              <a:t> </a:t>
            </a:r>
            <a:r>
              <a:rPr lang="en-US" sz="2400" dirty="0" err="1"/>
              <a:t>kebijaksanaan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yang </a:t>
            </a:r>
            <a:r>
              <a:rPr lang="en-US" sz="2400" dirty="0" err="1"/>
              <a:t>dinamik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mancari</a:t>
            </a:r>
            <a:r>
              <a:rPr lang="en-US" sz="2400" dirty="0"/>
              <a:t> formula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berhadapan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golbalisasi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(</a:t>
            </a:r>
            <a:r>
              <a:rPr lang="en-US" sz="2400" dirty="0" err="1"/>
              <a:t>Puolimatka</a:t>
            </a:r>
            <a:r>
              <a:rPr lang="en-US" sz="2400" dirty="0"/>
              <a:t> 2008). (4) </a:t>
            </a:r>
            <a:r>
              <a:rPr lang="en-US" sz="2400" dirty="0" err="1"/>
              <a:t>Lantaran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guru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membina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murid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kemahiran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interpersonal </a:t>
            </a:r>
            <a:r>
              <a:rPr lang="en-US" sz="2400" dirty="0" err="1"/>
              <a:t>amat</a:t>
            </a:r>
            <a:r>
              <a:rPr lang="en-US" sz="2400" dirty="0"/>
              <a:t>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mengatasi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disiplin</a:t>
            </a:r>
            <a:r>
              <a:rPr lang="en-US" sz="2400" dirty="0"/>
              <a:t> </a:t>
            </a:r>
            <a:r>
              <a:rPr lang="en-US" sz="2400" dirty="0" err="1"/>
              <a:t>pelajar</a:t>
            </a:r>
            <a:r>
              <a:rPr lang="en-US" sz="2400" dirty="0"/>
              <a:t>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kalangan</a:t>
            </a:r>
            <a:r>
              <a:rPr lang="en-US" sz="2400" dirty="0"/>
              <a:t> </a:t>
            </a:r>
            <a:r>
              <a:rPr lang="en-US" sz="2400" dirty="0" err="1"/>
              <a:t>murid</a:t>
            </a:r>
            <a:r>
              <a:rPr lang="en-US" sz="2400" dirty="0"/>
              <a:t> </a:t>
            </a:r>
            <a:r>
              <a:rPr lang="en-US" sz="2400" dirty="0" err="1"/>
              <a:t>remaja</a:t>
            </a:r>
            <a:r>
              <a:rPr lang="en-US" sz="2400" dirty="0"/>
              <a:t>. 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840607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Penjelasan</a:t>
            </a:r>
            <a:r>
              <a:rPr lang="en-US" dirty="0"/>
              <a:t>: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/>
              <a:t>(1)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dan</a:t>
            </a:r>
            <a:r>
              <a:rPr lang="en-US" dirty="0"/>
              <a:t> (3)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huraian</a:t>
            </a:r>
            <a:r>
              <a:rPr lang="en-US" dirty="0"/>
              <a:t> yang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menyokong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dibangkitkan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(1).</a:t>
            </a:r>
          </a:p>
          <a:p>
            <a:pPr lvl="0"/>
            <a:r>
              <a:rPr lang="en-US" dirty="0" err="1"/>
              <a:t>Ayat</a:t>
            </a:r>
            <a:r>
              <a:rPr lang="en-US" dirty="0"/>
              <a:t> (4)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sokongan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menyokong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Rumusannya</a:t>
            </a:r>
            <a:r>
              <a:rPr lang="en-US" dirty="0"/>
              <a:t>: </a:t>
            </a:r>
            <a:r>
              <a:rPr lang="en-US" dirty="0" err="1"/>
              <a:t>keempat-empat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perenggan</a:t>
            </a:r>
            <a:r>
              <a:rPr lang="en-US" dirty="0"/>
              <a:t> yang </a:t>
            </a:r>
            <a:r>
              <a:rPr lang="en-US" dirty="0" err="1"/>
              <a:t>membincangkan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4669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Cara </a:t>
            </a:r>
            <a:r>
              <a:rPr lang="en-US" b="1" dirty="0" err="1">
                <a:effectLst/>
              </a:rPr>
              <a:t>Menulis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Pernyataan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Masalah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Bagaimanakah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kaedah</a:t>
            </a:r>
            <a:r>
              <a:rPr lang="en-US" dirty="0"/>
              <a:t> yang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betul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, </a:t>
            </a:r>
            <a:r>
              <a:rPr lang="en-US" dirty="0" err="1"/>
              <a:t>pengkaji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bermakna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penulis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365416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dicadangkan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kaedah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kaedah</a:t>
            </a:r>
            <a:r>
              <a:rPr lang="en-US" dirty="0"/>
              <a:t> </a:t>
            </a:r>
            <a:r>
              <a:rPr lang="en-US" dirty="0" err="1"/>
              <a:t>deduktif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indukif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99172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 </a:t>
            </a:r>
            <a:r>
              <a:rPr lang="en-US" dirty="0" err="1"/>
              <a:t>tesis</a:t>
            </a:r>
            <a:r>
              <a:rPr lang="en-US" dirty="0"/>
              <a:t> yang  </a:t>
            </a:r>
            <a:r>
              <a:rPr lang="en-US" dirty="0" err="1"/>
              <a:t>baik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Zamri</a:t>
            </a:r>
            <a:r>
              <a:rPr lang="en-US" dirty="0" smtClean="0"/>
              <a:t> </a:t>
            </a:r>
            <a:r>
              <a:rPr lang="en-US" dirty="0" err="1"/>
              <a:t>Mahamod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Yahya</a:t>
            </a:r>
            <a:r>
              <a:rPr lang="en-US" dirty="0"/>
              <a:t> Othman (2017) </a:t>
            </a:r>
            <a:r>
              <a:rPr lang="en-US" dirty="0" err="1" smtClean="0"/>
              <a:t>mengatakan</a:t>
            </a:r>
            <a:r>
              <a:rPr lang="en-US" dirty="0" smtClean="0"/>
              <a:t> 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/>
              <a:t>, </a:t>
            </a:r>
            <a:r>
              <a:rPr lang="en-US" dirty="0" err="1"/>
              <a:t>antaranya</a:t>
            </a:r>
            <a:r>
              <a:rPr lang="en-US" dirty="0"/>
              <a:t>: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. </a:t>
            </a:r>
            <a:endParaRPr lang="en-US" dirty="0" smtClean="0"/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menjurus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07152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88632"/>
          </a:xfrm>
        </p:spPr>
        <p:txBody>
          <a:bodyPr/>
          <a:lstStyle/>
          <a:p>
            <a:pPr lvl="0"/>
            <a:r>
              <a:rPr lang="en-US" dirty="0" err="1"/>
              <a:t>Takuk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limiah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melebihi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15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mengungkap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difahami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 </a:t>
            </a:r>
            <a:r>
              <a:rPr lang="en-US" dirty="0" err="1"/>
              <a:t>kesarjanaan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sarjana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.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8134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/>
              <a:t>tajuk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Melayu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”,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6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Penulis</a:t>
            </a:r>
            <a:r>
              <a:rPr lang="en-US" dirty="0" smtClean="0"/>
              <a:t> : </a:t>
            </a:r>
            <a:r>
              <a:rPr lang="en-US" dirty="0" err="1" smtClean="0"/>
              <a:t>Zamri</a:t>
            </a:r>
            <a:r>
              <a:rPr lang="en-US" dirty="0" smtClean="0"/>
              <a:t> </a:t>
            </a:r>
            <a:r>
              <a:rPr lang="en-US" dirty="0" err="1"/>
              <a:t>Mahamod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Yahya</a:t>
            </a:r>
            <a:r>
              <a:rPr lang="en-US" dirty="0"/>
              <a:t> Othman (2017)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7022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544616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lima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BM,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. 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, </a:t>
            </a:r>
            <a:r>
              <a:rPr lang="en-US" dirty="0" err="1"/>
              <a:t>iaitu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BM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10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perkataan</a:t>
            </a:r>
            <a:r>
              <a:rPr lang="en-US" dirty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3368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</TotalTime>
  <Words>2831</Words>
  <Application>Microsoft Office PowerPoint</Application>
  <PresentationFormat>On-screen Show (4:3)</PresentationFormat>
  <Paragraphs>163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Trek</vt:lpstr>
      <vt:lpstr>Latihan Ilmiah  </vt:lpstr>
      <vt:lpstr>BAB I KEMAHIRAN MEMBINA TAJUK PROPOSAL</vt:lpstr>
      <vt:lpstr>Tajuk kajian</vt:lpstr>
      <vt:lpstr>Pemilihan tajuk kajian</vt:lpstr>
      <vt:lpstr>Langkah untuk pelajar membina tajuk kajian adalah seperti berikut: </vt:lpstr>
      <vt:lpstr>Ciri Penulisan tajuk  tesis yang  baik </vt:lpstr>
      <vt:lpstr>PowerPoint Presentation</vt:lpstr>
      <vt:lpstr>Contoh penulisan tajuk tesis yang baik </vt:lpstr>
      <vt:lpstr>PowerPoint Presentation</vt:lpstr>
      <vt:lpstr>PowerPoint Presentation</vt:lpstr>
      <vt:lpstr>Pareeda Hayeeteh pada tahun 2002 mengkaji “Pengimbuhan Kata Nama dan Kata Kerja dalam Dialek Melayu Patani”. Tajuk latihan ilmiah ini dikatakan baik kerana mempunyai ciri-ciri seperti berikut: </vt:lpstr>
      <vt:lpstr>PowerPoint Presentation</vt:lpstr>
      <vt:lpstr>Contoh penulisan tajuk tesis yang kurang mantap </vt:lpstr>
      <vt:lpstr>Contoh tajuk tesis yang kurang baik</vt:lpstr>
      <vt:lpstr>PowerPoint Presentation</vt:lpstr>
      <vt:lpstr>PowerPoint Presentation</vt:lpstr>
      <vt:lpstr>Namun demikian, terdapat kekuatan dan kelebihan kepada tajuk tesis ini, kelebihan ini dapat diperincikan seperti berikut: </vt:lpstr>
      <vt:lpstr>Kesimpulan </vt:lpstr>
      <vt:lpstr>BAB II KEMAHIRAN MENULIS  PERNYATAAN MASALAH 7/7/2020 </vt:lpstr>
      <vt:lpstr>PowerPoint Presentation</vt:lpstr>
      <vt:lpstr>PowerPoint Presentation</vt:lpstr>
      <vt:lpstr>PowerPoint Presentation</vt:lpstr>
      <vt:lpstr>Definisi Pernyataan Masalah </vt:lpstr>
      <vt:lpstr>PowerPoint Presentation</vt:lpstr>
      <vt:lpstr>PowerPoint Presentation</vt:lpstr>
      <vt:lpstr>PowerPoint Presentation</vt:lpstr>
      <vt:lpstr>PowerPoint Presentation</vt:lpstr>
      <vt:lpstr>Membina Soalan Pernyataan Masalah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Cara Membina Pernyataan Masalah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  Kepentingan Penrnyataan Masalah </vt:lpstr>
      <vt:lpstr>PowerPoint Presentation</vt:lpstr>
      <vt:lpstr>Jumlah Perenggan dalam Pernyataan Masalah </vt:lpstr>
      <vt:lpstr>PowerPoint Presentation</vt:lpstr>
      <vt:lpstr>PowerPoint Presentation</vt:lpstr>
      <vt:lpstr>PowerPoint Presentation</vt:lpstr>
      <vt:lpstr>Jumlah Ayat dalam Pernyataan Masalah </vt:lpstr>
      <vt:lpstr>PowerPoint Presentation</vt:lpstr>
      <vt:lpstr>PowerPoint Presentation</vt:lpstr>
      <vt:lpstr>PowerPoint Presentation</vt:lpstr>
      <vt:lpstr>PowerPoint Presentation</vt:lpstr>
      <vt:lpstr>Contoh 1: penerangan </vt:lpstr>
      <vt:lpstr>Penjelasan: </vt:lpstr>
      <vt:lpstr>Cara Menulis Pernyataan Masalah 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Ilmiah</dc:title>
  <dc:creator>USER</dc:creator>
  <cp:lastModifiedBy>USER</cp:lastModifiedBy>
  <cp:revision>11</cp:revision>
  <dcterms:created xsi:type="dcterms:W3CDTF">2020-06-30T10:10:39Z</dcterms:created>
  <dcterms:modified xsi:type="dcterms:W3CDTF">2020-07-07T01:36:30Z</dcterms:modified>
</cp:coreProperties>
</file>