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81" r:id="rId4"/>
    <p:sldId id="287" r:id="rId5"/>
    <p:sldId id="282" r:id="rId6"/>
    <p:sldId id="290" r:id="rId7"/>
    <p:sldId id="288" r:id="rId8"/>
    <p:sldId id="283" r:id="rId9"/>
    <p:sldId id="284" r:id="rId10"/>
    <p:sldId id="285" r:id="rId11"/>
    <p:sldId id="291" r:id="rId12"/>
    <p:sldId id="28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>
        <p:scale>
          <a:sx n="59" d="100"/>
          <a:sy n="59" d="100"/>
        </p:scale>
        <p:origin x="-159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5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2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5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6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3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7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5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0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2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D882-818F-46FD-AC3A-AB5178133B6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07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96" y="260648"/>
            <a:ext cx="7596336" cy="1152128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Chapter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4: Edge Detection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7971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อาจารย์ ดร.อรรถพล อดุลยศาสน์</a:t>
            </a:r>
            <a:endParaRPr lang="en-GB" sz="3600" b="1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คณะวิทยาศาสตร์เทคโนโลยี และการเกษตร</a:t>
            </a:r>
            <a:endParaRPr lang="th-TH" sz="36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สาขาวิชาวิทยาการคอมพิวเตอร์</a:t>
            </a: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329707" cy="32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9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ตัวอย่าง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ubtitle 2"/>
              <p:cNvSpPr txBox="1">
                <a:spLocks/>
              </p:cNvSpPr>
              <p:nvPr/>
            </p:nvSpPr>
            <p:spPr>
              <a:xfrm>
                <a:off x="395536" y="4941168"/>
                <a:ext cx="8424936" cy="15841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h-TH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𝐺</m:t>
                          </m:r>
                        </m:e>
                        <m:sub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𝑣</m:t>
                          </m:r>
                        </m:sub>
                      </m:sSub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</m:t>
                      </m:r>
                      <m:d>
                        <m:dPr>
                          <m:ctrlP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dPr>
                        <m:e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−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255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−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255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−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255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</m:e>
                      </m:d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/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3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=−</m:t>
                      </m:r>
                      <m:r>
                        <a:rPr lang="en-GB" altLang="en-US" sz="2400" b="0" i="0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255</m:t>
                      </m:r>
                    </m:oMath>
                  </m:oMathPara>
                </a14:m>
                <a:endParaRPr lang="en-GB" altLang="en-US" sz="2400" b="0" dirty="0" smtClean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marL="0" lvl="1"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h-TH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𝐺</m:t>
                          </m:r>
                        </m:e>
                        <m:sub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h</m:t>
                          </m:r>
                        </m:sub>
                      </m:sSub>
                      <m:r>
                        <a:rPr lang="en-GB" altLang="en-US" sz="2400" i="1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</m:t>
                      </m:r>
                      <m:d>
                        <m:dPr>
                          <m:ctrlPr>
                            <a:rPr lang="en-GB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dPr>
                        <m:e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−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255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255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0</m:t>
                          </m:r>
                        </m:e>
                      </m:d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/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3</m:t>
                      </m:r>
                      <m:r>
                        <a:rPr lang="en-GB" altLang="en-US" sz="2400" i="1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0</m:t>
                      </m:r>
                    </m:oMath>
                  </m:oMathPara>
                </a14:m>
                <a:endParaRPr lang="en-GB" altLang="en-US" sz="2400" dirty="0" smtClean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marL="0" lvl="1"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𝐺</m:t>
                      </m:r>
                      <m:r>
                        <a:rPr lang="en-GB" altLang="en-US" sz="2400" i="1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(−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255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255</m:t>
                      </m:r>
                    </m:oMath>
                  </m:oMathPara>
                </a14:m>
                <a:endParaRPr lang="en-US" altLang="en-US" sz="3600" dirty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algn="l"/>
                <a:endParaRPr lang="en-GB" sz="3600" dirty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algn="l"/>
                <a:endParaRPr lang="th-TH" sz="3600" dirty="0" smtClean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</p:txBody>
          </p:sp>
        </mc:Choice>
        <mc:Fallback>
          <p:sp>
            <p:nvSpPr>
              <p:cNvPr id="1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941168"/>
                <a:ext cx="8424936" cy="15841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273009"/>
              </p:ext>
            </p:extLst>
          </p:nvPr>
        </p:nvGraphicFramePr>
        <p:xfrm>
          <a:off x="4735793" y="1196751"/>
          <a:ext cx="1852431" cy="15841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7477"/>
                <a:gridCol w="617477"/>
                <a:gridCol w="617477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96114" y="1696452"/>
            <a:ext cx="22862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(b) </a:t>
            </a:r>
            <a:r>
              <a:rPr lang="en-GB" sz="32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Vertical mask</a:t>
            </a:r>
            <a:endParaRPr lang="en-GB" sz="32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en-GB" sz="32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250012"/>
              </p:ext>
            </p:extLst>
          </p:nvPr>
        </p:nvGraphicFramePr>
        <p:xfrm>
          <a:off x="359968" y="1071292"/>
          <a:ext cx="3768079" cy="311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7"/>
                <a:gridCol w="538297"/>
                <a:gridCol w="538297"/>
                <a:gridCol w="538297"/>
                <a:gridCol w="538297"/>
                <a:gridCol w="538297"/>
                <a:gridCol w="538297"/>
              </a:tblGrid>
              <a:tr h="444703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4470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4470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4470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4470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4470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4470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6</a:t>
                      </a:r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4181726"/>
            <a:ext cx="2374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(a) </a:t>
            </a:r>
            <a:r>
              <a:rPr lang="en-GB" sz="32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Original Image</a:t>
            </a:r>
            <a:endParaRPr lang="en-GB" sz="32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79712" y="1988840"/>
            <a:ext cx="1584176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273009"/>
              </p:ext>
            </p:extLst>
          </p:nvPr>
        </p:nvGraphicFramePr>
        <p:xfrm>
          <a:off x="4716016" y="3068960"/>
          <a:ext cx="1852431" cy="15841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7477"/>
                <a:gridCol w="617477"/>
                <a:gridCol w="617477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96114" y="3380474"/>
            <a:ext cx="2573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(c) Horizontal mask</a:t>
            </a:r>
            <a:endParaRPr lang="en-GB" sz="32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82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 txBox="1">
            <a:spLocks/>
          </p:cNvSpPr>
          <p:nvPr/>
        </p:nvSpPr>
        <p:spPr>
          <a:xfrm>
            <a:off x="395536" y="2420888"/>
            <a:ext cx="842493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4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Sobel Operator</a:t>
            </a:r>
          </a:p>
          <a:p>
            <a:pPr algn="l"/>
            <a:endParaRPr lang="en-US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40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40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40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40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64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Vertical &amp; Horizontal Mask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ubtitle 2"/>
              <p:cNvSpPr txBox="1">
                <a:spLocks/>
              </p:cNvSpPr>
              <p:nvPr/>
            </p:nvSpPr>
            <p:spPr>
              <a:xfrm>
                <a:off x="0" y="4293096"/>
                <a:ext cx="9144000" cy="23488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algn="l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  </m:t>
                      </m:r>
                      <m:sSub>
                        <m:sSubPr>
                          <m:ctrlPr>
                            <a:rPr lang="th-TH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𝐺</m:t>
                          </m:r>
                        </m:e>
                        <m:sub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𝑣</m:t>
                          </m:r>
                        </m:sub>
                      </m:sSub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</m:t>
                      </m:r>
                      <m:f>
                        <m:fPr>
                          <m:ctrlP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4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𝑘</m:t>
                          </m:r>
                        </m:sub>
                        <m:sup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𝑘</m:t>
                                  </m:r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,</m:t>
                                  </m:r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FreesiaUPC" panose="020B0604020202020204" pitchFamily="34" charset="-34"/>
                                </a:rPr>
                                <m:t>∙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𝑓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(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,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𝑦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,  </m:t>
                      </m:r>
                      <m:sSub>
                        <m:sSubPr>
                          <m:ctrlPr>
                            <a:rPr lang="th-TH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𝐺</m:t>
                          </m:r>
                        </m:e>
                        <m:sub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h</m:t>
                          </m:r>
                        </m:sub>
                      </m:sSub>
                      <m:r>
                        <a:rPr lang="en-GB" altLang="en-US" sz="2400" i="1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</m:t>
                      </m:r>
                      <m:f>
                        <m:fPr>
                          <m:ctrlPr>
                            <a:rPr lang="en-GB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4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𝑘</m:t>
                          </m:r>
                        </m:sub>
                        <m:sup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GB" alt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𝑘</m:t>
                                  </m:r>
                                  <m:r>
                                    <a:rPr lang="en-GB" alt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,</m:t>
                                  </m:r>
                                  <m:r>
                                    <a:rPr lang="en-GB" alt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FreesiaUPC" panose="020B0604020202020204" pitchFamily="34" charset="-34"/>
                                </a:rPr>
                                <m:t>∙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𝑓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(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𝑥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,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𝑦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altLang="en-US" sz="2400" dirty="0" smtClean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marL="0" lvl="1" algn="l"/>
                <a:endParaRPr lang="th-TH" altLang="en-US" sz="2400" dirty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𝐺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(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𝑥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,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𝑦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GB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alt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alt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h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algn="l"/>
                <a:endParaRPr lang="th-TH" sz="3600" dirty="0" smtClean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</p:txBody>
          </p:sp>
        </mc:Choice>
        <mc:Fallback>
          <p:sp>
            <p:nvSpPr>
              <p:cNvPr id="1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93096"/>
                <a:ext cx="9144000" cy="23488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233211"/>
              </p:ext>
            </p:extLst>
          </p:nvPr>
        </p:nvGraphicFramePr>
        <p:xfrm>
          <a:off x="1043608" y="1340768"/>
          <a:ext cx="2268252" cy="180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"/>
                <a:gridCol w="756084"/>
                <a:gridCol w="756084"/>
              </a:tblGrid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5314" y="3418888"/>
            <a:ext cx="198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Vertical Mask</a:t>
            </a:r>
            <a:endParaRPr lang="en-GB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614193"/>
              </p:ext>
            </p:extLst>
          </p:nvPr>
        </p:nvGraphicFramePr>
        <p:xfrm>
          <a:off x="5364088" y="1315416"/>
          <a:ext cx="2268252" cy="180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"/>
                <a:gridCol w="756084"/>
                <a:gridCol w="756084"/>
              </a:tblGrid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92080" y="3393536"/>
            <a:ext cx="2324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Horizontal Mask</a:t>
            </a:r>
            <a:endParaRPr lang="en-GB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45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Content Placeholder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51" r="-13451"/>
          <a:stretch>
            <a:fillRect/>
          </a:stretch>
        </p:blipFill>
        <p:spPr>
          <a:xfrm>
            <a:off x="457200" y="1481138"/>
            <a:ext cx="8229600" cy="49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Edge Detection  </a:t>
            </a:r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คือ</a:t>
            </a:r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อะไร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1268760"/>
            <a:ext cx="8424936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Edge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คือบริเวณขอบของวัตถุต่างๆในภาพซึ่งค่าพลังงาน 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(intensity value)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ใน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pixels </a:t>
            </a:r>
            <a:r>
              <a:rPr lang="th-TH" altLang="en-US" sz="3600" u="sng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มีการเปลี่ยนแปลงอย่างกระทันหัน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Edge Detection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คือการหารูปร่างของวัตถุใดๆจากการตรวจหาขอบของวัตถุจากความแตกต่างค่าพลังงาน</a:t>
            </a:r>
            <a:endParaRPr lang="th-TH" altLang="en-US" sz="36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altLang="en-US" sz="36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36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3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ตัวอย่าง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Edge Detection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51129" y="494116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ภาพ</a:t>
            </a:r>
            <a:r>
              <a:rPr lang="th-TH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ต้นฉบับ</a:t>
            </a:r>
            <a:endParaRPr lang="en-GB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4941167"/>
            <a:ext cx="1271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ผลลัพธ์</a:t>
            </a:r>
            <a:endParaRPr lang="en-GB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10" y="1844823"/>
            <a:ext cx="2993270" cy="29326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838" y="1844824"/>
            <a:ext cx="2883961" cy="293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ประโยชน์การทำ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Edge Detection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1268760"/>
            <a:ext cx="8424936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เพื่อการปรับปรุงคุณภาพของภาพให้ชัดเจนขึ้น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เพื่อแยกแยะวัตถุในภาพ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เพื่อนำผลของรูปร่างวัตถุไปประมวลผลต่อ</a:t>
            </a:r>
            <a:endParaRPr lang="th-TH" altLang="en-US" sz="36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571500" indent="-571500" algn="l"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36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906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ชนิดการทำ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Edge Detection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1268760"/>
            <a:ext cx="8424936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Prewitt Operator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Sobel Operator</a:t>
            </a:r>
            <a:endParaRPr lang="th-TH" altLang="en-US" sz="36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571500" indent="-571500" algn="l"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36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96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 txBox="1">
            <a:spLocks/>
          </p:cNvSpPr>
          <p:nvPr/>
        </p:nvSpPr>
        <p:spPr>
          <a:xfrm>
            <a:off x="395536" y="2420888"/>
            <a:ext cx="842493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4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Prewitt Operator</a:t>
            </a:r>
          </a:p>
          <a:p>
            <a:pPr algn="l"/>
            <a:endParaRPr lang="en-US" altLang="en-US" sz="4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40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40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40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40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1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Prewitt Operator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1268760"/>
            <a:ext cx="8424936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Prewitt Operator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ใช้การพิจารณาค่า 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ใน 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pixels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บริเวณเดียวกันโดยใช้เมตริกเรียกว่า 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derivative mask (kernel)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เพื่อหาค่าความแตกต่างระหว่างกลุ่ม 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pixels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เหล่านั้น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โดยมีหลักการคือ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mask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ที่ใช้จะมีเครื่องหมายตรงกันข้าม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ผลรวมของค่าใน 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mask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มีค่าเป็น 0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ค่าผลลัพธ์จากการคำนวนมีค่ามากบอกถึงบริเวณขอบของวัตถุ 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36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22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Vertical and Horizontal Masks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1268760"/>
            <a:ext cx="8424936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Prewitt Operator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มี </a:t>
            </a: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mask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 รูปแบบคือ </a:t>
            </a:r>
            <a:endParaRPr lang="en-GB" altLang="en-US" sz="36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vertical mask 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สำหรับหาขอบแนวตั้ง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horizontal mask</a:t>
            </a:r>
            <a:r>
              <a:rPr lang="th-TH" altLang="en-US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สำหรับหาขอบแนวนอน</a:t>
            </a:r>
            <a:endParaRPr lang="en-US" altLang="en-US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36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36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58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Vertical &amp; Horizontal Mask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ubtitle 2"/>
              <p:cNvSpPr txBox="1">
                <a:spLocks/>
              </p:cNvSpPr>
              <p:nvPr/>
            </p:nvSpPr>
            <p:spPr>
              <a:xfrm>
                <a:off x="0" y="4293096"/>
                <a:ext cx="9144000" cy="23488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algn="l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  </m:t>
                      </m:r>
                      <m:sSub>
                        <m:sSubPr>
                          <m:ctrlPr>
                            <a:rPr lang="th-TH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𝐺</m:t>
                          </m:r>
                        </m:e>
                        <m:sub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𝑣</m:t>
                          </m:r>
                        </m:sub>
                      </m:sSub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</m:t>
                      </m:r>
                      <m:f>
                        <m:fPr>
                          <m:ctrlP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3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𝑘</m:t>
                          </m:r>
                        </m:sub>
                        <m:sup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𝑘</m:t>
                                  </m:r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,</m:t>
                                  </m:r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FreesiaUPC" panose="020B0604020202020204" pitchFamily="34" charset="-34"/>
                                </a:rPr>
                                <m:t>∙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𝑓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(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,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𝑦</m:t>
                              </m:r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,  </m:t>
                      </m:r>
                      <m:sSub>
                        <m:sSubPr>
                          <m:ctrlPr>
                            <a:rPr lang="th-TH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𝐺</m:t>
                          </m:r>
                        </m:e>
                        <m:sub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h</m:t>
                          </m:r>
                        </m:sub>
                      </m:sSub>
                      <m:r>
                        <a:rPr lang="en-GB" altLang="en-US" sz="2400" i="1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=</m:t>
                      </m:r>
                      <m:f>
                        <m:fPr>
                          <m:ctrlPr>
                            <a:rPr lang="en-GB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3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𝑘</m:t>
                          </m:r>
                        </m:sub>
                        <m:sup>
                          <m:r>
                            <a:rPr lang="en-GB" alt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GB" alt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GB" alt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𝑘</m:t>
                                  </m:r>
                                  <m:r>
                                    <a:rPr lang="en-GB" alt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,</m:t>
                                  </m:r>
                                  <m:r>
                                    <a:rPr lang="en-GB" alt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𝑙</m:t>
                                  </m:r>
                                </m:e>
                              </m:d>
                              <m: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FreesiaUPC" panose="020B0604020202020204" pitchFamily="34" charset="-34"/>
                                </a:rPr>
                                <m:t>∙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𝑓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(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𝑥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,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𝑦</m:t>
                              </m:r>
                              <m:r>
                                <a:rPr lang="en-GB" alt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altLang="en-US" sz="2400" dirty="0" smtClean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marL="0" lvl="1" algn="l"/>
                <a:endParaRPr lang="th-TH" altLang="en-US" sz="2400" dirty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𝐺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(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𝑥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,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𝑦</m:t>
                      </m:r>
                      <m:r>
                        <a:rPr lang="en-GB" altLang="en-US" sz="2400" b="0" i="1" smtClean="0">
                          <a:solidFill>
                            <a:schemeClr val="tx1"/>
                          </a:solidFill>
                          <a:latin typeface="Cambria Math"/>
                          <a:cs typeface="FreesiaUPC" panose="020B0604020202020204" pitchFamily="34" charset="-34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GB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alt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FreesiaUPC" panose="020B0604020202020204" pitchFamily="34" charset="-34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GB" alt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GB" alt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FreesiaUPC" panose="020B0604020202020204" pitchFamily="34" charset="-34"/>
                                    </a:rPr>
                                    <m:t>h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alt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FreesiaUPC" panose="020B0604020202020204" pitchFamily="34" charset="-34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  <a:p>
                <a:pPr algn="l"/>
                <a:endParaRPr lang="th-TH" sz="3600" dirty="0" smtClean="0">
                  <a:solidFill>
                    <a:schemeClr val="tx1"/>
                  </a:solidFill>
                  <a:latin typeface="FreesiaUPC" panose="020B0604020202020204" pitchFamily="34" charset="-34"/>
                  <a:cs typeface="FreesiaUPC" panose="020B0604020202020204" pitchFamily="34" charset="-34"/>
                </a:endParaRPr>
              </a:p>
            </p:txBody>
          </p:sp>
        </mc:Choice>
        <mc:Fallback>
          <p:sp>
            <p:nvSpPr>
              <p:cNvPr id="1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93096"/>
                <a:ext cx="9144000" cy="23488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95381"/>
              </p:ext>
            </p:extLst>
          </p:nvPr>
        </p:nvGraphicFramePr>
        <p:xfrm>
          <a:off x="1043608" y="1340768"/>
          <a:ext cx="2268252" cy="180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"/>
                <a:gridCol w="756084"/>
                <a:gridCol w="756084"/>
              </a:tblGrid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5314" y="3418888"/>
            <a:ext cx="198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Vertical Mask</a:t>
            </a:r>
            <a:endParaRPr lang="en-GB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95381"/>
              </p:ext>
            </p:extLst>
          </p:nvPr>
        </p:nvGraphicFramePr>
        <p:xfrm>
          <a:off x="5364088" y="1315416"/>
          <a:ext cx="2268252" cy="180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"/>
                <a:gridCol w="756084"/>
                <a:gridCol w="756084"/>
              </a:tblGrid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92080" y="3393536"/>
            <a:ext cx="2324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Horizontal Mask</a:t>
            </a:r>
            <a:endParaRPr lang="en-GB" sz="36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085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4872</TotalTime>
  <Words>553</Words>
  <Application>Microsoft Office PowerPoint</Application>
  <PresentationFormat>On-screen Show (4:3)</PresentationFormat>
  <Paragraphs>169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4: Edge Detection</vt:lpstr>
      <vt:lpstr>Edge Detection  คืออะไร</vt:lpstr>
      <vt:lpstr>ตัวอย่าง Edge Detection</vt:lpstr>
      <vt:lpstr>ประโยชน์การทำ Edge Detection</vt:lpstr>
      <vt:lpstr>ชนิดการทำ Edge Detection</vt:lpstr>
      <vt:lpstr>PowerPoint Presentation</vt:lpstr>
      <vt:lpstr>Prewitt Operator</vt:lpstr>
      <vt:lpstr>Vertical and Horizontal Masks</vt:lpstr>
      <vt:lpstr>Vertical &amp; Horizontal Mask</vt:lpstr>
      <vt:lpstr>ตัวอย่าง</vt:lpstr>
      <vt:lpstr>PowerPoint Presentation</vt:lpstr>
      <vt:lpstr>Vertical &amp; Horizontal Mask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4112427 : วิศวกรรมซอฟแวร์ (1/2558)</dc:title>
  <dc:creator>Attapol Adulyasas</dc:creator>
  <cp:lastModifiedBy>Attapol Adulyasas</cp:lastModifiedBy>
  <cp:revision>269</cp:revision>
  <dcterms:created xsi:type="dcterms:W3CDTF">2015-09-02T12:08:06Z</dcterms:created>
  <dcterms:modified xsi:type="dcterms:W3CDTF">2017-03-01T17:15:01Z</dcterms:modified>
</cp:coreProperties>
</file>