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9" r:id="rId2"/>
    <p:sldId id="260" r:id="rId3"/>
    <p:sldId id="261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55" autoAdjust="0"/>
  </p:normalViewPr>
  <p:slideViewPr>
    <p:cSldViewPr>
      <p:cViewPr varScale="1">
        <p:scale>
          <a:sx n="59" d="100"/>
          <a:sy n="59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E745A-CB6B-4734-AD60-B34EE20FD06F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BA144-DB8C-4A9C-8F5E-A4F09E11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9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BA144-DB8C-4A9C-8F5E-A4F09E1112B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54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12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34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83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19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7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97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44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51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06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1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65CD-1DCE-4B57-BF2B-0FC6532B2EB4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65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65CD-1DCE-4B57-BF2B-0FC6532B2EB4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E8E4-DF11-4D3C-A87C-7B9237D42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9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356992"/>
            <a:ext cx="7344816" cy="1152128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Chapter </a:t>
            </a:r>
            <a:r>
              <a:rPr lang="en-GB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1: Computer System </a:t>
            </a:r>
            <a:r>
              <a:rPr lang="en-GB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Overview</a:t>
            </a:r>
            <a:endParaRPr lang="en-GB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479715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อาจารย์ ดร.อรรถพล อดุลยศาสน์</a:t>
            </a:r>
            <a:endParaRPr lang="en-GB" sz="3600" b="1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3600" b="1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คณะวิทยาศาสตร์เทคโนโลยี และการเกษตร</a:t>
            </a:r>
            <a:endParaRPr lang="th-TH" sz="3600" b="1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3600" b="1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สาขาวิชาวิทยาการคอมพิวเตอร์</a:t>
            </a:r>
            <a:endParaRPr lang="th-TH" sz="3600" b="1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186" y="0"/>
            <a:ext cx="3329707" cy="32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4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Interrupts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การขัดจังหวะ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(Interrupts)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คือการขัดจังหวะการทำงานปกติของคอมพิวเตอร์ ในการทำงานของระบบคอมพิวเตอร์ อนุญาตให้การทำงานของโปรแกรมตามขั้นตอนปกติสามารถถูกขัดจังหวะ เพื่อให้ระบบคอมพิวเตอร์สามารถตอบสนองต่อเหตุการณ์ซึ่งมีความสำคัญที่เกิดขึ้นได้อย่างมีประสิทธิภาพ</a:t>
            </a:r>
          </a:p>
          <a:p>
            <a:pPr algn="l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ตัวอย่างการ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interrupt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ตู้ไมโครเวฟที่กำลังทำงานอุ่นอาหารตามที่ได้ตั้งเวลาเอาไว้ จะหยุดการทำงานทันทีเมื่อมีการเปิดประตูของตู้ออก เพื่อป้องกันอันตรายจากคลื่นความถี่และความเสียหายที่อาจเกิดขึ้น  แต่เมื่อใดที่ประตูถูกปิด การทำงานก็จะกระทำต่อเนื่องไปจะครบตามเวลาที่ได้ตั้งเอาไว้</a:t>
            </a:r>
          </a:p>
          <a:p>
            <a:pPr algn="l"/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095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Example of Interrupts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ให้นักศึกษายกตัวอย่างการเกิดการขัดจังหวะในสภาพชีวิตประจำวัน และในสภาพการทำงานคอมพิวเตอร์ โดยระบุเหตุการณ์ และเหตุผลของความจำเป็นในการขัดจังหวะ</a:t>
            </a:r>
          </a:p>
          <a:p>
            <a:pPr algn="l"/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979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Classes of Interrupts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แหล่งที่มาของการขัดจังหวะสามารถแบ่งได้เป็น 4 กลุ่ม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Program: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การขัดจังหวะเกิดจากการความผิดปกติของการประมวลผล เช่น การคำนวนทางคณิตศาสตร์ผิดพลาด หรือการอ้างอิงหน่วยความจำผิดพลาด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Timer: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การขัดจังหวะเกิดจากหน่วยควบคุมเวลาภายใน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processor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เพื่ออนุญาตให้ระบบปฏิบัติการทำงานบางอย่างเมื่อถึงเวลา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I/O: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การขัดจังหวะเกิดจากอุปกรณ์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modules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ที่ส่งสัญญาณร้องขอหรือแจ้งเตือนความผิดพลาด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Hardware failure: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การขัดจังหวะเกิดจากความผิดพลาดทางฮาร์ดแวร์เช่น ตำแหน่งหน่วยความจำบางส่วนเสียหาย</a:t>
            </a:r>
          </a:p>
          <a:p>
            <a:pPr algn="l"/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891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84976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Program Flow with and without Interrupts</a:t>
            </a:r>
            <a:endParaRPr lang="en-GB" sz="48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h-TH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" y="973620"/>
            <a:ext cx="8797037" cy="545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7" y="6452703"/>
            <a:ext cx="5798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William Stallings, “Operating Systems,” Fourth Edition,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4651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84976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Interrupt Handler</a:t>
            </a:r>
            <a:endParaRPr lang="en-GB" sz="48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h-TH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7" y="6452703"/>
            <a:ext cx="5798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William Stallings, “Operating Systems,” Fourth Edition, Prentice-Hall, Inc.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40" y="1035805"/>
            <a:ext cx="764172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22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84976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Program Timing</a:t>
            </a:r>
            <a:endParaRPr lang="en-GB" sz="48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h-TH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7" y="6452703"/>
            <a:ext cx="5798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William Stallings, “Operating Systems,” Fourth Edition, Prentice-Hall, Inc.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94" y="868486"/>
            <a:ext cx="5406043" cy="558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9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784976" cy="1152128"/>
          </a:xfrm>
        </p:spPr>
        <p:txBody>
          <a:bodyPr>
            <a:noAutofit/>
          </a:bodyPr>
          <a:lstStyle/>
          <a:p>
            <a:pPr algn="l"/>
            <a:r>
              <a:rPr lang="en-GB" sz="48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Memory Hierarchy</a:t>
            </a:r>
            <a:endParaRPr lang="en-GB" sz="48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h-TH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7" y="6452703"/>
            <a:ext cx="7906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http://computerscience.chemeketa.edu/cs160Reader/ComputerArchitecture/MemoryHeirarchy.html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9" y="1196752"/>
            <a:ext cx="8888413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2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Computer System Overview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340768"/>
            <a:ext cx="8424936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ระบบปฏิบัติการ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(OS)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มีหน้าที่บริการผู้ใช้ โดยการจัดสรรทรัพยากรฮาร์ดแวร์ของคอมพิวเตอร์อย่างเหมาะสม ทรัพยากรฮาร์ดแวร์ประกอบด้วยส่วนสำคัญต่างๆ เช่น หน่วยประมวลผล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(CPU)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หน่วยความจำ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(RAM)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หน่วยจัดเก็บข้อมูล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(Storage)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และหน่วยรับข้อมูลเข้า/ส่งข้อมูลออก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(Input/Output)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ตลอดจนส่วน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ต่อ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เชื่อมหน่วยต่างๆเข้าด้วยกัน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(Bus)</a:t>
            </a:r>
          </a:p>
          <a:p>
            <a:pPr algn="thaiDist"/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41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Basic Elements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424936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ส่วนประกอบหลักของคอมพิวเตอร์ประกอบด้วย</a:t>
            </a:r>
          </a:p>
          <a:p>
            <a:pPr marL="457200" indent="-457200" algn="thaiDist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Processor: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หน่วยประมวลผลเป็นส่วนทำหน้าที่ควบคุมการทำงานของคอมพิวเตอร์ และทำหน้าที่ประมวลผลข้อมูลต่างๆที่มีอยู่ในระบบคอมพิวเตอร์ ซึ่งรู้จักในชื่อ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 Central Processing Unit (CPU)</a:t>
            </a: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7200" indent="-457200" algn="thaiDist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Main memory: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หน่วยความจำหลักเป็นส่วนเก็บข้อมูลและเก็บชุดคำสั่ง โดยปกติมีลักษณะการเก็บความจำชั่วคราวแต่สามารถเข้าถึงได้รวดเร็ว บางครั้งเรียกว่า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Real memory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Primary memory</a:t>
            </a:r>
          </a:p>
          <a:p>
            <a:pPr marL="457200" indent="-457200" algn="thaiDist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 / O modules: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หน่วยรับเข้า/ส่งออกข้อมูล เป็นส่วนทำหน้าที่เคลื่อนย้ายข้อมูลเข้าและออกระหว่างส่วนต่างๆ เช่น จอภาพ และฮาร์ดดิสก์ เป็นต้น</a:t>
            </a:r>
          </a:p>
          <a:p>
            <a:pPr marL="457200" indent="-457200" algn="thaiDist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System bus: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หน่วยลำเรียงสัญญาณไฟฟ้าเพื่อเชื่อมต่อส่วนต่างๆให้สื่อสารกันได้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algn="thaiDist"/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546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Computer Components </a:t>
            </a:r>
            <a:r>
              <a:rPr lang="th-TH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(1)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83359"/>
            <a:ext cx="6083529" cy="5669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7" y="6452703"/>
            <a:ext cx="5798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William Stallings, “Operating Systems,” Fourth Edition,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385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Computer Components </a:t>
            </a:r>
            <a:r>
              <a:rPr lang="th-TH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(2)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การทำงานของคอมพิวเตอร์เป็นการประมวลคำสั่งที่คำสั่งต่อเนื่องกันไป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โดยมี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CPU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เป็นส่วนกลางทำหน้าที่ประมวลผล </a:t>
            </a:r>
            <a:endParaRPr lang="en-GB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อย่างไรก็ตามชุดคำสั่งและข้อมูล ถูกจัดเก็บไว้ที่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main memory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การทำงานจึงเป็นการประสานกัน เป็นจังหวะในการอ่านหรือเขียน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ระหว่าง 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CPU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main memory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ภายในหน่วย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CPU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จึงมีหน่วยย่อยทำหน้าที่รองรับคำสั่งและข้อมูลที่ถูกอ่านเข้าหรือเขียนออก คือ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Memory Address Register (MAR)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ทำหน้าที่เก็บตำแหน่งที่อยู่สำหรับที่จะอ่านในจังหวะต่อไป และ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Memory Buffer Register (MBR)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ทำหน้าที่เก็บข้อมูลที่ถูกอ่านหรือต้องการเขียน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นอกจากนี้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CPU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ยังรับและส่งข้อมูล ประสานระหว่าง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CPU 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</a:t>
            </a:r>
            <a:r>
              <a:rPr lang="en-GB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I/O modules</a:t>
            </a:r>
            <a:r>
              <a:rPr lang="th-TH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ผ่าน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register I/O AR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BR </a:t>
            </a:r>
            <a:r>
              <a:rPr lang="th-TH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ทำหน้าที่เดียวกัน</a:t>
            </a:r>
            <a:endParaRPr lang="en-GB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15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Processor Registers</a:t>
            </a:r>
            <a:r>
              <a:rPr lang="th-TH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(1)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Registers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 2 กลุ่มคือ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User-visible registers: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เป็นกลุ่มที่ถูกใช้งานผ่านชุดคำสั่งของซอฟต์แวร์ซึ่งผ่านกระบวนแปลงจากภาษาขั้นสูงเช่น ภาษา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เป็นภาษาเครื่องเช่น ภาษา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Assembly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ในกลุ่มนี้ยังแบ่งได้อีก 2 ประเภทคือ</a:t>
            </a:r>
          </a:p>
          <a:p>
            <a:pPr marL="969963" indent="-457200" algn="l">
              <a:buFont typeface="Wingdings" panose="05000000000000000000" pitchFamily="2" charset="2"/>
              <a:buChar char="§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 registers: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เก็บข้อมูล เช่น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MBR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BR</a:t>
            </a:r>
            <a:endParaRPr lang="th-TH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969963" indent="-457200" algn="l">
              <a:buFont typeface="Wingdings" panose="05000000000000000000" pitchFamily="2" charset="2"/>
              <a:buChar char="§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Address registers: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เก็บตำแหน่งหน่วยความจำหลักเช่น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MAR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AR</a:t>
            </a:r>
            <a:endParaRPr lang="th-TH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Control and Status Registers: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เป็นกลุ่มที่ถูกใช้งานโดยคอมพิวเตอร์ในการประมวลผลประกอบด้วย</a:t>
            </a:r>
          </a:p>
          <a:p>
            <a:pPr marL="985838" indent="-457200" algn="l">
              <a:buFont typeface="Wingdings" panose="05000000000000000000" pitchFamily="2" charset="2"/>
              <a:buChar char="§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Program Counter (PC):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เก็บตำแหน่งถัดไปที่จะทำการดึงเข้าสู่การประมวลผล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(fetch)</a:t>
            </a:r>
            <a:endParaRPr lang="th-TH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985838" indent="-457200" algn="l">
              <a:buFont typeface="Wingdings" panose="05000000000000000000" pitchFamily="2" charset="2"/>
              <a:buChar char="§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Instruction Register (IR):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เก็บขุดคำสั่งล่าสุดที่อยู่การประมวลผล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969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Processor Registers</a:t>
            </a:r>
            <a:r>
              <a:rPr lang="th-TH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(2)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Program Counter (PC):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เก็บตำแหน่งถัดไปที่จะทำการดึงเข้าสู่การประมวลผล </a:t>
            </a:r>
          </a:p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Instruction Register (IR):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เก็บขุดคำสั่งล่าสุด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ที่อยู่การประมวลผล</a:t>
            </a:r>
          </a:p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Accumulator (AC):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เก็บข้อมูลชั่วคราวสำหรับการทำงานทางคณิตศาสตร์ </a:t>
            </a:r>
            <a:endParaRPr lang="en-GB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Memory Address Register (MAR):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เก็บตำแหน่งที่อยู่ของข้อมูลใน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memory</a:t>
            </a:r>
          </a:p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Memory Buffer Register (MBR):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เก็บข้อมูลที่ถูกอ่านหรือต้องการเขียน</a:t>
            </a:r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memory</a:t>
            </a:r>
          </a:p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Address Register (I/O AR):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เก็บตำแหน่งที่อยู่ของ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ข้อมูลของ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</a:t>
            </a:r>
          </a:p>
          <a:p>
            <a:pPr marL="352425" indent="-352425" algn="l">
              <a:buFont typeface="Wingdings" panose="05000000000000000000" pitchFamily="2" charset="2"/>
              <a:buChar char="§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 Buffer Register (I/O BR): </a:t>
            </a:r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เก็บข้อมูลที่ถูกอ่านหรือต้องการ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เขียนผ่าน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I/O</a:t>
            </a:r>
          </a:p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761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Instruction Execution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Instruction Execution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คือกระบวนการประมวลผลตามคำสั่ง ประกอบด้วย 2 ขั้นตอนซึ่งทำซ้ำๆกันจนกระทั่งสิ้นสุดงานคือ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Fetch: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เป็นขั้นตอนการดึงชุดคำ 1 ชุดจากหน่วยความจำหลักเข้าสู่หน่วยประมวลผล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Execution: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ป็นขั้นตอนการประมวลผลตามคำสั่งที่รับเข้ามาซึ่งอาจจะต้องปฏิบัติตามคำสั่งหลายขั้นตอนจนกระทั่งครบตามคำสั่งนั้น</a:t>
            </a:r>
          </a:p>
          <a:p>
            <a:pPr algn="l"/>
            <a:r>
              <a:rPr lang="th-TH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109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67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Example of Instruction Execution</a:t>
            </a:r>
            <a:endParaRPr lang="en-GB" sz="5400" b="1" dirty="0">
              <a:solidFill>
                <a:srgbClr val="AC83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5536" y="105273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052736"/>
            <a:ext cx="8640960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ให้นักศึกษาดูกระบวนการประมวลผลตาม </a:t>
            </a:r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URL </a:t>
            </a:r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ด้านล่าง และทำการอภิปรายภายในกลุ่ม</a:t>
            </a:r>
          </a:p>
          <a:p>
            <a:pPr algn="l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en-GB" sz="3000" dirty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http://www.hartismere.com/20398/CPU-Fetch-Decode-Execute-Animation</a:t>
            </a:r>
            <a:endParaRPr lang="th-TH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l"/>
            <a:r>
              <a:rPr lang="th-TH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 smtClean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GB" sz="3000" dirty="0" smtClean="0">
                <a:solidFill>
                  <a:srgbClr val="00206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GB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sz="3000" dirty="0">
              <a:solidFill>
                <a:srgbClr val="00206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923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1369</TotalTime>
  <Words>894</Words>
  <Application>Microsoft Office PowerPoint</Application>
  <PresentationFormat>On-screen Show (4:3)</PresentationFormat>
  <Paragraphs>99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Chapter 1: Computer System Overview</vt:lpstr>
      <vt:lpstr>Computer System Overview</vt:lpstr>
      <vt:lpstr>Basic Elements</vt:lpstr>
      <vt:lpstr>Computer Components (1)</vt:lpstr>
      <vt:lpstr>Computer Components (2)</vt:lpstr>
      <vt:lpstr>Processor Registers (1)</vt:lpstr>
      <vt:lpstr>Processor Registers (2)</vt:lpstr>
      <vt:lpstr>Instruction Execution</vt:lpstr>
      <vt:lpstr>Example of Instruction Execution</vt:lpstr>
      <vt:lpstr>Interrupts</vt:lpstr>
      <vt:lpstr>Example of Interrupts</vt:lpstr>
      <vt:lpstr>Classes of Interrupts</vt:lpstr>
      <vt:lpstr>Program Flow with and without Interrupts</vt:lpstr>
      <vt:lpstr>Interrupt Handler</vt:lpstr>
      <vt:lpstr>Program Timing</vt:lpstr>
      <vt:lpstr>Memory Hierarchy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Attapol Adulyasas</dc:creator>
  <cp:lastModifiedBy>Attapol Adulyasas</cp:lastModifiedBy>
  <cp:revision>63</cp:revision>
  <dcterms:created xsi:type="dcterms:W3CDTF">2016-08-08T01:27:27Z</dcterms:created>
  <dcterms:modified xsi:type="dcterms:W3CDTF">2017-12-20T14:33:41Z</dcterms:modified>
</cp:coreProperties>
</file>