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58" r:id="rId4"/>
    <p:sldId id="261" r:id="rId5"/>
    <p:sldId id="260" r:id="rId6"/>
    <p:sldId id="259" r:id="rId7"/>
    <p:sldId id="262" r:id="rId8"/>
    <p:sldId id="263" r:id="rId9"/>
    <p:sldId id="265" r:id="rId10"/>
    <p:sldId id="264" r:id="rId11"/>
    <p:sldId id="266" r:id="rId12"/>
    <p:sldId id="275" r:id="rId13"/>
    <p:sldId id="276" r:id="rId14"/>
    <p:sldId id="268" r:id="rId15"/>
    <p:sldId id="269" r:id="rId16"/>
    <p:sldId id="270" r:id="rId17"/>
    <p:sldId id="271" r:id="rId18"/>
    <p:sldId id="272" r:id="rId19"/>
    <p:sldId id="267" r:id="rId20"/>
    <p:sldId id="273" r:id="rId21"/>
    <p:sldId id="274" r:id="rId22"/>
    <p:sldId id="277" r:id="rId23"/>
    <p:sldId id="278" r:id="rId24"/>
    <p:sldId id="279" r:id="rId25"/>
  </p:sldIdLst>
  <p:sldSz cx="9144000" cy="6858000" type="screen4x3"/>
  <p:notesSz cx="6858000" cy="9947275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33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17E07D-BFC0-4E5F-9D09-D5F31F9D6435}" type="datetimeFigureOut">
              <a:rPr lang="th-TH" smtClean="0"/>
              <a:t>06/09/64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518554-5BBD-4347-B587-B924BBF38C6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058182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13A5CF-AB08-406E-A70C-621FF86745E5}" type="datetimeFigureOut">
              <a:rPr lang="th-TH" smtClean="0"/>
              <a:t>06/09/64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3B9B32-2C49-4590-BC07-0B6A750D726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55075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D4711-8CAD-413C-A2F2-46D3969D0EDF}" type="datetime1">
              <a:rPr lang="th-TH" smtClean="0"/>
              <a:t>06/09/64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B6558-C274-46E6-817A-D986E243A3A5}" type="slidenum">
              <a:rPr lang="th-TH" smtClean="0"/>
              <a:t>‹#›</a:t>
            </a:fld>
            <a:endParaRPr lang="th-TH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C68EC-0DCC-4DD4-A960-261ABF22A524}" type="datetime1">
              <a:rPr lang="th-TH" smtClean="0"/>
              <a:t>06/09/64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B6558-C274-46E6-817A-D986E243A3A5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867EE-D09B-40DD-8F37-6BB130E2455F}" type="datetime1">
              <a:rPr lang="th-TH" smtClean="0"/>
              <a:t>06/09/64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B6558-C274-46E6-817A-D986E243A3A5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5B459-A627-42FE-B7DF-AD361E0349FA}" type="datetime1">
              <a:rPr lang="th-TH" smtClean="0"/>
              <a:t>06/09/64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B6558-C274-46E6-817A-D986E243A3A5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1A01B-F7FF-4B84-B23F-C79E99496B62}" type="datetime1">
              <a:rPr lang="th-TH" smtClean="0"/>
              <a:t>06/09/64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B6558-C274-46E6-817A-D986E243A3A5}" type="slidenum">
              <a:rPr lang="th-TH" smtClean="0"/>
              <a:t>‹#›</a:t>
            </a:fld>
            <a:endParaRPr lang="th-TH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01DBD-C243-470A-80F3-46A6CB562D84}" type="datetime1">
              <a:rPr lang="th-TH" smtClean="0"/>
              <a:t>06/09/64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B6558-C274-46E6-817A-D986E243A3A5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B07F4-25DE-44BB-B995-B006C99995CD}" type="datetime1">
              <a:rPr lang="th-TH" smtClean="0"/>
              <a:t>06/09/64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B6558-C274-46E6-817A-D986E243A3A5}" type="slidenum">
              <a:rPr lang="th-TH" smtClean="0"/>
              <a:t>‹#›</a:t>
            </a:fld>
            <a:endParaRPr lang="th-TH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F8DE9-88EC-4297-BE4D-E839D21E54F5}" type="datetime1">
              <a:rPr lang="th-TH" smtClean="0"/>
              <a:t>06/09/64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B6558-C274-46E6-817A-D986E243A3A5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E734E-C31B-4942-AFF3-0BFD24EFE4AA}" type="datetime1">
              <a:rPr lang="th-TH" smtClean="0"/>
              <a:t>06/09/64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B6558-C274-46E6-817A-D986E243A3A5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76E58-64E2-4B95-90B8-B8E685E5CCAC}" type="datetime1">
              <a:rPr lang="th-TH" smtClean="0"/>
              <a:t>06/09/64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B6558-C274-46E6-817A-D986E243A3A5}" type="slidenum">
              <a:rPr lang="th-TH" smtClean="0"/>
              <a:t>‹#›</a:t>
            </a:fld>
            <a:endParaRPr lang="th-TH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D1670-1BF1-4083-9B01-69540C725D2D}" type="datetime1">
              <a:rPr lang="th-TH" smtClean="0"/>
              <a:t>06/09/64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B6558-C274-46E6-817A-D986E243A3A5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1866784-9AE0-4AFD-AAC6-7F3901E28846}" type="datetime1">
              <a:rPr lang="th-TH" smtClean="0"/>
              <a:t>06/09/64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2C9B6558-C274-46E6-817A-D986E243A3A5}" type="slidenum">
              <a:rPr lang="th-TH" smtClean="0"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4mxqGF9JZHI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ชื่อเรื่อง 1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h-TH" dirty="0" smtClean="0"/>
              <a:t>จุลินท</a:t>
            </a:r>
            <a:r>
              <a:rPr lang="th-TH" dirty="0" err="1" smtClean="0"/>
              <a:t>รีย์</a:t>
            </a:r>
            <a:r>
              <a:rPr lang="th-TH" dirty="0" smtClean="0"/>
              <a:t>ที่เกี่ยวข้องในอุตสาหกรรมอาหาร</a:t>
            </a:r>
            <a:endParaRPr lang="th-TH" dirty="0"/>
          </a:p>
        </p:txBody>
      </p:sp>
      <p:sp>
        <p:nvSpPr>
          <p:cNvPr id="19" name="ตัวแทนหมายเลขภาพนิ่ง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B6558-C274-46E6-817A-D986E243A3A5}" type="slidenum">
              <a:rPr lang="th-TH" smtClean="0"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00961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en-US" dirty="0" smtClean="0"/>
              <a:t>. Acetic </a:t>
            </a:r>
            <a:r>
              <a:rPr lang="en-US" dirty="0" smtClean="0"/>
              <a:t>Acid 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th-TH" sz="28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มี</a:t>
            </a:r>
            <a:r>
              <a:rPr lang="th-TH" sz="2800" dirty="0">
                <a:latin typeface="Cordia New" panose="020B0304020202020204" pitchFamily="34" charset="-34"/>
                <a:cs typeface="Cordia New" panose="020B0304020202020204" pitchFamily="34" charset="-34"/>
              </a:rPr>
              <a:t>การเปลี่ยนแปลงทางชีวเคมี 2 อย่าง คือ </a:t>
            </a:r>
            <a:endParaRPr lang="en-US" sz="28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0" indent="0">
              <a:buNone/>
            </a:pPr>
            <a:r>
              <a:rPr lang="th-TH" sz="2800" dirty="0">
                <a:latin typeface="Cordia New" panose="020B0304020202020204" pitchFamily="34" charset="-34"/>
                <a:cs typeface="Cordia New" panose="020B0304020202020204" pitchFamily="34" charset="-34"/>
              </a:rPr>
              <a:t>	1. การหมัก </a:t>
            </a:r>
            <a:r>
              <a:rPr lang="en-US" sz="2800" dirty="0">
                <a:latin typeface="Cordia New" panose="020B0304020202020204" pitchFamily="34" charset="-34"/>
                <a:cs typeface="Cordia New" panose="020B0304020202020204" pitchFamily="34" charset="-34"/>
              </a:rPr>
              <a:t>alcohol </a:t>
            </a:r>
            <a:r>
              <a:rPr lang="th-TH" sz="2800" dirty="0">
                <a:latin typeface="Cordia New" panose="020B0304020202020204" pitchFamily="34" charset="-34"/>
                <a:cs typeface="Cordia New" panose="020B0304020202020204" pitchFamily="34" charset="-34"/>
              </a:rPr>
              <a:t>จาก </a:t>
            </a:r>
            <a:r>
              <a:rPr lang="en-US" sz="2800" dirty="0">
                <a:latin typeface="Cordia New" panose="020B0304020202020204" pitchFamily="34" charset="-34"/>
                <a:cs typeface="Cordia New" panose="020B0304020202020204" pitchFamily="34" charset="-34"/>
              </a:rPr>
              <a:t>Carbohydrate</a:t>
            </a:r>
          </a:p>
          <a:p>
            <a:pPr marL="0" indent="0">
              <a:buNone/>
            </a:pPr>
            <a:r>
              <a:rPr lang="en-US" sz="2800" dirty="0">
                <a:latin typeface="Cordia New" panose="020B0304020202020204" pitchFamily="34" charset="-34"/>
                <a:cs typeface="Cordia New" panose="020B0304020202020204" pitchFamily="34" charset="-34"/>
              </a:rPr>
              <a:t>	2. </a:t>
            </a:r>
            <a:r>
              <a:rPr lang="th-TH" sz="2800" dirty="0">
                <a:latin typeface="Cordia New" panose="020B0304020202020204" pitchFamily="34" charset="-34"/>
                <a:cs typeface="Cordia New" panose="020B0304020202020204" pitchFamily="34" charset="-34"/>
              </a:rPr>
              <a:t>การ </a:t>
            </a:r>
            <a:r>
              <a:rPr lang="en-US" sz="2800" dirty="0">
                <a:latin typeface="Cordia New" panose="020B0304020202020204" pitchFamily="34" charset="-34"/>
                <a:cs typeface="Cordia New" panose="020B0304020202020204" pitchFamily="34" charset="-34"/>
              </a:rPr>
              <a:t>oxidize alcohol                       acetic </a:t>
            </a:r>
            <a:r>
              <a:rPr lang="en-US" sz="28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acid</a:t>
            </a:r>
          </a:p>
          <a:p>
            <a:pPr marL="0" indent="0">
              <a:buNone/>
            </a:pPr>
            <a:endParaRPr lang="th-TH" sz="2800" dirty="0" smtClean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0" indent="0">
              <a:buNone/>
            </a:pPr>
            <a:r>
              <a:rPr lang="th-TH" sz="2800" dirty="0"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th-TH" sz="28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เชื้อ</a:t>
            </a:r>
            <a:r>
              <a:rPr lang="th-TH" sz="2800" dirty="0">
                <a:latin typeface="Cordia New" panose="020B0304020202020204" pitchFamily="34" charset="-34"/>
                <a:cs typeface="Cordia New" panose="020B0304020202020204" pitchFamily="34" charset="-34"/>
              </a:rPr>
              <a:t>ที่ใช้ </a:t>
            </a:r>
            <a:r>
              <a:rPr lang="en-US" sz="2800" dirty="0">
                <a:latin typeface="Cordia New" panose="020B0304020202020204" pitchFamily="34" charset="-34"/>
                <a:cs typeface="Cordia New" panose="020B0304020202020204" pitchFamily="34" charset="-34"/>
              </a:rPr>
              <a:t>= </a:t>
            </a:r>
            <a:r>
              <a:rPr lang="en-US" sz="2800" i="1" dirty="0" err="1">
                <a:latin typeface="Cordia New" panose="020B0304020202020204" pitchFamily="34" charset="-34"/>
                <a:cs typeface="Cordia New" panose="020B0304020202020204" pitchFamily="34" charset="-34"/>
              </a:rPr>
              <a:t>Acetobacter</a:t>
            </a:r>
            <a:r>
              <a:rPr lang="en-US" sz="2800" dirty="0">
                <a:latin typeface="Cordia New" panose="020B0304020202020204" pitchFamily="34" charset="-34"/>
                <a:cs typeface="Cordia New" panose="020B0304020202020204" pitchFamily="34" charset="-34"/>
              </a:rPr>
              <a:t>                    </a:t>
            </a:r>
            <a:r>
              <a:rPr lang="th-TH" sz="28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ต้องการ </a:t>
            </a:r>
            <a:r>
              <a:rPr lang="th-TH" sz="2800" dirty="0">
                <a:latin typeface="Cordia New" panose="020B0304020202020204" pitchFamily="34" charset="-34"/>
                <a:cs typeface="Cordia New" panose="020B0304020202020204" pitchFamily="34" charset="-34"/>
              </a:rPr>
              <a:t>ออกซิเจน</a:t>
            </a:r>
            <a:endParaRPr lang="en-US" sz="28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0" indent="0">
              <a:buNone/>
            </a:pPr>
            <a:r>
              <a:rPr lang="th-TH" sz="2800" dirty="0">
                <a:latin typeface="Cordia New" panose="020B0304020202020204" pitchFamily="34" charset="-34"/>
                <a:cs typeface="Cordia New" panose="020B0304020202020204" pitchFamily="34" charset="-34"/>
              </a:rPr>
              <a:t>                                                             	</a:t>
            </a:r>
            <a:r>
              <a:rPr lang="th-TH" sz="28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อุณหภูมิ </a:t>
            </a:r>
            <a:r>
              <a:rPr lang="th-TH" sz="2800" dirty="0">
                <a:latin typeface="Cordia New" panose="020B0304020202020204" pitchFamily="34" charset="-34"/>
                <a:cs typeface="Cordia New" panose="020B0304020202020204" pitchFamily="34" charset="-34"/>
              </a:rPr>
              <a:t>15-34 องศา</a:t>
            </a:r>
            <a:r>
              <a:rPr lang="th-TH" sz="28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เซลเซียส</a:t>
            </a:r>
          </a:p>
          <a:p>
            <a:pPr marL="0" indent="0">
              <a:buNone/>
            </a:pPr>
            <a:endParaRPr lang="en-US" sz="28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8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กระบวนการ </a:t>
            </a:r>
            <a:endParaRPr lang="en-US" sz="28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0" indent="0">
              <a:buNone/>
            </a:pPr>
            <a:r>
              <a:rPr lang="th-TH" sz="2800" dirty="0">
                <a:latin typeface="Cordia New" panose="020B0304020202020204" pitchFamily="34" charset="-34"/>
                <a:cs typeface="Cordia New" panose="020B0304020202020204" pitchFamily="34" charset="-34"/>
              </a:rPr>
              <a:t>          </a:t>
            </a:r>
            <a:r>
              <a:rPr lang="th-TH" sz="28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  </a:t>
            </a:r>
            <a:r>
              <a:rPr lang="th-TH" sz="2800" dirty="0">
                <a:latin typeface="Cordia New" panose="020B0304020202020204" pitchFamily="34" charset="-34"/>
                <a:cs typeface="Cordia New" panose="020B0304020202020204" pitchFamily="34" charset="-34"/>
              </a:rPr>
              <a:t>2</a:t>
            </a:r>
            <a:r>
              <a:rPr lang="en-US" sz="2800" dirty="0">
                <a:latin typeface="Cordia New" panose="020B0304020202020204" pitchFamily="34" charset="-34"/>
                <a:cs typeface="Cordia New" panose="020B0304020202020204" pitchFamily="34" charset="-34"/>
              </a:rPr>
              <a:t>CH</a:t>
            </a:r>
            <a:r>
              <a:rPr lang="en-US" sz="2800" baseline="-25000" dirty="0">
                <a:latin typeface="Cordia New" panose="020B0304020202020204" pitchFamily="34" charset="-34"/>
                <a:cs typeface="Cordia New" panose="020B0304020202020204" pitchFamily="34" charset="-34"/>
              </a:rPr>
              <a:t>3</a:t>
            </a:r>
            <a:r>
              <a:rPr lang="en-US" sz="2800" dirty="0">
                <a:latin typeface="Cordia New" panose="020B0304020202020204" pitchFamily="34" charset="-34"/>
                <a:cs typeface="Cordia New" panose="020B0304020202020204" pitchFamily="34" charset="-34"/>
              </a:rPr>
              <a:t> CH</a:t>
            </a:r>
            <a:r>
              <a:rPr lang="en-US" sz="2800" baseline="-25000" dirty="0">
                <a:latin typeface="Cordia New" panose="020B0304020202020204" pitchFamily="34" charset="-34"/>
                <a:cs typeface="Cordia New" panose="020B0304020202020204" pitchFamily="34" charset="-34"/>
              </a:rPr>
              <a:t>2</a:t>
            </a:r>
            <a:r>
              <a:rPr lang="en-US" sz="2800" dirty="0">
                <a:latin typeface="Cordia New" panose="020B0304020202020204" pitchFamily="34" charset="-34"/>
                <a:cs typeface="Cordia New" panose="020B0304020202020204" pitchFamily="34" charset="-34"/>
              </a:rPr>
              <a:t>OH    + 2O</a:t>
            </a:r>
            <a:r>
              <a:rPr lang="en-US" sz="2800" baseline="-25000" dirty="0">
                <a:latin typeface="Cordia New" panose="020B0304020202020204" pitchFamily="34" charset="-34"/>
                <a:cs typeface="Cordia New" panose="020B0304020202020204" pitchFamily="34" charset="-34"/>
              </a:rPr>
              <a:t>2 </a:t>
            </a:r>
            <a:r>
              <a:rPr lang="en-US" sz="2800" dirty="0">
                <a:latin typeface="Cordia New" panose="020B0304020202020204" pitchFamily="34" charset="-34"/>
                <a:cs typeface="Cordia New" panose="020B0304020202020204" pitchFamily="34" charset="-34"/>
              </a:rPr>
              <a:t>                      </a:t>
            </a:r>
            <a:r>
              <a:rPr lang="en-US" sz="28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2CH</a:t>
            </a:r>
            <a:r>
              <a:rPr lang="en-US" sz="2800" baseline="-250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3</a:t>
            </a:r>
            <a:r>
              <a:rPr lang="en-US" sz="28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en-US" sz="2800" dirty="0">
                <a:latin typeface="Cordia New" panose="020B0304020202020204" pitchFamily="34" charset="-34"/>
                <a:cs typeface="Cordia New" panose="020B0304020202020204" pitchFamily="34" charset="-34"/>
              </a:rPr>
              <a:t>COOH + 2H</a:t>
            </a:r>
            <a:r>
              <a:rPr lang="en-US" sz="2800" baseline="-25000" dirty="0">
                <a:latin typeface="Cordia New" panose="020B0304020202020204" pitchFamily="34" charset="-34"/>
                <a:cs typeface="Cordia New" panose="020B0304020202020204" pitchFamily="34" charset="-34"/>
              </a:rPr>
              <a:t>2</a:t>
            </a:r>
            <a:r>
              <a:rPr lang="en-US" sz="2800" dirty="0">
                <a:latin typeface="Cordia New" panose="020B0304020202020204" pitchFamily="34" charset="-34"/>
                <a:cs typeface="Cordia New" panose="020B0304020202020204" pitchFamily="34" charset="-34"/>
              </a:rPr>
              <a:t>O</a:t>
            </a:r>
          </a:p>
          <a:p>
            <a:endParaRPr lang="th-TH" sz="28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B6558-C274-46E6-817A-D986E243A3A5}" type="slidenum">
              <a:rPr lang="th-TH" smtClean="0"/>
              <a:t>10</a:t>
            </a:fld>
            <a:endParaRPr lang="th-TH"/>
          </a:p>
        </p:txBody>
      </p:sp>
      <p:cxnSp>
        <p:nvCxnSpPr>
          <p:cNvPr id="6" name="ลูกศรเชื่อมต่อแบบตรง 5"/>
          <p:cNvCxnSpPr/>
          <p:nvPr/>
        </p:nvCxnSpPr>
        <p:spPr>
          <a:xfrm>
            <a:off x="3851920" y="3933056"/>
            <a:ext cx="108012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ลูกศรเชื่อมต่อแบบตรง 8"/>
          <p:cNvCxnSpPr/>
          <p:nvPr/>
        </p:nvCxnSpPr>
        <p:spPr>
          <a:xfrm>
            <a:off x="3851920" y="2924944"/>
            <a:ext cx="108012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ลูกศรเชื่อมต่อแบบตรง 9"/>
          <p:cNvCxnSpPr/>
          <p:nvPr/>
        </p:nvCxnSpPr>
        <p:spPr>
          <a:xfrm>
            <a:off x="3851920" y="3933056"/>
            <a:ext cx="1152128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ลูกศรเชื่อมต่อแบบตรง 11"/>
          <p:cNvCxnSpPr/>
          <p:nvPr/>
        </p:nvCxnSpPr>
        <p:spPr>
          <a:xfrm>
            <a:off x="3851920" y="5949280"/>
            <a:ext cx="108012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0059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r>
              <a:rPr lang="en-US" dirty="0" smtClean="0"/>
              <a:t>. Amino </a:t>
            </a:r>
            <a:r>
              <a:rPr lang="en-US" dirty="0" smtClean="0"/>
              <a:t>Acid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จุลินท</a:t>
            </a:r>
            <a:r>
              <a:rPr lang="th-TH" dirty="0" err="1" smtClean="0">
                <a:latin typeface="Cordia New" panose="020B0304020202020204" pitchFamily="34" charset="-34"/>
                <a:cs typeface="Cordia New" panose="020B0304020202020204" pitchFamily="34" charset="-34"/>
              </a:rPr>
              <a:t>รีย์</a:t>
            </a:r>
            <a:r>
              <a:rPr lang="th-TH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จะสังเคราะห์  </a:t>
            </a:r>
            <a:r>
              <a:rPr lang="en-US" dirty="0">
                <a:latin typeface="Cordia New" panose="020B0304020202020204" pitchFamily="34" charset="-34"/>
                <a:cs typeface="Cordia New" panose="020B0304020202020204" pitchFamily="34" charset="-34"/>
              </a:rPr>
              <a:t>amino acid  </a:t>
            </a:r>
            <a:r>
              <a:rPr lang="th-TH" dirty="0">
                <a:latin typeface="Cordia New" panose="020B0304020202020204" pitchFamily="34" charset="-34"/>
                <a:cs typeface="Cordia New" panose="020B0304020202020204" pitchFamily="34" charset="-34"/>
              </a:rPr>
              <a:t>จาก </a:t>
            </a:r>
            <a:r>
              <a:rPr lang="en-US" dirty="0">
                <a:latin typeface="Cordia New" panose="020B0304020202020204" pitchFamily="34" charset="-34"/>
                <a:cs typeface="Cordia New" panose="020B0304020202020204" pitchFamily="34" charset="-34"/>
              </a:rPr>
              <a:t>Inorganic Nitrogen salt </a:t>
            </a:r>
            <a:r>
              <a:rPr lang="th-TH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และปล่อย </a:t>
            </a:r>
            <a:r>
              <a:rPr lang="en-US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amino acid </a:t>
            </a:r>
            <a:r>
              <a:rPr lang="th-TH" dirty="0">
                <a:latin typeface="Cordia New" panose="020B0304020202020204" pitchFamily="34" charset="-34"/>
                <a:cs typeface="Cordia New" panose="020B0304020202020204" pitchFamily="34" charset="-34"/>
              </a:rPr>
              <a:t>ที่เกินความต้องการออกมา</a:t>
            </a:r>
            <a:r>
              <a:rPr lang="th-TH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นอก </a:t>
            </a:r>
            <a:r>
              <a:rPr lang="en-US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cell</a:t>
            </a:r>
            <a:endParaRPr lang="en-US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u="sng" dirty="0">
                <a:latin typeface="Cordia New" panose="020B0304020202020204" pitchFamily="34" charset="-34"/>
                <a:cs typeface="Cordia New" panose="020B0304020202020204" pitchFamily="34" charset="-34"/>
              </a:rPr>
              <a:t>ตัวอย่าง การสร้าง </a:t>
            </a:r>
            <a:r>
              <a:rPr lang="en-US" u="sng" dirty="0">
                <a:latin typeface="Cordia New" panose="020B0304020202020204" pitchFamily="34" charset="-34"/>
                <a:cs typeface="Cordia New" panose="020B0304020202020204" pitchFamily="34" charset="-34"/>
              </a:rPr>
              <a:t>Glutamic acid </a:t>
            </a:r>
            <a:endParaRPr lang="en-US" u="sng" dirty="0" smtClean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0" indent="0">
              <a:buNone/>
            </a:pPr>
            <a:r>
              <a:rPr lang="en-US" dirty="0"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en-US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Bact. 		=</a:t>
            </a:r>
            <a:r>
              <a:rPr lang="th-TH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en-US" i="1" dirty="0">
                <a:latin typeface="Cordia New" panose="020B0304020202020204" pitchFamily="34" charset="-34"/>
                <a:cs typeface="Cordia New" panose="020B0304020202020204" pitchFamily="34" charset="-34"/>
              </a:rPr>
              <a:t>Micrococcus, </a:t>
            </a:r>
            <a:r>
              <a:rPr lang="en-US" i="1" dirty="0" err="1">
                <a:latin typeface="Cordia New" panose="020B0304020202020204" pitchFamily="34" charset="-34"/>
                <a:cs typeface="Cordia New" panose="020B0304020202020204" pitchFamily="34" charset="-34"/>
              </a:rPr>
              <a:t>Arthrobacter</a:t>
            </a:r>
            <a:r>
              <a:rPr lang="en-US" i="1" dirty="0">
                <a:latin typeface="Cordia New" panose="020B0304020202020204" pitchFamily="34" charset="-34"/>
                <a:cs typeface="Cordia New" panose="020B0304020202020204" pitchFamily="34" charset="-34"/>
              </a:rPr>
              <a:t>, </a:t>
            </a:r>
            <a:r>
              <a:rPr lang="en-US" i="1" dirty="0" err="1">
                <a:latin typeface="Cordia New" panose="020B0304020202020204" pitchFamily="34" charset="-34"/>
                <a:cs typeface="Cordia New" panose="020B0304020202020204" pitchFamily="34" charset="-34"/>
              </a:rPr>
              <a:t>Brevibacterium</a:t>
            </a:r>
            <a:r>
              <a:rPr lang="en-US" dirty="0"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</a:p>
          <a:p>
            <a:pPr marL="0" indent="0">
              <a:buNone/>
            </a:pPr>
            <a:r>
              <a:rPr lang="th-TH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	แหล่ง</a:t>
            </a:r>
            <a:r>
              <a:rPr lang="th-TH" dirty="0">
                <a:latin typeface="Cordia New" panose="020B0304020202020204" pitchFamily="34" charset="-34"/>
                <a:cs typeface="Cordia New" panose="020B0304020202020204" pitchFamily="34" charset="-34"/>
              </a:rPr>
              <a:t>คาร์บอน </a:t>
            </a:r>
            <a:r>
              <a:rPr lang="en-US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 	= </a:t>
            </a:r>
            <a:r>
              <a:rPr lang="th-TH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แป้ง </a:t>
            </a:r>
            <a:r>
              <a:rPr lang="th-TH" dirty="0">
                <a:latin typeface="Cordia New" panose="020B0304020202020204" pitchFamily="34" charset="-34"/>
                <a:cs typeface="Cordia New" panose="020B0304020202020204" pitchFamily="34" charset="-34"/>
              </a:rPr>
              <a:t>กากน้ำตาลจากอ้อย กากน้ำตาลจาก</a:t>
            </a:r>
            <a:r>
              <a:rPr lang="th-TH" dirty="0" err="1">
                <a:latin typeface="Cordia New" panose="020B0304020202020204" pitchFamily="34" charset="-34"/>
                <a:cs typeface="Cordia New" panose="020B0304020202020204" pitchFamily="34" charset="-34"/>
              </a:rPr>
              <a:t>บีท</a:t>
            </a:r>
            <a:r>
              <a:rPr lang="th-TH" dirty="0">
                <a:latin typeface="Cordia New" panose="020B0304020202020204" pitchFamily="34" charset="-34"/>
                <a:cs typeface="Cordia New" panose="020B0304020202020204" pitchFamily="34" charset="-34"/>
              </a:rPr>
              <a:t> น้ำตาลกลูโคส </a:t>
            </a:r>
            <a:endParaRPr lang="en-US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0" indent="0">
              <a:buNone/>
            </a:pPr>
            <a:r>
              <a:rPr lang="th-TH" dirty="0"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th-TH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แหล่งไนโตรเจน</a:t>
            </a:r>
            <a:r>
              <a:rPr lang="en-US" dirty="0"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en-US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	=</a:t>
            </a:r>
            <a:r>
              <a:rPr lang="th-TH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เช่น เกลือ</a:t>
            </a:r>
            <a:r>
              <a:rPr lang="th-TH" dirty="0" err="1">
                <a:latin typeface="Cordia New" panose="020B0304020202020204" pitchFamily="34" charset="-34"/>
                <a:cs typeface="Cordia New" panose="020B0304020202020204" pitchFamily="34" charset="-34"/>
              </a:rPr>
              <a:t>แอมโมเนียม</a:t>
            </a:r>
            <a:r>
              <a:rPr lang="th-TH" dirty="0">
                <a:latin typeface="Cordia New" panose="020B0304020202020204" pitchFamily="34" charset="-34"/>
                <a:cs typeface="Cordia New" panose="020B0304020202020204" pitchFamily="34" charset="-34"/>
              </a:rPr>
              <a:t> ยู</a:t>
            </a:r>
            <a:r>
              <a:rPr lang="th-TH" dirty="0" err="1">
                <a:latin typeface="Cordia New" panose="020B0304020202020204" pitchFamily="34" charset="-34"/>
                <a:cs typeface="Cordia New" panose="020B0304020202020204" pitchFamily="34" charset="-34"/>
              </a:rPr>
              <a:t>เรีย</a:t>
            </a:r>
            <a:r>
              <a:rPr lang="th-TH" dirty="0">
                <a:latin typeface="Cordia New" panose="020B0304020202020204" pitchFamily="34" charset="-34"/>
                <a:cs typeface="Cordia New" panose="020B0304020202020204" pitchFamily="34" charset="-34"/>
              </a:rPr>
              <a:t> เกลือไน</a:t>
            </a:r>
            <a:r>
              <a:rPr lang="th-TH" dirty="0" err="1">
                <a:latin typeface="Cordia New" panose="020B0304020202020204" pitchFamily="34" charset="-34"/>
                <a:cs typeface="Cordia New" panose="020B0304020202020204" pitchFamily="34" charset="-34"/>
              </a:rPr>
              <a:t>เตรต</a:t>
            </a:r>
            <a:r>
              <a:rPr lang="th-TH" dirty="0"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en-US" dirty="0">
                <a:latin typeface="Cordia New" panose="020B0304020202020204" pitchFamily="34" charset="-34"/>
                <a:cs typeface="Cordia New" panose="020B0304020202020204" pitchFamily="34" charset="-34"/>
              </a:rPr>
              <a:t>soybean </a:t>
            </a:r>
            <a:r>
              <a:rPr lang="en-US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meal </a:t>
            </a:r>
            <a:endParaRPr lang="th-TH" dirty="0" smtClean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0" indent="0">
              <a:buNone/>
            </a:pPr>
            <a:r>
              <a:rPr lang="th-TH" dirty="0"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th-TH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เกลือ</a:t>
            </a:r>
            <a:r>
              <a:rPr lang="th-TH" dirty="0">
                <a:latin typeface="Cordia New" panose="020B0304020202020204" pitchFamily="34" charset="-34"/>
                <a:cs typeface="Cordia New" panose="020B0304020202020204" pitchFamily="34" charset="-34"/>
              </a:rPr>
              <a:t>แร่ </a:t>
            </a:r>
            <a:r>
              <a:rPr lang="th-TH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en-US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       	=</a:t>
            </a:r>
            <a:r>
              <a:rPr lang="th-TH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เช่น แมกนีเซียม โพแทสเซียม </a:t>
            </a:r>
            <a:endParaRPr lang="th-TH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0" indent="0">
              <a:buNone/>
            </a:pPr>
            <a:r>
              <a:rPr lang="th-TH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	วิตามิน </a:t>
            </a:r>
            <a:r>
              <a:rPr lang="en-US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		= </a:t>
            </a:r>
            <a:r>
              <a:rPr lang="th-TH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เช่น </a:t>
            </a:r>
            <a:r>
              <a:rPr lang="en-US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biotin</a:t>
            </a:r>
            <a:endParaRPr lang="th-TH" dirty="0" smtClean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0" indent="0">
              <a:buNone/>
            </a:pPr>
            <a:r>
              <a:rPr lang="th-TH" dirty="0"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th-TH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	ผลิต </a:t>
            </a:r>
            <a:r>
              <a:rPr lang="th-TH" dirty="0">
                <a:latin typeface="Cordia New" panose="020B0304020202020204" pitchFamily="34" charset="-34"/>
                <a:cs typeface="Cordia New" panose="020B0304020202020204" pitchFamily="34" charset="-34"/>
              </a:rPr>
              <a:t>โดยมีการสร้าง </a:t>
            </a:r>
            <a:r>
              <a:rPr lang="en-US" dirty="0">
                <a:latin typeface="Cordia New" panose="020B0304020202020204" pitchFamily="34" charset="-34"/>
                <a:cs typeface="Cordia New" panose="020B0304020202020204" pitchFamily="34" charset="-34"/>
              </a:rPr>
              <a:t>α</a:t>
            </a:r>
            <a:r>
              <a:rPr lang="th-TH" dirty="0">
                <a:latin typeface="Cordia New" panose="020B0304020202020204" pitchFamily="34" charset="-34"/>
                <a:cs typeface="Cordia New" panose="020B0304020202020204" pitchFamily="34" charset="-34"/>
              </a:rPr>
              <a:t>-</a:t>
            </a:r>
            <a:r>
              <a:rPr lang="en-US" dirty="0" err="1">
                <a:latin typeface="Cordia New" panose="020B0304020202020204" pitchFamily="34" charset="-34"/>
                <a:cs typeface="Cordia New" panose="020B0304020202020204" pitchFamily="34" charset="-34"/>
              </a:rPr>
              <a:t>ketoglutaric</a:t>
            </a:r>
            <a:r>
              <a:rPr lang="en-US" dirty="0"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en-US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acid</a:t>
            </a:r>
          </a:p>
          <a:p>
            <a:pPr marL="0" indent="0">
              <a:buNone/>
            </a:pPr>
            <a:endParaRPr lang="en-US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0" indent="0">
              <a:buNone/>
            </a:pPr>
            <a:r>
              <a:rPr lang="en-US" dirty="0">
                <a:latin typeface="Cordia New" panose="020B0304020202020204" pitchFamily="34" charset="-34"/>
                <a:cs typeface="Cordia New" panose="020B0304020202020204" pitchFamily="34" charset="-34"/>
              </a:rPr>
              <a:t>                    α</a:t>
            </a:r>
            <a:r>
              <a:rPr lang="th-TH" dirty="0">
                <a:latin typeface="Cordia New" panose="020B0304020202020204" pitchFamily="34" charset="-34"/>
                <a:cs typeface="Cordia New" panose="020B0304020202020204" pitchFamily="34" charset="-34"/>
              </a:rPr>
              <a:t>-</a:t>
            </a:r>
            <a:r>
              <a:rPr lang="en-US" dirty="0" err="1">
                <a:latin typeface="Cordia New" panose="020B0304020202020204" pitchFamily="34" charset="-34"/>
                <a:cs typeface="Cordia New" panose="020B0304020202020204" pitchFamily="34" charset="-34"/>
              </a:rPr>
              <a:t>ketoglutaric</a:t>
            </a:r>
            <a:r>
              <a:rPr lang="en-US" dirty="0">
                <a:latin typeface="Cordia New" panose="020B0304020202020204" pitchFamily="34" charset="-34"/>
                <a:cs typeface="Cordia New" panose="020B0304020202020204" pitchFamily="34" charset="-34"/>
              </a:rPr>
              <a:t> acid             </a:t>
            </a:r>
            <a:r>
              <a:rPr lang="en-US" baseline="30000" dirty="0">
                <a:latin typeface="Cordia New" panose="020B0304020202020204" pitchFamily="34" charset="-34"/>
                <a:cs typeface="Cordia New" panose="020B0304020202020204" pitchFamily="34" charset="-34"/>
              </a:rPr>
              <a:t>glutamic dehydrogenase                          </a:t>
            </a:r>
            <a:r>
              <a:rPr lang="en-US" dirty="0">
                <a:latin typeface="Cordia New" panose="020B0304020202020204" pitchFamily="34" charset="-34"/>
                <a:cs typeface="Cordia New" panose="020B0304020202020204" pitchFamily="34" charset="-34"/>
              </a:rPr>
              <a:t>glutamic acid</a:t>
            </a:r>
          </a:p>
          <a:p>
            <a:pPr marL="0" indent="0">
              <a:buNone/>
            </a:pPr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B6558-C274-46E6-817A-D986E243A3A5}" type="slidenum">
              <a:rPr lang="th-TH" smtClean="0"/>
              <a:t>11</a:t>
            </a:fld>
            <a:endParaRPr lang="th-TH"/>
          </a:p>
        </p:txBody>
      </p:sp>
      <p:cxnSp>
        <p:nvCxnSpPr>
          <p:cNvPr id="6" name="ลูกศรเชื่อมต่อแบบตรง 5"/>
          <p:cNvCxnSpPr/>
          <p:nvPr/>
        </p:nvCxnSpPr>
        <p:spPr>
          <a:xfrm>
            <a:off x="3707904" y="6165304"/>
            <a:ext cx="237626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7331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B6558-C274-46E6-817A-D986E243A3A5}" type="slidenum">
              <a:rPr lang="th-TH" smtClean="0"/>
              <a:t>12</a:t>
            </a:fld>
            <a:endParaRPr lang="th-TH"/>
          </a:p>
        </p:txBody>
      </p:sp>
      <p:pic>
        <p:nvPicPr>
          <p:cNvPr id="1026" name="Picture 2" descr="http://www.foodnetworksolution.com/uploaded/lactic%20acid%20ferment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88" y="476672"/>
            <a:ext cx="3890072" cy="3240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72000" y="476672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>
                <a:latin typeface="AngsanaUPC" panose="02020603050405020304" pitchFamily="18" charset="-34"/>
                <a:cs typeface="AngsanaUPC" panose="02020603050405020304" pitchFamily="18" charset="-34"/>
              </a:rPr>
              <a:t>Lactic acid bacteria </a:t>
            </a:r>
            <a:r>
              <a:rPr lang="th-TH" sz="2400" dirty="0">
                <a:latin typeface="AngsanaUPC" panose="02020603050405020304" pitchFamily="18" charset="-34"/>
                <a:cs typeface="AngsanaUPC" panose="02020603050405020304" pitchFamily="18" charset="-34"/>
              </a:rPr>
              <a:t>ที่สำคัญในอุตสาหกรรมอาหาร ได้แก่</a:t>
            </a:r>
          </a:p>
          <a:p>
            <a:r>
              <a:rPr lang="en-US" sz="2400" i="1" dirty="0">
                <a:latin typeface="AngsanaUPC" panose="02020603050405020304" pitchFamily="18" charset="-34"/>
                <a:cs typeface="AngsanaUPC" panose="02020603050405020304" pitchFamily="18" charset="-34"/>
              </a:rPr>
              <a:t>Lactobacillus</a:t>
            </a:r>
          </a:p>
          <a:p>
            <a:r>
              <a:rPr lang="en-US" sz="2400" i="1" dirty="0">
                <a:latin typeface="AngsanaUPC" panose="02020603050405020304" pitchFamily="18" charset="-34"/>
                <a:cs typeface="AngsanaUPC" panose="02020603050405020304" pitchFamily="18" charset="-34"/>
              </a:rPr>
              <a:t>Streptococcus</a:t>
            </a:r>
          </a:p>
          <a:p>
            <a:r>
              <a:rPr lang="en-US" sz="2400" i="1" dirty="0" err="1">
                <a:latin typeface="AngsanaUPC" panose="02020603050405020304" pitchFamily="18" charset="-34"/>
                <a:cs typeface="AngsanaUPC" panose="02020603050405020304" pitchFamily="18" charset="-34"/>
              </a:rPr>
              <a:t>Lactococcus</a:t>
            </a:r>
            <a:endParaRPr lang="en-US" sz="2400" i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r>
              <a:rPr lang="en-US" sz="2400" i="1" dirty="0" err="1">
                <a:latin typeface="AngsanaUPC" panose="02020603050405020304" pitchFamily="18" charset="-34"/>
                <a:cs typeface="AngsanaUPC" panose="02020603050405020304" pitchFamily="18" charset="-34"/>
              </a:rPr>
              <a:t>Leuconostoc</a:t>
            </a:r>
            <a:endParaRPr lang="en-US" sz="2400" i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7544" y="3441680"/>
            <a:ext cx="84265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	กรด</a:t>
            </a:r>
            <a:r>
              <a:rPr lang="th-TH" sz="2400" dirty="0">
                <a:latin typeface="AngsanaUPC" panose="02020603050405020304" pitchFamily="18" charset="-34"/>
                <a:cs typeface="AngsanaUPC" panose="02020603050405020304" pitchFamily="18" charset="-34"/>
              </a:rPr>
              <a:t>แล็กทิก (</a:t>
            </a:r>
            <a:r>
              <a:rPr lang="en-US" sz="2400" dirty="0">
                <a:latin typeface="AngsanaUPC" panose="02020603050405020304" pitchFamily="18" charset="-34"/>
                <a:cs typeface="AngsanaUPC" panose="02020603050405020304" pitchFamily="18" charset="-34"/>
              </a:rPr>
              <a:t>lactic acid) </a:t>
            </a:r>
            <a:r>
              <a:rPr lang="th-TH" sz="2400" dirty="0">
                <a:latin typeface="AngsanaUPC" panose="02020603050405020304" pitchFamily="18" charset="-34"/>
                <a:cs typeface="AngsanaUPC" panose="02020603050405020304" pitchFamily="18" charset="-34"/>
              </a:rPr>
              <a:t>ที่ </a:t>
            </a:r>
            <a:r>
              <a:rPr lang="en-US" sz="2400" dirty="0">
                <a:latin typeface="AngsanaUPC" panose="02020603050405020304" pitchFamily="18" charset="-34"/>
                <a:cs typeface="AngsanaUPC" panose="02020603050405020304" pitchFamily="18" charset="-34"/>
              </a:rPr>
              <a:t>lactic acid bacteria </a:t>
            </a:r>
            <a:r>
              <a:rPr lang="th-TH" sz="2400" dirty="0">
                <a:latin typeface="AngsanaUPC" panose="02020603050405020304" pitchFamily="18" charset="-34"/>
                <a:cs typeface="AngsanaUPC" panose="02020603050405020304" pitchFamily="18" charset="-34"/>
              </a:rPr>
              <a:t>ผลิตขึ้นช่วยในการถนอมอาหาร และทำให้อาหารปลอดภัย เพราะกรดที่ได้จากการหมักทำให้ ค่า </a:t>
            </a:r>
            <a:r>
              <a:rPr lang="en-US" sz="2400" dirty="0">
                <a:latin typeface="AngsanaUPC" panose="02020603050405020304" pitchFamily="18" charset="-34"/>
                <a:cs typeface="AngsanaUPC" panose="02020603050405020304" pitchFamily="18" charset="-34"/>
              </a:rPr>
              <a:t>pH </a:t>
            </a:r>
            <a:r>
              <a:rPr lang="th-TH" sz="2400" dirty="0">
                <a:latin typeface="AngsanaUPC" panose="02020603050405020304" pitchFamily="18" charset="-34"/>
                <a:cs typeface="AngsanaUPC" panose="02020603050405020304" pitchFamily="18" charset="-34"/>
              </a:rPr>
              <a:t>ของอาหารลดลง ช่วยยับยั้งการเจริญของจุลินทรีย์ เช่น แบคทีเรีย โดยเฉพาะแบคทีเรียที่ทำให้เกิดโรค (</a:t>
            </a:r>
            <a:r>
              <a:rPr lang="en-US" sz="2400" dirty="0">
                <a:latin typeface="AngsanaUPC" panose="02020603050405020304" pitchFamily="18" charset="-34"/>
                <a:cs typeface="AngsanaUPC" panose="02020603050405020304" pitchFamily="18" charset="-34"/>
              </a:rPr>
              <a:t>pathogen) </a:t>
            </a:r>
            <a:r>
              <a:rPr lang="th-TH" sz="2400" dirty="0">
                <a:latin typeface="AngsanaUPC" panose="02020603050405020304" pitchFamily="18" charset="-34"/>
                <a:cs typeface="AngsanaUPC" panose="02020603050405020304" pitchFamily="18" charset="-34"/>
              </a:rPr>
              <a:t>รา (</a:t>
            </a:r>
            <a:r>
              <a:rPr lang="en-US" sz="2400" dirty="0">
                <a:latin typeface="AngsanaUPC" panose="02020603050405020304" pitchFamily="18" charset="-34"/>
                <a:cs typeface="AngsanaUPC" panose="02020603050405020304" pitchFamily="18" charset="-34"/>
              </a:rPr>
              <a:t>mold) </a:t>
            </a:r>
            <a:r>
              <a:rPr lang="th-TH" sz="2400" dirty="0">
                <a:latin typeface="AngsanaUPC" panose="02020603050405020304" pitchFamily="18" charset="-34"/>
                <a:cs typeface="AngsanaUPC" panose="02020603050405020304" pitchFamily="18" charset="-34"/>
              </a:rPr>
              <a:t>ยีสต์ (</a:t>
            </a:r>
            <a:r>
              <a:rPr lang="en-US" sz="2400" dirty="0">
                <a:latin typeface="AngsanaUPC" panose="02020603050405020304" pitchFamily="18" charset="-34"/>
                <a:cs typeface="AngsanaUPC" panose="02020603050405020304" pitchFamily="18" charset="-34"/>
              </a:rPr>
              <a:t>yeast) </a:t>
            </a:r>
            <a:r>
              <a:rPr lang="th-TH" sz="2400" dirty="0">
                <a:latin typeface="AngsanaUPC" panose="02020603050405020304" pitchFamily="18" charset="-34"/>
                <a:cs typeface="AngsanaUPC" panose="02020603050405020304" pitchFamily="18" charset="-34"/>
              </a:rPr>
              <a:t>เนื่องจาก </a:t>
            </a:r>
            <a:r>
              <a:rPr lang="en-US" sz="2400" dirty="0">
                <a:latin typeface="AngsanaUPC" panose="02020603050405020304" pitchFamily="18" charset="-34"/>
                <a:cs typeface="AngsanaUPC" panose="02020603050405020304" pitchFamily="18" charset="-34"/>
              </a:rPr>
              <a:t>H</a:t>
            </a:r>
            <a:r>
              <a:rPr lang="en-US" sz="2400" baseline="30000" dirty="0">
                <a:latin typeface="AngsanaUPC" panose="02020603050405020304" pitchFamily="18" charset="-34"/>
                <a:cs typeface="AngsanaUPC" panose="02020603050405020304" pitchFamily="18" charset="-34"/>
              </a:rPr>
              <a:t>+</a:t>
            </a:r>
            <a:r>
              <a:rPr lang="en-US" sz="2400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z="2400" dirty="0">
                <a:latin typeface="AngsanaUPC" panose="02020603050405020304" pitchFamily="18" charset="-34"/>
                <a:cs typeface="AngsanaUPC" panose="02020603050405020304" pitchFamily="18" charset="-34"/>
              </a:rPr>
              <a:t>จะซึมผ่านเยื่อหุ้มเซลล์ (</a:t>
            </a:r>
            <a:r>
              <a:rPr lang="en-US" sz="2400" dirty="0">
                <a:latin typeface="AngsanaUPC" panose="02020603050405020304" pitchFamily="18" charset="-34"/>
                <a:cs typeface="AngsanaUPC" panose="02020603050405020304" pitchFamily="18" charset="-34"/>
              </a:rPr>
              <a:t>cell membrane) </a:t>
            </a:r>
            <a:r>
              <a:rPr lang="th-TH" sz="2400" dirty="0">
                <a:latin typeface="AngsanaUPC" panose="02020603050405020304" pitchFamily="18" charset="-34"/>
                <a:cs typeface="AngsanaUPC" panose="02020603050405020304" pitchFamily="18" charset="-34"/>
              </a:rPr>
              <a:t>เข้าสู่ภายในทำให้ไซโตพลาสซึม (</a:t>
            </a:r>
            <a:r>
              <a:rPr lang="en-US" sz="2400" dirty="0">
                <a:latin typeface="AngsanaUPC" panose="02020603050405020304" pitchFamily="18" charset="-34"/>
                <a:cs typeface="AngsanaUPC" panose="02020603050405020304" pitchFamily="18" charset="-34"/>
              </a:rPr>
              <a:t>cytoplasm) </a:t>
            </a:r>
            <a:r>
              <a:rPr lang="th-TH" sz="2400" dirty="0">
                <a:latin typeface="AngsanaUPC" panose="02020603050405020304" pitchFamily="18" charset="-34"/>
                <a:cs typeface="AngsanaUPC" panose="02020603050405020304" pitchFamily="18" charset="-34"/>
              </a:rPr>
              <a:t>มีสภาวะภายในเซลล์ของจุลินทรีย์ เป็นกรดสูง ซึ่งส่งผลให้ </a:t>
            </a:r>
            <a:r>
              <a:rPr lang="en-US" sz="2400" dirty="0">
                <a:latin typeface="AngsanaUPC" panose="02020603050405020304" pitchFamily="18" charset="-34"/>
                <a:cs typeface="AngsanaUPC" panose="02020603050405020304" pitchFamily="18" charset="-34"/>
              </a:rPr>
              <a:t>electrochemical proton gradient </a:t>
            </a:r>
            <a:r>
              <a:rPr lang="th-TH" sz="2400" dirty="0">
                <a:latin typeface="AngsanaUPC" panose="02020603050405020304" pitchFamily="18" charset="-34"/>
                <a:cs typeface="AngsanaUPC" panose="02020603050405020304" pitchFamily="18" charset="-34"/>
              </a:rPr>
              <a:t>ภายในเซลล์ของจุลินทรีย์เสียไป เซลล์จึงถูกทำลายและไปยับยั้งการนำเข้ากรดแอมิโน (</a:t>
            </a:r>
            <a:r>
              <a:rPr lang="en-US" sz="2400" dirty="0">
                <a:latin typeface="AngsanaUPC" panose="02020603050405020304" pitchFamily="18" charset="-34"/>
                <a:cs typeface="AngsanaUPC" panose="02020603050405020304" pitchFamily="18" charset="-34"/>
              </a:rPr>
              <a:t>amino acid uptake) </a:t>
            </a:r>
            <a:r>
              <a:rPr lang="th-TH" sz="2400" dirty="0">
                <a:latin typeface="AngsanaUPC" panose="02020603050405020304" pitchFamily="18" charset="-34"/>
                <a:cs typeface="AngsanaUPC" panose="02020603050405020304" pitchFamily="18" charset="-34"/>
              </a:rPr>
              <a:t>ของเซลล์จุลินทรีย์</a:t>
            </a:r>
          </a:p>
          <a:p>
            <a:pPr algn="thaiDist"/>
            <a:r>
              <a:rPr lang="th-TH" sz="2400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	นอกจากนี้</a:t>
            </a:r>
            <a:r>
              <a:rPr lang="th-TH" sz="2400" dirty="0">
                <a:latin typeface="AngsanaUPC" panose="02020603050405020304" pitchFamily="18" charset="-34"/>
                <a:cs typeface="AngsanaUPC" panose="02020603050405020304" pitchFamily="18" charset="-34"/>
              </a:rPr>
              <a:t>การหมักด้วย </a:t>
            </a:r>
            <a:r>
              <a:rPr lang="en-US" sz="2400" dirty="0">
                <a:latin typeface="AngsanaUPC" panose="02020603050405020304" pitchFamily="18" charset="-34"/>
                <a:cs typeface="AngsanaUPC" panose="02020603050405020304" pitchFamily="18" charset="-34"/>
              </a:rPr>
              <a:t>lactic acid bacteria </a:t>
            </a:r>
            <a:r>
              <a:rPr lang="th-TH" sz="2400" dirty="0">
                <a:latin typeface="AngsanaUPC" panose="02020603050405020304" pitchFamily="18" charset="-34"/>
                <a:cs typeface="AngsanaUPC" panose="02020603050405020304" pitchFamily="18" charset="-34"/>
              </a:rPr>
              <a:t>ยังได้ </a:t>
            </a:r>
            <a:r>
              <a:rPr lang="en-US" sz="2400" dirty="0">
                <a:latin typeface="AngsanaUPC" panose="02020603050405020304" pitchFamily="18" charset="-34"/>
                <a:cs typeface="AngsanaUPC" panose="02020603050405020304" pitchFamily="18" charset="-34"/>
              </a:rPr>
              <a:t>hydrogen peroxide </a:t>
            </a:r>
            <a:r>
              <a:rPr lang="th-TH" sz="2400" dirty="0">
                <a:latin typeface="AngsanaUPC" panose="02020603050405020304" pitchFamily="18" charset="-34"/>
                <a:cs typeface="AngsanaUPC" panose="02020603050405020304" pitchFamily="18" charset="-34"/>
              </a:rPr>
              <a:t>และ </a:t>
            </a:r>
            <a:r>
              <a:rPr lang="en-US" sz="2400" dirty="0" err="1">
                <a:latin typeface="AngsanaUPC" panose="02020603050405020304" pitchFamily="18" charset="-34"/>
                <a:cs typeface="AngsanaUPC" panose="02020603050405020304" pitchFamily="18" charset="-34"/>
              </a:rPr>
              <a:t>diacetyl</a:t>
            </a:r>
            <a:r>
              <a:rPr lang="en-US" sz="2400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z="2400" dirty="0">
                <a:latin typeface="AngsanaUPC" panose="02020603050405020304" pitchFamily="18" charset="-34"/>
                <a:cs typeface="AngsanaUPC" panose="02020603050405020304" pitchFamily="18" charset="-34"/>
              </a:rPr>
              <a:t>ที่มีฤทธิ์เป็นสารกันเสีย (</a:t>
            </a:r>
            <a:r>
              <a:rPr lang="en-US" sz="2400" dirty="0">
                <a:latin typeface="AngsanaUPC" panose="02020603050405020304" pitchFamily="18" charset="-34"/>
                <a:cs typeface="AngsanaUPC" panose="02020603050405020304" pitchFamily="18" charset="-34"/>
              </a:rPr>
              <a:t>preservative) </a:t>
            </a:r>
            <a:r>
              <a:rPr lang="th-TH" sz="2400" dirty="0">
                <a:latin typeface="AngsanaUPC" panose="02020603050405020304" pitchFamily="18" charset="-34"/>
                <a:cs typeface="AngsanaUPC" panose="02020603050405020304" pitchFamily="18" charset="-34"/>
              </a:rPr>
              <a:t>อีกด้วย</a:t>
            </a:r>
            <a:endParaRPr lang="en-US" sz="24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474442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B6558-C274-46E6-817A-D986E243A3A5}" type="slidenum">
              <a:rPr lang="th-TH" smtClean="0"/>
              <a:t>13</a:t>
            </a:fld>
            <a:endParaRPr lang="th-TH"/>
          </a:p>
        </p:txBody>
      </p:sp>
      <p:sp>
        <p:nvSpPr>
          <p:cNvPr id="5" name="Rectangle 4"/>
          <p:cNvSpPr/>
          <p:nvPr/>
        </p:nvSpPr>
        <p:spPr>
          <a:xfrm>
            <a:off x="251520" y="62068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ประเภทของการหมัก</a:t>
            </a:r>
            <a:r>
              <a:rPr lang="th-TH" b="1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ด้วย </a:t>
            </a:r>
            <a:r>
              <a:rPr lang="en-US" b="1" dirty="0" smtClean="0">
                <a:latin typeface="AngsanaUPC" panose="02020603050405020304" pitchFamily="18" charset="-34"/>
                <a:cs typeface="AngsanaUPC" panose="02020603050405020304" pitchFamily="18" charset="-34"/>
              </a:rPr>
              <a:t>lactic </a:t>
            </a:r>
            <a:r>
              <a:rPr lang="en-US" b="1" dirty="0">
                <a:latin typeface="AngsanaUPC" panose="02020603050405020304" pitchFamily="18" charset="-34"/>
                <a:cs typeface="AngsanaUPC" panose="02020603050405020304" pitchFamily="18" charset="-34"/>
              </a:rPr>
              <a:t>acid bacteria</a:t>
            </a:r>
          </a:p>
        </p:txBody>
      </p:sp>
      <p:sp>
        <p:nvSpPr>
          <p:cNvPr id="6" name="Rectangle 5"/>
          <p:cNvSpPr/>
          <p:nvPr/>
        </p:nvSpPr>
        <p:spPr>
          <a:xfrm>
            <a:off x="459680" y="1340768"/>
            <a:ext cx="820891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ngsanaUPC" panose="02020603050405020304" pitchFamily="18" charset="-34"/>
                <a:cs typeface="AngsanaUPC" panose="02020603050405020304" pitchFamily="18" charset="-34"/>
              </a:rPr>
              <a:t>1. </a:t>
            </a:r>
            <a:r>
              <a:rPr lang="en-US" dirty="0" err="1">
                <a:latin typeface="AngsanaUPC" panose="02020603050405020304" pitchFamily="18" charset="-34"/>
                <a:cs typeface="AngsanaUPC" panose="02020603050405020304" pitchFamily="18" charset="-34"/>
              </a:rPr>
              <a:t>Homofermentation</a:t>
            </a:r>
            <a:r>
              <a:rPr lang="en-US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เป็นการหมัก ด้วยแบคทีเรียที่ใช้น้ำตาลแล้วให้กรดแล็กทิกเพียงอย่างเดียว สามารถใช้น้ำตาลที่มีอยู่ในผลิตภัณฑ์ได้ประมาณ 85-95% เพื่อเปลี่ยนเป็นกรดแล็กทิก ส่วนน้ำตาลที่เหลืออาจใช้เพื่อให้พลังงานและสารระเหยอื่นๆ ตัวอย่างแบคทีเรียกลุ่มนี้เช่น </a:t>
            </a:r>
            <a:r>
              <a:rPr lang="en-US" i="1" dirty="0">
                <a:latin typeface="AngsanaUPC" panose="02020603050405020304" pitchFamily="18" charset="-34"/>
                <a:cs typeface="AngsanaUPC" panose="02020603050405020304" pitchFamily="18" charset="-34"/>
              </a:rPr>
              <a:t>Streptococcus, </a:t>
            </a:r>
            <a:r>
              <a:rPr lang="en-US" i="1" dirty="0" err="1">
                <a:latin typeface="AngsanaUPC" panose="02020603050405020304" pitchFamily="18" charset="-34"/>
                <a:cs typeface="AngsanaUPC" panose="02020603050405020304" pitchFamily="18" charset="-34"/>
              </a:rPr>
              <a:t>Pediococcus</a:t>
            </a:r>
            <a:endParaRPr lang="en-US" i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endParaRPr lang="en-US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r>
              <a:rPr lang="en-US" dirty="0">
                <a:latin typeface="AngsanaUPC" panose="02020603050405020304" pitchFamily="18" charset="-34"/>
                <a:cs typeface="AngsanaUPC" panose="02020603050405020304" pitchFamily="18" charset="-34"/>
              </a:rPr>
              <a:t>2. </a:t>
            </a:r>
            <a:r>
              <a:rPr lang="en-US" dirty="0" err="1">
                <a:latin typeface="AngsanaUPC" panose="02020603050405020304" pitchFamily="18" charset="-34"/>
                <a:cs typeface="AngsanaUPC" panose="02020603050405020304" pitchFamily="18" charset="-34"/>
              </a:rPr>
              <a:t>Heterofermentation</a:t>
            </a:r>
            <a:r>
              <a:rPr lang="en-US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เป็นการหมักที่ใช้น้ำตาลประมาณ 50% ให้เป็นกรดแล็กทิก น้ำตาลที่เหลืออีกประมาณ 20-25% ให้เป็นกรดแอซีติก และเอทิลแอลกอฮอล์ที่เหลืออีก 20-25% ใช้ในการผลิตก๊าซคาร์บอนไดออกไซด์ ตัวอย่าง เช่น </a:t>
            </a:r>
            <a:r>
              <a:rPr lang="en-US" i="1" dirty="0" err="1">
                <a:latin typeface="AngsanaUPC" panose="02020603050405020304" pitchFamily="18" charset="-34"/>
                <a:cs typeface="AngsanaUPC" panose="02020603050405020304" pitchFamily="18" charset="-34"/>
              </a:rPr>
              <a:t>Leuconoctoc</a:t>
            </a:r>
            <a:endParaRPr lang="en-US" i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629440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ชื่อเรื่อง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การใช้ </a:t>
            </a:r>
            <a:r>
              <a:rPr lang="en-US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Y</a:t>
            </a:r>
            <a:r>
              <a:rPr lang="en-US" cap="none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east </a:t>
            </a:r>
            <a:r>
              <a:rPr lang="th-TH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ในอุตสาหกรรมอาหาร</a:t>
            </a:r>
            <a:endParaRPr lang="th-TH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6" name="ตัวแทนข้อความ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sz="28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B6558-C274-46E6-817A-D986E243A3A5}" type="slidenum">
              <a:rPr lang="th-TH" smtClean="0"/>
              <a:t>14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354698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ชื่อเรื่อง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1. การหมัก </a:t>
            </a:r>
            <a:r>
              <a:rPr lang="en-US" dirty="0" smtClean="0"/>
              <a:t>alcohol</a:t>
            </a:r>
            <a:endParaRPr lang="th-TH" dirty="0"/>
          </a:p>
        </p:txBody>
      </p:sp>
      <p:sp>
        <p:nvSpPr>
          <p:cNvPr id="6" name="ตัวแทนเนื้อหา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sz="28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กระบวนการผลิต </a:t>
            </a:r>
            <a:r>
              <a:rPr lang="en-US" sz="28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alcohol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800" dirty="0"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en-US" sz="28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1. </a:t>
            </a:r>
            <a:r>
              <a:rPr lang="th-TH" sz="28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วัตถุดิบ</a:t>
            </a:r>
          </a:p>
          <a:p>
            <a:pPr marL="0" indent="0">
              <a:buNone/>
            </a:pPr>
            <a:r>
              <a:rPr lang="th-TH" sz="2800" dirty="0">
                <a:latin typeface="Cordia New" panose="020B0304020202020204" pitchFamily="34" charset="-34"/>
                <a:cs typeface="Cordia New" panose="020B0304020202020204" pitchFamily="34" charset="-34"/>
              </a:rPr>
              <a:t>		</a:t>
            </a:r>
            <a:r>
              <a:rPr lang="th-TH" sz="28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- เป็น</a:t>
            </a:r>
            <a:r>
              <a:rPr lang="th-TH" sz="2800" dirty="0">
                <a:latin typeface="Cordia New" panose="020B0304020202020204" pitchFamily="34" charset="-34"/>
                <a:cs typeface="Cordia New" panose="020B0304020202020204" pitchFamily="34" charset="-34"/>
              </a:rPr>
              <a:t>พวก </a:t>
            </a:r>
            <a:r>
              <a:rPr lang="en-US" sz="2800" dirty="0">
                <a:latin typeface="Cordia New" panose="020B0304020202020204" pitchFamily="34" charset="-34"/>
                <a:cs typeface="Cordia New" panose="020B0304020202020204" pitchFamily="34" charset="-34"/>
              </a:rPr>
              <a:t>Carbohydrate </a:t>
            </a:r>
            <a:r>
              <a:rPr lang="th-TH" sz="2800" dirty="0">
                <a:latin typeface="Cordia New" panose="020B0304020202020204" pitchFamily="34" charset="-34"/>
                <a:cs typeface="Cordia New" panose="020B0304020202020204" pitchFamily="34" charset="-34"/>
              </a:rPr>
              <a:t>ที่สามารถหมัก</a:t>
            </a:r>
            <a:r>
              <a:rPr lang="th-TH" sz="28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ได้</a:t>
            </a:r>
            <a:endParaRPr lang="th-TH" sz="28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0" indent="0">
              <a:buNone/>
            </a:pPr>
            <a:r>
              <a:rPr lang="th-TH" sz="2800" dirty="0"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th-TH" sz="28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	- ข้าวโพด </a:t>
            </a:r>
            <a:r>
              <a:rPr lang="en-US" sz="2800" dirty="0">
                <a:latin typeface="Cordia New" panose="020B0304020202020204" pitchFamily="34" charset="-34"/>
                <a:cs typeface="Cordia New" panose="020B0304020202020204" pitchFamily="34" charset="-34"/>
              </a:rPr>
              <a:t>, </a:t>
            </a:r>
            <a:r>
              <a:rPr lang="th-TH" sz="2800" dirty="0">
                <a:latin typeface="Cordia New" panose="020B0304020202020204" pitchFamily="34" charset="-34"/>
                <a:cs typeface="Cordia New" panose="020B0304020202020204" pitchFamily="34" charset="-34"/>
              </a:rPr>
              <a:t>กากน้ำตาล</a:t>
            </a:r>
            <a:r>
              <a:rPr lang="en-US" sz="2800" dirty="0">
                <a:latin typeface="Cordia New" panose="020B0304020202020204" pitchFamily="34" charset="-34"/>
                <a:cs typeface="Cordia New" panose="020B0304020202020204" pitchFamily="34" charset="-34"/>
              </a:rPr>
              <a:t>, </a:t>
            </a:r>
            <a:r>
              <a:rPr lang="th-TH" sz="2800" dirty="0">
                <a:latin typeface="Cordia New" panose="020B0304020202020204" pitchFamily="34" charset="-34"/>
                <a:cs typeface="Cordia New" panose="020B0304020202020204" pitchFamily="34" charset="-34"/>
              </a:rPr>
              <a:t>ข้าว</a:t>
            </a:r>
            <a:r>
              <a:rPr lang="en-US" sz="2800" dirty="0">
                <a:latin typeface="Cordia New" panose="020B0304020202020204" pitchFamily="34" charset="-34"/>
                <a:cs typeface="Cordia New" panose="020B0304020202020204" pitchFamily="34" charset="-34"/>
              </a:rPr>
              <a:t>, </a:t>
            </a:r>
            <a:r>
              <a:rPr lang="th-TH" sz="2800" dirty="0">
                <a:latin typeface="Cordia New" panose="020B0304020202020204" pitchFamily="34" charset="-34"/>
                <a:cs typeface="Cordia New" panose="020B0304020202020204" pitchFamily="34" charset="-34"/>
              </a:rPr>
              <a:t>มันฝรั่ง</a:t>
            </a:r>
            <a:r>
              <a:rPr lang="en-US" sz="2800" dirty="0">
                <a:latin typeface="Cordia New" panose="020B0304020202020204" pitchFamily="34" charset="-34"/>
                <a:cs typeface="Cordia New" panose="020B0304020202020204" pitchFamily="34" charset="-34"/>
              </a:rPr>
              <a:t>, </a:t>
            </a:r>
            <a:r>
              <a:rPr lang="th-TH" sz="28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องุ่น</a:t>
            </a:r>
            <a:endParaRPr lang="th-TH" sz="28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0" indent="0">
              <a:buNone/>
            </a:pPr>
            <a:r>
              <a:rPr lang="th-TH" sz="2800" dirty="0"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th-TH" sz="28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	- ถ้า</a:t>
            </a:r>
            <a:r>
              <a:rPr lang="th-TH" sz="2800" dirty="0">
                <a:latin typeface="Cordia New" panose="020B0304020202020204" pitchFamily="34" charset="-34"/>
                <a:cs typeface="Cordia New" panose="020B0304020202020204" pitchFamily="34" charset="-34"/>
              </a:rPr>
              <a:t>มีโครงสร้างซับซ้อนต้อง ย่อยก่อนเพื่อให้ได้น้ำตาลในรูปที่ง่าย </a:t>
            </a:r>
            <a:endParaRPr lang="en-US" sz="28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endParaRPr lang="en-US" sz="28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0" indent="0">
              <a:buNone/>
            </a:pPr>
            <a:r>
              <a:rPr lang="en-US" sz="2800" dirty="0">
                <a:latin typeface="Cordia New" panose="020B0304020202020204" pitchFamily="34" charset="-34"/>
                <a:cs typeface="Cordia New" panose="020B0304020202020204" pitchFamily="34" charset="-34"/>
              </a:rPr>
              <a:t>                      </a:t>
            </a:r>
            <a:r>
              <a:rPr lang="th-TH" sz="28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		โดย </a:t>
            </a:r>
            <a:r>
              <a:rPr lang="en-US" sz="2800" dirty="0">
                <a:latin typeface="Cordia New" panose="020B0304020202020204" pitchFamily="34" charset="-34"/>
                <a:cs typeface="Cordia New" panose="020B0304020202020204" pitchFamily="34" charset="-34"/>
              </a:rPr>
              <a:t>enzyme, </a:t>
            </a:r>
            <a:r>
              <a:rPr lang="th-TH" sz="2800" dirty="0">
                <a:latin typeface="Cordia New" panose="020B0304020202020204" pitchFamily="34" charset="-34"/>
                <a:cs typeface="Cordia New" panose="020B0304020202020204" pitchFamily="34" charset="-34"/>
              </a:rPr>
              <a:t>เติมกรดแก่</a:t>
            </a:r>
            <a:endParaRPr lang="en-US" sz="28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0" indent="0">
              <a:buNone/>
            </a:pPr>
            <a:endParaRPr lang="en-US" sz="2800" dirty="0" smtClean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B6558-C274-46E6-817A-D986E243A3A5}" type="slidenum">
              <a:rPr lang="th-TH" smtClean="0"/>
              <a:t>15</a:t>
            </a:fld>
            <a:endParaRPr lang="th-TH"/>
          </a:p>
        </p:txBody>
      </p:sp>
      <p:cxnSp>
        <p:nvCxnSpPr>
          <p:cNvPr id="8" name="ลูกศรเชื่อมต่อแบบตรง 7"/>
          <p:cNvCxnSpPr/>
          <p:nvPr/>
        </p:nvCxnSpPr>
        <p:spPr>
          <a:xfrm>
            <a:off x="4499992" y="4509120"/>
            <a:ext cx="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07201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ชื่อเรื่อง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1. การหมัก </a:t>
            </a:r>
            <a:r>
              <a:rPr lang="en-US" dirty="0" smtClean="0"/>
              <a:t>alcohol</a:t>
            </a:r>
            <a:endParaRPr lang="th-TH" dirty="0"/>
          </a:p>
        </p:txBody>
      </p:sp>
      <p:sp>
        <p:nvSpPr>
          <p:cNvPr id="6" name="ตัวแทนเนื้อหา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sz="28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กระบวนการผลิต </a:t>
            </a:r>
            <a:r>
              <a:rPr lang="en-US" sz="28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alcohol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800" dirty="0">
                <a:latin typeface="Cordia New" panose="020B0304020202020204" pitchFamily="34" charset="-34"/>
                <a:cs typeface="Cordia New" panose="020B0304020202020204" pitchFamily="34" charset="-34"/>
              </a:rPr>
              <a:t>	2</a:t>
            </a:r>
            <a:r>
              <a:rPr lang="en-US" sz="28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. </a:t>
            </a:r>
            <a:r>
              <a:rPr lang="th-TH" sz="28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จุลินท</a:t>
            </a:r>
            <a:r>
              <a:rPr lang="th-TH" sz="2800" dirty="0" err="1" smtClean="0">
                <a:latin typeface="Cordia New" panose="020B0304020202020204" pitchFamily="34" charset="-34"/>
                <a:cs typeface="Cordia New" panose="020B0304020202020204" pitchFamily="34" charset="-34"/>
              </a:rPr>
              <a:t>รีย์</a:t>
            </a:r>
            <a:r>
              <a:rPr lang="en-US" sz="28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</a:p>
          <a:p>
            <a:pPr marL="0" indent="0">
              <a:buNone/>
            </a:pPr>
            <a:r>
              <a:rPr lang="th-TH" sz="28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		นิยม</a:t>
            </a:r>
            <a:r>
              <a:rPr lang="th-TH" sz="2800" dirty="0">
                <a:latin typeface="Cordia New" panose="020B0304020202020204" pitchFamily="34" charset="-34"/>
                <a:cs typeface="Cordia New" panose="020B0304020202020204" pitchFamily="34" charset="-34"/>
              </a:rPr>
              <a:t>ใช้ </a:t>
            </a:r>
            <a:r>
              <a:rPr lang="en-US" sz="2800" i="1" dirty="0">
                <a:latin typeface="Cordia New" panose="020B0304020202020204" pitchFamily="34" charset="-34"/>
                <a:cs typeface="Cordia New" panose="020B0304020202020204" pitchFamily="34" charset="-34"/>
              </a:rPr>
              <a:t>Saccharomyces  </a:t>
            </a:r>
            <a:r>
              <a:rPr lang="en-US" sz="2800" i="1" dirty="0" err="1">
                <a:latin typeface="Cordia New" panose="020B0304020202020204" pitchFamily="34" charset="-34"/>
                <a:cs typeface="Cordia New" panose="020B0304020202020204" pitchFamily="34" charset="-34"/>
              </a:rPr>
              <a:t>cerevisiae</a:t>
            </a:r>
            <a:r>
              <a:rPr lang="en-US" sz="2800" dirty="0"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800" dirty="0">
                <a:latin typeface="Cordia New" panose="020B0304020202020204" pitchFamily="34" charset="-34"/>
                <a:cs typeface="Cordia New" panose="020B0304020202020204" pitchFamily="34" charset="-34"/>
              </a:rPr>
              <a:t>เพราะ</a:t>
            </a:r>
            <a:endParaRPr lang="en-US" sz="28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0" indent="0">
              <a:buNone/>
            </a:pPr>
            <a:r>
              <a:rPr lang="th-TH" sz="2800" dirty="0">
                <a:latin typeface="Cordia New" panose="020B0304020202020204" pitchFamily="34" charset="-34"/>
                <a:cs typeface="Cordia New" panose="020B0304020202020204" pitchFamily="34" charset="-34"/>
              </a:rPr>
              <a:t>		</a:t>
            </a:r>
            <a:r>
              <a:rPr lang="th-TH" sz="28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	-  เจริญ</a:t>
            </a:r>
            <a:r>
              <a:rPr lang="th-TH" sz="2800" dirty="0">
                <a:latin typeface="Cordia New" panose="020B0304020202020204" pitchFamily="34" charset="-34"/>
                <a:cs typeface="Cordia New" panose="020B0304020202020204" pitchFamily="34" charset="-34"/>
              </a:rPr>
              <a:t>รวดเร็ว</a:t>
            </a:r>
            <a:endParaRPr lang="en-US" sz="28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0" indent="0">
              <a:buNone/>
            </a:pPr>
            <a:r>
              <a:rPr lang="th-TH" sz="2800" dirty="0">
                <a:latin typeface="Cordia New" panose="020B0304020202020204" pitchFamily="34" charset="-34"/>
                <a:cs typeface="Cordia New" panose="020B0304020202020204" pitchFamily="34" charset="-34"/>
              </a:rPr>
              <a:t>		</a:t>
            </a:r>
            <a:r>
              <a:rPr lang="th-TH" sz="28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	-  มี</a:t>
            </a:r>
            <a:r>
              <a:rPr lang="th-TH" sz="2800" dirty="0">
                <a:latin typeface="Cordia New" panose="020B0304020202020204" pitchFamily="34" charset="-34"/>
                <a:cs typeface="Cordia New" panose="020B0304020202020204" pitchFamily="34" charset="-34"/>
              </a:rPr>
              <a:t>ความทนต่อ </a:t>
            </a:r>
            <a:r>
              <a:rPr lang="en-US" sz="2800" dirty="0">
                <a:latin typeface="Cordia New" panose="020B0304020202020204" pitchFamily="34" charset="-34"/>
                <a:cs typeface="Cordia New" panose="020B0304020202020204" pitchFamily="34" charset="-34"/>
              </a:rPr>
              <a:t>alcohol </a:t>
            </a:r>
            <a:r>
              <a:rPr lang="th-TH" sz="2800" dirty="0">
                <a:latin typeface="Cordia New" panose="020B0304020202020204" pitchFamily="34" charset="-34"/>
                <a:cs typeface="Cordia New" panose="020B0304020202020204" pitchFamily="34" charset="-34"/>
              </a:rPr>
              <a:t>สูง</a:t>
            </a:r>
            <a:endParaRPr lang="en-US" sz="28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0" indent="0">
              <a:buNone/>
            </a:pPr>
            <a:r>
              <a:rPr lang="th-TH" sz="2800" dirty="0">
                <a:latin typeface="Cordia New" panose="020B0304020202020204" pitchFamily="34" charset="-34"/>
                <a:cs typeface="Cordia New" panose="020B0304020202020204" pitchFamily="34" charset="-34"/>
              </a:rPr>
              <a:t>		</a:t>
            </a:r>
            <a:r>
              <a:rPr lang="th-TH" sz="28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	-  ให้ </a:t>
            </a:r>
            <a:r>
              <a:rPr lang="en-US" sz="2800" dirty="0">
                <a:latin typeface="Cordia New" panose="020B0304020202020204" pitchFamily="34" charset="-34"/>
                <a:cs typeface="Cordia New" panose="020B0304020202020204" pitchFamily="34" charset="-34"/>
              </a:rPr>
              <a:t>alcohol </a:t>
            </a:r>
            <a:r>
              <a:rPr lang="th-TH" sz="2800" dirty="0">
                <a:latin typeface="Cordia New" panose="020B0304020202020204" pitchFamily="34" charset="-34"/>
                <a:cs typeface="Cordia New" panose="020B0304020202020204" pitchFamily="34" charset="-34"/>
              </a:rPr>
              <a:t>ในปริมาณสูง</a:t>
            </a:r>
            <a:endParaRPr lang="en-US" sz="28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0" indent="0">
              <a:buNone/>
            </a:pPr>
            <a:endParaRPr lang="en-US" sz="2800" dirty="0" smtClean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B6558-C274-46E6-817A-D986E243A3A5}" type="slidenum">
              <a:rPr lang="th-TH" smtClean="0"/>
              <a:t>16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67379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ชื่อเรื่อง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1. การหมัก </a:t>
            </a:r>
            <a:r>
              <a:rPr lang="en-US" dirty="0" smtClean="0"/>
              <a:t>alcohol</a:t>
            </a:r>
            <a:endParaRPr lang="th-TH" dirty="0"/>
          </a:p>
        </p:txBody>
      </p:sp>
      <p:sp>
        <p:nvSpPr>
          <p:cNvPr id="6" name="ตัวแทนเนื้อหา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28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กระบวนการผลิต </a:t>
            </a:r>
            <a:r>
              <a:rPr lang="en-US" sz="28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alcohol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8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th-TH" sz="28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3</a:t>
            </a:r>
            <a:r>
              <a:rPr lang="en-US" sz="28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. </a:t>
            </a:r>
            <a:r>
              <a:rPr lang="th-TH" sz="2800" dirty="0" err="1" smtClean="0">
                <a:latin typeface="Cordia New" panose="020B0304020202020204" pitchFamily="34" charset="-34"/>
                <a:cs typeface="Cordia New" panose="020B0304020202020204" pitchFamily="34" charset="-34"/>
              </a:rPr>
              <a:t>ปฎิกิริยา</a:t>
            </a:r>
            <a:endParaRPr lang="th-TH" sz="2800" dirty="0" smtClean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0" indent="0">
              <a:buNone/>
            </a:pPr>
            <a:r>
              <a:rPr lang="en-US" sz="28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	C</a:t>
            </a:r>
            <a:r>
              <a:rPr lang="en-US" sz="2800" baseline="-250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6</a:t>
            </a:r>
            <a:r>
              <a:rPr lang="en-US" sz="28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H</a:t>
            </a:r>
            <a:r>
              <a:rPr lang="en-US" sz="2800" baseline="-250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12</a:t>
            </a:r>
            <a:r>
              <a:rPr lang="en-US" sz="28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O</a:t>
            </a:r>
            <a:r>
              <a:rPr lang="en-US" sz="2800" baseline="-250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6</a:t>
            </a:r>
            <a:r>
              <a:rPr lang="en-US" sz="28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8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800" dirty="0">
                <a:latin typeface="Cordia New" panose="020B0304020202020204" pitchFamily="34" charset="-34"/>
                <a:cs typeface="Cordia New" panose="020B0304020202020204" pitchFamily="34" charset="-34"/>
              </a:rPr>
              <a:t>	          </a:t>
            </a:r>
            <a:r>
              <a:rPr lang="en-US" sz="2800" baseline="30000" dirty="0">
                <a:latin typeface="Cordia New" panose="020B0304020202020204" pitchFamily="34" charset="-34"/>
                <a:cs typeface="Cordia New" panose="020B0304020202020204" pitchFamily="34" charset="-34"/>
              </a:rPr>
              <a:t>yeast enzyme</a:t>
            </a:r>
            <a:r>
              <a:rPr lang="en-US" sz="2800" dirty="0">
                <a:latin typeface="Cordia New" panose="020B0304020202020204" pitchFamily="34" charset="-34"/>
                <a:cs typeface="Cordia New" panose="020B0304020202020204" pitchFamily="34" charset="-34"/>
              </a:rPr>
              <a:t>                2C</a:t>
            </a:r>
            <a:r>
              <a:rPr lang="en-US" sz="2800" baseline="-25000" dirty="0">
                <a:latin typeface="Cordia New" panose="020B0304020202020204" pitchFamily="34" charset="-34"/>
                <a:cs typeface="Cordia New" panose="020B0304020202020204" pitchFamily="34" charset="-34"/>
              </a:rPr>
              <a:t>2</a:t>
            </a:r>
            <a:r>
              <a:rPr lang="en-US" sz="2800" dirty="0">
                <a:latin typeface="Cordia New" panose="020B0304020202020204" pitchFamily="34" charset="-34"/>
                <a:cs typeface="Cordia New" panose="020B0304020202020204" pitchFamily="34" charset="-34"/>
              </a:rPr>
              <a:t>H</a:t>
            </a:r>
            <a:r>
              <a:rPr lang="en-US" sz="2800" baseline="-25000" dirty="0">
                <a:latin typeface="Cordia New" panose="020B0304020202020204" pitchFamily="34" charset="-34"/>
                <a:cs typeface="Cordia New" panose="020B0304020202020204" pitchFamily="34" charset="-34"/>
              </a:rPr>
              <a:t>5</a:t>
            </a:r>
            <a:r>
              <a:rPr lang="en-US" sz="2800" dirty="0">
                <a:latin typeface="Cordia New" panose="020B0304020202020204" pitchFamily="34" charset="-34"/>
                <a:cs typeface="Cordia New" panose="020B0304020202020204" pitchFamily="34" charset="-34"/>
              </a:rPr>
              <a:t>OH + 2CO</a:t>
            </a:r>
            <a:r>
              <a:rPr lang="en-US" sz="2800" baseline="-25000" dirty="0">
                <a:latin typeface="Cordia New" panose="020B0304020202020204" pitchFamily="34" charset="-34"/>
                <a:cs typeface="Cordia New" panose="020B0304020202020204" pitchFamily="34" charset="-34"/>
              </a:rPr>
              <a:t>2</a:t>
            </a:r>
            <a:endParaRPr lang="en-US" sz="28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0" indent="0">
              <a:buNone/>
            </a:pPr>
            <a:r>
              <a:rPr lang="en-US" sz="2800" dirty="0">
                <a:latin typeface="Cordia New" panose="020B0304020202020204" pitchFamily="34" charset="-34"/>
                <a:cs typeface="Cordia New" panose="020B0304020202020204" pitchFamily="34" charset="-34"/>
              </a:rPr>
              <a:t>            </a:t>
            </a:r>
            <a:r>
              <a:rPr lang="en-US" sz="28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    </a:t>
            </a:r>
            <a:r>
              <a:rPr lang="en-US" sz="20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glucose</a:t>
            </a:r>
            <a:r>
              <a:rPr lang="en-US" sz="28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                                                                </a:t>
            </a:r>
            <a:r>
              <a:rPr lang="en-US" sz="20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ethyl alcohol</a:t>
            </a:r>
          </a:p>
          <a:p>
            <a:pPr marL="0" indent="0">
              <a:buNone/>
            </a:pPr>
            <a:endParaRPr lang="en-US" sz="28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th-TH" sz="28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ผลิตภัณฑ์เครื่องดื่ม </a:t>
            </a:r>
            <a:r>
              <a:rPr lang="en-US" sz="2800" dirty="0">
                <a:latin typeface="Cordia New" panose="020B0304020202020204" pitchFamily="34" charset="-34"/>
                <a:cs typeface="Cordia New" panose="020B0304020202020204" pitchFamily="34" charset="-34"/>
              </a:rPr>
              <a:t>alcohol 	</a:t>
            </a:r>
          </a:p>
          <a:p>
            <a:pPr marL="0" indent="0">
              <a:buNone/>
            </a:pPr>
            <a:r>
              <a:rPr lang="en-US" sz="28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	- </a:t>
            </a:r>
            <a:r>
              <a:rPr lang="th-TH" sz="2800" dirty="0">
                <a:latin typeface="Cordia New" panose="020B0304020202020204" pitchFamily="34" charset="-34"/>
                <a:cs typeface="Cordia New" panose="020B0304020202020204" pitchFamily="34" charset="-34"/>
              </a:rPr>
              <a:t>ที่ผ่านการกลั่น  	</a:t>
            </a:r>
            <a:r>
              <a:rPr lang="en-US" sz="2800" dirty="0"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en-US" sz="28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Brandy</a:t>
            </a:r>
            <a:r>
              <a:rPr lang="en-US" sz="2800" dirty="0">
                <a:latin typeface="Cordia New" panose="020B0304020202020204" pitchFamily="34" charset="-34"/>
                <a:cs typeface="Cordia New" panose="020B0304020202020204" pitchFamily="34" charset="-34"/>
              </a:rPr>
              <a:t>, Rum, whiskey, gin, vodka</a:t>
            </a:r>
          </a:p>
          <a:p>
            <a:pPr marL="0" indent="0">
              <a:buNone/>
            </a:pPr>
            <a:r>
              <a:rPr lang="th-TH" sz="2800" dirty="0">
                <a:latin typeface="Cordia New" panose="020B0304020202020204" pitchFamily="34" charset="-34"/>
                <a:cs typeface="Cordia New" panose="020B0304020202020204" pitchFamily="34" charset="-34"/>
              </a:rPr>
              <a:t>             </a:t>
            </a:r>
            <a:r>
              <a:rPr lang="th-TH" sz="28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	- </a:t>
            </a:r>
            <a:r>
              <a:rPr lang="th-TH" sz="2800" dirty="0">
                <a:latin typeface="Cordia New" panose="020B0304020202020204" pitchFamily="34" charset="-34"/>
                <a:cs typeface="Cordia New" panose="020B0304020202020204" pitchFamily="34" charset="-34"/>
              </a:rPr>
              <a:t>ไม่ผ่านการกลั่น  	</a:t>
            </a:r>
            <a:r>
              <a:rPr lang="en-US" sz="2800" dirty="0"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en-US" sz="28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Beer</a:t>
            </a:r>
            <a:r>
              <a:rPr lang="en-US" sz="2800" dirty="0">
                <a:latin typeface="Cordia New" panose="020B0304020202020204" pitchFamily="34" charset="-34"/>
                <a:cs typeface="Cordia New" panose="020B0304020202020204" pitchFamily="34" charset="-34"/>
              </a:rPr>
              <a:t>, wine</a:t>
            </a:r>
          </a:p>
          <a:p>
            <a:pPr marL="0" indent="0">
              <a:buNone/>
            </a:pPr>
            <a:endParaRPr lang="en-US" sz="2800" dirty="0" smtClean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B6558-C274-46E6-817A-D986E243A3A5}" type="slidenum">
              <a:rPr lang="th-TH" smtClean="0"/>
              <a:t>17</a:t>
            </a:fld>
            <a:endParaRPr lang="th-TH"/>
          </a:p>
        </p:txBody>
      </p:sp>
      <p:cxnSp>
        <p:nvCxnSpPr>
          <p:cNvPr id="3" name="ลูกศรเชื่อมต่อแบบตรง 2"/>
          <p:cNvCxnSpPr/>
          <p:nvPr/>
        </p:nvCxnSpPr>
        <p:spPr>
          <a:xfrm>
            <a:off x="3275856" y="3356992"/>
            <a:ext cx="22322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ลูกศรเชื่อมต่อแบบตรง 7"/>
          <p:cNvCxnSpPr/>
          <p:nvPr/>
        </p:nvCxnSpPr>
        <p:spPr>
          <a:xfrm>
            <a:off x="3203848" y="5373216"/>
            <a:ext cx="86409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ลูกศรเชื่อมต่อแบบตรง 8"/>
          <p:cNvCxnSpPr/>
          <p:nvPr/>
        </p:nvCxnSpPr>
        <p:spPr>
          <a:xfrm>
            <a:off x="3203848" y="5877272"/>
            <a:ext cx="86409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350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ชื่อเรื่อง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2</a:t>
            </a:r>
            <a:r>
              <a:rPr lang="th-TH" dirty="0" smtClean="0"/>
              <a:t>. ยีสต์ขนมปัง </a:t>
            </a:r>
            <a:r>
              <a:rPr lang="en-US" dirty="0" smtClean="0"/>
              <a:t>(Baker’s yeast</a:t>
            </a:r>
            <a:r>
              <a:rPr lang="en-US" dirty="0" smtClean="0"/>
              <a:t>)</a:t>
            </a:r>
            <a:endParaRPr lang="th-TH" dirty="0"/>
          </a:p>
        </p:txBody>
      </p:sp>
      <p:sp>
        <p:nvSpPr>
          <p:cNvPr id="6" name="ตัวแทนเนื้อหา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800" dirty="0">
                <a:latin typeface="Cordia New" panose="020B0304020202020204" pitchFamily="34" charset="-34"/>
                <a:cs typeface="Cordia New" panose="020B0304020202020204" pitchFamily="34" charset="-34"/>
              </a:rPr>
              <a:t>ใช้เป็นตัวทำให้ขนมปัง</a:t>
            </a:r>
            <a:r>
              <a:rPr lang="th-TH" sz="28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ฟู</a:t>
            </a:r>
            <a:endParaRPr lang="en-US" sz="28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en-US" sz="28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800" dirty="0">
                <a:latin typeface="Cordia New" panose="020B0304020202020204" pitchFamily="34" charset="-34"/>
                <a:cs typeface="Cordia New" panose="020B0304020202020204" pitchFamily="34" charset="-34"/>
              </a:rPr>
              <a:t>ให้กลิ่นและลักษณะเฉพาะของขนม</a:t>
            </a:r>
            <a:r>
              <a:rPr lang="th-TH" sz="28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ปัง</a:t>
            </a:r>
          </a:p>
          <a:p>
            <a:r>
              <a:rPr lang="th-TH" sz="28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คุณภาพ</a:t>
            </a:r>
            <a:r>
              <a:rPr lang="th-TH" sz="2800" dirty="0">
                <a:latin typeface="Cordia New" panose="020B0304020202020204" pitchFamily="34" charset="-34"/>
                <a:cs typeface="Cordia New" panose="020B0304020202020204" pitchFamily="34" charset="-34"/>
              </a:rPr>
              <a:t>ของขนมปัง </a:t>
            </a:r>
            <a:r>
              <a:rPr lang="th-TH" sz="28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ขึ้นกับ</a:t>
            </a:r>
            <a:endParaRPr lang="th-TH" sz="28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0" indent="0">
              <a:buNone/>
            </a:pPr>
            <a:r>
              <a:rPr lang="th-TH" sz="2800" dirty="0"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th-TH" sz="28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- สาย</a:t>
            </a:r>
            <a:r>
              <a:rPr lang="th-TH" sz="2800" dirty="0">
                <a:latin typeface="Cordia New" panose="020B0304020202020204" pitchFamily="34" charset="-34"/>
                <a:cs typeface="Cordia New" panose="020B0304020202020204" pitchFamily="34" charset="-34"/>
              </a:rPr>
              <a:t>พันธุ์ของ </a:t>
            </a:r>
            <a:r>
              <a:rPr lang="en-US" sz="2800" dirty="0">
                <a:latin typeface="Cordia New" panose="020B0304020202020204" pitchFamily="34" charset="-34"/>
                <a:cs typeface="Cordia New" panose="020B0304020202020204" pitchFamily="34" charset="-34"/>
              </a:rPr>
              <a:t>yeast </a:t>
            </a:r>
            <a:r>
              <a:rPr lang="th-TH" sz="2800" dirty="0">
                <a:latin typeface="Cordia New" panose="020B0304020202020204" pitchFamily="34" charset="-34"/>
                <a:cs typeface="Cordia New" panose="020B0304020202020204" pitchFamily="34" charset="-34"/>
              </a:rPr>
              <a:t>ที่</a:t>
            </a:r>
            <a:r>
              <a:rPr lang="th-TH" sz="28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เหมาะสม เช่น </a:t>
            </a:r>
            <a:r>
              <a:rPr lang="en-US" sz="2800" i="1" dirty="0">
                <a:latin typeface="Cordia New" panose="020B0304020202020204" pitchFamily="34" charset="-34"/>
                <a:cs typeface="Cordia New" panose="020B0304020202020204" pitchFamily="34" charset="-34"/>
              </a:rPr>
              <a:t>S. </a:t>
            </a:r>
            <a:r>
              <a:rPr lang="en-US" sz="2800" i="1" dirty="0" err="1">
                <a:latin typeface="Cordia New" panose="020B0304020202020204" pitchFamily="34" charset="-34"/>
                <a:cs typeface="Cordia New" panose="020B0304020202020204" pitchFamily="34" charset="-34"/>
              </a:rPr>
              <a:t>cerevisiae</a:t>
            </a:r>
            <a:endParaRPr lang="th-TH" sz="28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0" indent="0">
              <a:buNone/>
            </a:pPr>
            <a:r>
              <a:rPr lang="th-TH" sz="2800" dirty="0"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th-TH" sz="28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- </a:t>
            </a:r>
            <a:r>
              <a:rPr lang="th-TH" sz="28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สภาวะในการ</a:t>
            </a:r>
            <a:r>
              <a:rPr lang="th-TH" sz="2800" dirty="0">
                <a:latin typeface="Cordia New" panose="020B0304020202020204" pitchFamily="34" charset="-34"/>
                <a:cs typeface="Cordia New" panose="020B0304020202020204" pitchFamily="34" charset="-34"/>
              </a:rPr>
              <a:t>บ่ม (</a:t>
            </a:r>
            <a:r>
              <a:rPr lang="en-US" sz="2800" dirty="0">
                <a:latin typeface="Cordia New" panose="020B0304020202020204" pitchFamily="34" charset="-34"/>
                <a:cs typeface="Cordia New" panose="020B0304020202020204" pitchFamily="34" charset="-34"/>
              </a:rPr>
              <a:t>pH 4-5</a:t>
            </a:r>
            <a:r>
              <a:rPr lang="th-TH" sz="28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)</a:t>
            </a:r>
            <a:endParaRPr lang="th-TH" sz="28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0" indent="0">
              <a:buNone/>
            </a:pPr>
            <a:r>
              <a:rPr lang="th-TH" sz="2800" dirty="0"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8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	- ชนิด</a:t>
            </a:r>
            <a:r>
              <a:rPr lang="th-TH" sz="2800" dirty="0">
                <a:latin typeface="Cordia New" panose="020B0304020202020204" pitchFamily="34" charset="-34"/>
                <a:cs typeface="Cordia New" panose="020B0304020202020204" pitchFamily="34" charset="-34"/>
              </a:rPr>
              <a:t>ของ</a:t>
            </a:r>
            <a:r>
              <a:rPr lang="th-TH" sz="28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วัตถุดิบ</a:t>
            </a:r>
          </a:p>
          <a:p>
            <a:r>
              <a:rPr lang="th-TH" sz="2800" dirty="0">
                <a:latin typeface="Cordia New" panose="020B0304020202020204" pitchFamily="34" charset="-34"/>
                <a:cs typeface="Cordia New" panose="020B0304020202020204" pitchFamily="34" charset="-34"/>
              </a:rPr>
              <a:t>ข้อดีของ </a:t>
            </a:r>
            <a:r>
              <a:rPr lang="en-US" sz="2800" i="1" dirty="0">
                <a:latin typeface="Cordia New" panose="020B0304020202020204" pitchFamily="34" charset="-34"/>
                <a:cs typeface="Cordia New" panose="020B0304020202020204" pitchFamily="34" charset="-34"/>
              </a:rPr>
              <a:t>S. </a:t>
            </a:r>
            <a:r>
              <a:rPr lang="en-US" sz="2800" i="1" dirty="0" err="1">
                <a:latin typeface="Cordia New" panose="020B0304020202020204" pitchFamily="34" charset="-34"/>
                <a:cs typeface="Cordia New" panose="020B0304020202020204" pitchFamily="34" charset="-34"/>
              </a:rPr>
              <a:t>cerevisiae</a:t>
            </a:r>
            <a:endParaRPr lang="en-US" sz="28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0" lvl="0" indent="0">
              <a:buNone/>
            </a:pPr>
            <a:r>
              <a:rPr lang="th-TH" sz="28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	- สามารถ</a:t>
            </a:r>
            <a:r>
              <a:rPr lang="th-TH" sz="28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หมักน้ำตาลใน </a:t>
            </a:r>
            <a:r>
              <a:rPr lang="en-US" sz="2800" dirty="0">
                <a:latin typeface="Cordia New" panose="020B0304020202020204" pitchFamily="34" charset="-34"/>
                <a:cs typeface="Cordia New" panose="020B0304020202020204" pitchFamily="34" charset="-34"/>
              </a:rPr>
              <a:t>dough </a:t>
            </a:r>
            <a:r>
              <a:rPr lang="th-TH" sz="2800" dirty="0">
                <a:latin typeface="Cordia New" panose="020B0304020202020204" pitchFamily="34" charset="-34"/>
                <a:cs typeface="Cordia New" panose="020B0304020202020204" pitchFamily="34" charset="-34"/>
              </a:rPr>
              <a:t>ได้รวดเร็ว</a:t>
            </a:r>
            <a:endParaRPr lang="en-US" sz="28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0" lvl="0" indent="0">
              <a:buNone/>
            </a:pPr>
            <a:r>
              <a:rPr lang="th-TH" sz="28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	- เจริญเติบโต</a:t>
            </a:r>
            <a:r>
              <a:rPr lang="th-TH" sz="2800" dirty="0">
                <a:latin typeface="Cordia New" panose="020B0304020202020204" pitchFamily="34" charset="-34"/>
                <a:cs typeface="Cordia New" panose="020B0304020202020204" pitchFamily="34" charset="-34"/>
              </a:rPr>
              <a:t>ได้อย่าง</a:t>
            </a:r>
            <a:r>
              <a:rPr lang="th-TH" sz="28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รวดเร็ว</a:t>
            </a:r>
            <a:endParaRPr lang="th-TH" sz="28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0" lvl="0" indent="0">
              <a:buNone/>
            </a:pPr>
            <a:r>
              <a:rPr lang="th-TH" sz="2800" dirty="0"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th-TH" sz="28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- มี</a:t>
            </a:r>
            <a:r>
              <a:rPr lang="th-TH" sz="2800" dirty="0">
                <a:latin typeface="Cordia New" panose="020B0304020202020204" pitchFamily="34" charset="-34"/>
                <a:cs typeface="Cordia New" panose="020B0304020202020204" pitchFamily="34" charset="-34"/>
              </a:rPr>
              <a:t>ความคงทน</a:t>
            </a:r>
            <a:endParaRPr lang="en-US" sz="28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0" indent="0">
              <a:buNone/>
            </a:pPr>
            <a:r>
              <a:rPr lang="en-US" sz="2800" dirty="0">
                <a:latin typeface="Cordia New" panose="020B0304020202020204" pitchFamily="34" charset="-34"/>
                <a:cs typeface="Cordia New" panose="020B0304020202020204" pitchFamily="34" charset="-34"/>
                <a:hlinkClick r:id="rId2"/>
              </a:rPr>
              <a:t>https://youtu.be/4mxqGF9JZHI</a:t>
            </a:r>
            <a:endParaRPr lang="en-US" sz="28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endParaRPr lang="en-US" sz="2800" dirty="0"/>
          </a:p>
          <a:p>
            <a:pPr marL="0" indent="0">
              <a:buNone/>
            </a:pPr>
            <a:endParaRPr lang="en-US" sz="2800" dirty="0" smtClean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B6558-C274-46E6-817A-D986E243A3A5}" type="slidenum">
              <a:rPr lang="th-TH" smtClean="0"/>
              <a:t>18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9408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3. ยีสต์ที่ใช้เป็นอาหาร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lvl="1" indent="0">
              <a:buNone/>
            </a:pPr>
            <a:r>
              <a:rPr lang="th-TH" sz="28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1. ใช้</a:t>
            </a:r>
            <a:r>
              <a:rPr lang="th-TH" sz="2800" dirty="0">
                <a:latin typeface="Cordia New" panose="020B0304020202020204" pitchFamily="34" charset="-34"/>
                <a:cs typeface="Cordia New" panose="020B0304020202020204" pitchFamily="34" charset="-34"/>
              </a:rPr>
              <a:t>เป็นอาหารเสริม</a:t>
            </a:r>
            <a:endParaRPr lang="en-US" sz="28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274320" lvl="1" indent="0">
              <a:buNone/>
            </a:pPr>
            <a:r>
              <a:rPr lang="th-TH" sz="28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2. คุณค่า</a:t>
            </a:r>
            <a:r>
              <a:rPr lang="th-TH" sz="2800" dirty="0">
                <a:latin typeface="Cordia New" panose="020B0304020202020204" pitchFamily="34" charset="-34"/>
                <a:cs typeface="Cordia New" panose="020B0304020202020204" pitchFamily="34" charset="-34"/>
              </a:rPr>
              <a:t>ทางโภชนาการ</a:t>
            </a:r>
            <a:endParaRPr lang="en-US" sz="28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0" indent="0">
              <a:buNone/>
            </a:pPr>
            <a:r>
              <a:rPr lang="th-TH" sz="28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		-   </a:t>
            </a:r>
            <a:r>
              <a:rPr lang="en-US" sz="2800" dirty="0">
                <a:latin typeface="Cordia New" panose="020B0304020202020204" pitchFamily="34" charset="-34"/>
                <a:cs typeface="Cordia New" panose="020B0304020202020204" pitchFamily="34" charset="-34"/>
              </a:rPr>
              <a:t>N    7-9 % </a:t>
            </a:r>
            <a:r>
              <a:rPr lang="th-TH" sz="2800" dirty="0">
                <a:latin typeface="Cordia New" panose="020B0304020202020204" pitchFamily="34" charset="-34"/>
                <a:cs typeface="Cordia New" panose="020B0304020202020204" pitchFamily="34" charset="-34"/>
              </a:rPr>
              <a:t>ในรูป </a:t>
            </a:r>
            <a:r>
              <a:rPr lang="en-US" sz="2800" dirty="0">
                <a:latin typeface="Cordia New" panose="020B0304020202020204" pitchFamily="34" charset="-34"/>
                <a:cs typeface="Cordia New" panose="020B0304020202020204" pitchFamily="34" charset="-34"/>
              </a:rPr>
              <a:t>Protein </a:t>
            </a:r>
            <a:r>
              <a:rPr lang="th-TH" sz="2800" dirty="0">
                <a:latin typeface="Cordia New" panose="020B0304020202020204" pitchFamily="34" charset="-34"/>
                <a:cs typeface="Cordia New" panose="020B0304020202020204" pitchFamily="34" charset="-34"/>
              </a:rPr>
              <a:t>  (  42-54 </a:t>
            </a:r>
            <a:r>
              <a:rPr lang="en-US" sz="2800" dirty="0">
                <a:latin typeface="Cordia New" panose="020B0304020202020204" pitchFamily="34" charset="-34"/>
                <a:cs typeface="Cordia New" panose="020B0304020202020204" pitchFamily="34" charset="-34"/>
              </a:rPr>
              <a:t>% </a:t>
            </a:r>
            <a:r>
              <a:rPr lang="th-TH" sz="2800" dirty="0">
                <a:latin typeface="Cordia New" panose="020B0304020202020204" pitchFamily="34" charset="-34"/>
                <a:cs typeface="Cordia New" panose="020B0304020202020204" pitchFamily="34" charset="-34"/>
              </a:rPr>
              <a:t>)</a:t>
            </a:r>
            <a:endParaRPr lang="en-US" sz="28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0" indent="0">
              <a:buNone/>
            </a:pPr>
            <a:r>
              <a:rPr lang="th-TH" sz="28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		-   </a:t>
            </a:r>
            <a:r>
              <a:rPr lang="th-TH" sz="2800" dirty="0">
                <a:latin typeface="Cordia New" panose="020B0304020202020204" pitchFamily="34" charset="-34"/>
                <a:cs typeface="Cordia New" panose="020B0304020202020204" pitchFamily="34" charset="-34"/>
              </a:rPr>
              <a:t>ประกอบด้วย </a:t>
            </a:r>
            <a:r>
              <a:rPr lang="en-US" sz="2800" dirty="0">
                <a:latin typeface="Cordia New" panose="020B0304020202020204" pitchFamily="34" charset="-34"/>
                <a:cs typeface="Cordia New" panose="020B0304020202020204" pitchFamily="34" charset="-34"/>
              </a:rPr>
              <a:t>Carb. , lipid </a:t>
            </a:r>
            <a:r>
              <a:rPr lang="th-TH" sz="2800" dirty="0">
                <a:latin typeface="Cordia New" panose="020B0304020202020204" pitchFamily="34" charset="-34"/>
                <a:cs typeface="Cordia New" panose="020B0304020202020204" pitchFamily="34" charset="-34"/>
              </a:rPr>
              <a:t>และ วิตามินรวม</a:t>
            </a:r>
            <a:endParaRPr lang="en-US" sz="28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0" indent="0">
              <a:buNone/>
            </a:pPr>
            <a:r>
              <a:rPr lang="th-TH" sz="28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	คุณค่า</a:t>
            </a:r>
            <a:r>
              <a:rPr lang="th-TH" sz="2800" dirty="0">
                <a:latin typeface="Cordia New" panose="020B0304020202020204" pitchFamily="34" charset="-34"/>
                <a:cs typeface="Cordia New" panose="020B0304020202020204" pitchFamily="34" charset="-34"/>
              </a:rPr>
              <a:t>ทางโภชนาการขึ้นอยู่กับ</a:t>
            </a:r>
            <a:endParaRPr lang="en-US" sz="28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274320" lvl="1" indent="0">
              <a:buNone/>
            </a:pPr>
            <a:r>
              <a:rPr lang="th-TH" sz="28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		- สาย</a:t>
            </a:r>
            <a:r>
              <a:rPr lang="th-TH" sz="2800" dirty="0">
                <a:latin typeface="Cordia New" panose="020B0304020202020204" pitchFamily="34" charset="-34"/>
                <a:cs typeface="Cordia New" panose="020B0304020202020204" pitchFamily="34" charset="-34"/>
              </a:rPr>
              <a:t>พันธุ์</a:t>
            </a:r>
            <a:endParaRPr lang="en-US" sz="28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274320" lvl="1" indent="0">
              <a:buNone/>
            </a:pPr>
            <a:r>
              <a:rPr lang="th-TH" sz="28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		- ชนิด</a:t>
            </a:r>
            <a:endParaRPr lang="en-US" sz="28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274320" lvl="1" indent="0">
              <a:buNone/>
            </a:pPr>
            <a:r>
              <a:rPr lang="th-TH" sz="28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		- สภาพ</a:t>
            </a:r>
            <a:r>
              <a:rPr lang="th-TH" sz="2800" dirty="0">
                <a:latin typeface="Cordia New" panose="020B0304020202020204" pitchFamily="34" charset="-34"/>
                <a:cs typeface="Cordia New" panose="020B0304020202020204" pitchFamily="34" charset="-34"/>
              </a:rPr>
              <a:t>ในการเลี้ยง</a:t>
            </a:r>
            <a:endParaRPr lang="en-US" sz="28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B6558-C274-46E6-817A-D986E243A3A5}" type="slidenum">
              <a:rPr lang="th-TH" smtClean="0"/>
              <a:t>19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7304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ชื่อเรื่อง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หลักการ</a:t>
            </a:r>
            <a:endParaRPr lang="th-TH" b="1" dirty="0"/>
          </a:p>
        </p:txBody>
      </p:sp>
      <p:sp>
        <p:nvSpPr>
          <p:cNvPr id="8" name="ตัวแทนเนื้อหา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3200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Substrate </a:t>
            </a:r>
            <a:r>
              <a:rPr lang="en-US" sz="32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+ micro.                  Product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sz="28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en-US" sz="2800" dirty="0"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en-US" sz="28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Product </a:t>
            </a:r>
            <a:r>
              <a:rPr lang="en-US" sz="2800" dirty="0"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en-US" sz="28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	= </a:t>
            </a:r>
            <a:r>
              <a:rPr lang="th-TH" sz="28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ผลิตภัณฑ์ </a:t>
            </a:r>
            <a:r>
              <a:rPr lang="en-US" sz="2800" dirty="0">
                <a:latin typeface="Cordia New" panose="020B0304020202020204" pitchFamily="34" charset="-34"/>
                <a:cs typeface="Cordia New" panose="020B0304020202020204" pitchFamily="34" charset="-34"/>
              </a:rPr>
              <a:t>micro.</a:t>
            </a:r>
            <a:r>
              <a:rPr lang="th-TH" sz="2800" dirty="0">
                <a:latin typeface="Cordia New" panose="020B0304020202020204" pitchFamily="34" charset="-34"/>
                <a:cs typeface="Cordia New" panose="020B0304020202020204" pitchFamily="34" charset="-34"/>
              </a:rPr>
              <a:t>สังเคราะห์ขึ้นใหม่</a:t>
            </a:r>
            <a:endParaRPr lang="en-US" sz="28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th-TH" sz="2800" dirty="0">
                <a:latin typeface="Cordia New" panose="020B0304020202020204" pitchFamily="34" charset="-34"/>
                <a:cs typeface="Cordia New" panose="020B0304020202020204" pitchFamily="34" charset="-34"/>
              </a:rPr>
              <a:t>		</a:t>
            </a:r>
            <a:r>
              <a:rPr lang="en-US" sz="28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	=</a:t>
            </a:r>
            <a:r>
              <a:rPr lang="th-TH" sz="28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800" dirty="0">
                <a:latin typeface="Cordia New" panose="020B0304020202020204" pitchFamily="34" charset="-34"/>
                <a:cs typeface="Cordia New" panose="020B0304020202020204" pitchFamily="34" charset="-34"/>
              </a:rPr>
              <a:t>ผลิตภัณฑ์ที่เกิดขึ้นจากการแยก </a:t>
            </a:r>
            <a:r>
              <a:rPr lang="en-US" sz="2800" dirty="0">
                <a:latin typeface="Cordia New" panose="020B0304020202020204" pitchFamily="34" charset="-34"/>
                <a:cs typeface="Cordia New" panose="020B0304020202020204" pitchFamily="34" charset="-34"/>
              </a:rPr>
              <a:t>substrate </a:t>
            </a:r>
            <a:r>
              <a:rPr lang="th-TH" sz="2800" dirty="0">
                <a:latin typeface="Cordia New" panose="020B0304020202020204" pitchFamily="34" charset="-34"/>
                <a:cs typeface="Cordia New" panose="020B0304020202020204" pitchFamily="34" charset="-34"/>
              </a:rPr>
              <a:t>ออกมา</a:t>
            </a:r>
            <a:endParaRPr lang="en-US" sz="28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>
              <a:lnSpc>
                <a:spcPct val="200000"/>
              </a:lnSpc>
            </a:pPr>
            <a:r>
              <a:rPr lang="en-US" sz="28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Micro</a:t>
            </a:r>
            <a:r>
              <a:rPr lang="en-US" sz="2800" dirty="0">
                <a:latin typeface="Cordia New" panose="020B0304020202020204" pitchFamily="34" charset="-34"/>
                <a:cs typeface="Cordia New" panose="020B0304020202020204" pitchFamily="34" charset="-34"/>
              </a:rPr>
              <a:t>. </a:t>
            </a:r>
            <a:r>
              <a:rPr lang="th-TH" sz="2800" dirty="0">
                <a:latin typeface="Cordia New" panose="020B0304020202020204" pitchFamily="34" charset="-34"/>
                <a:cs typeface="Cordia New" panose="020B0304020202020204" pitchFamily="34" charset="-34"/>
              </a:rPr>
              <a:t>เปลี่ยนวัตถุดิบราคาถูก              </a:t>
            </a:r>
            <a:r>
              <a:rPr lang="th-TH" sz="28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	ผลิตภัณฑ์</a:t>
            </a:r>
            <a:r>
              <a:rPr lang="th-TH" sz="2800" dirty="0">
                <a:latin typeface="Cordia New" panose="020B0304020202020204" pitchFamily="34" charset="-34"/>
                <a:cs typeface="Cordia New" panose="020B0304020202020204" pitchFamily="34" charset="-34"/>
              </a:rPr>
              <a:t>ที่มีประโยชน์ขึ้น</a:t>
            </a:r>
            <a:endParaRPr lang="en-US" sz="28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>
              <a:lnSpc>
                <a:spcPct val="200000"/>
              </a:lnSpc>
            </a:pPr>
            <a:endParaRPr lang="th-TH" sz="28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B6558-C274-46E6-817A-D986E243A3A5}" type="slidenum">
              <a:rPr lang="th-TH" smtClean="0"/>
              <a:t>2</a:t>
            </a:fld>
            <a:endParaRPr lang="th-TH"/>
          </a:p>
        </p:txBody>
      </p:sp>
      <p:cxnSp>
        <p:nvCxnSpPr>
          <p:cNvPr id="10" name="ลูกศรเชื่อมต่อแบบตรง 9"/>
          <p:cNvCxnSpPr/>
          <p:nvPr/>
        </p:nvCxnSpPr>
        <p:spPr>
          <a:xfrm>
            <a:off x="3131840" y="2276872"/>
            <a:ext cx="1224136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ลูกศรเชื่อมต่อแบบตรง 10"/>
          <p:cNvCxnSpPr/>
          <p:nvPr/>
        </p:nvCxnSpPr>
        <p:spPr>
          <a:xfrm>
            <a:off x="3743908" y="5085184"/>
            <a:ext cx="1224136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405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ชื่อเรื่อง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การใช้ </a:t>
            </a:r>
            <a:r>
              <a:rPr lang="en-US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M</a:t>
            </a:r>
            <a:r>
              <a:rPr lang="en-US" cap="none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old </a:t>
            </a:r>
            <a:r>
              <a:rPr lang="th-TH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ในอุตสาหกรรมอาหาร</a:t>
            </a:r>
            <a:endParaRPr lang="th-TH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6" name="ตัวแทนข้อความ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h-TH" sz="3200" dirty="0">
                <a:latin typeface="Cordia New" panose="020B0304020202020204" pitchFamily="34" charset="-34"/>
                <a:cs typeface="Cordia New" panose="020B0304020202020204" pitchFamily="34" charset="-34"/>
              </a:rPr>
              <a:t>ผลิต </a:t>
            </a:r>
            <a:r>
              <a:rPr lang="en-US" sz="3200" dirty="0">
                <a:latin typeface="Cordia New" panose="020B0304020202020204" pitchFamily="34" charset="-34"/>
                <a:cs typeface="Cordia New" panose="020B0304020202020204" pitchFamily="34" charset="-34"/>
              </a:rPr>
              <a:t>antibiotics, food product, enzyme, industrial chemical</a:t>
            </a:r>
            <a:endParaRPr lang="th-TH" sz="32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B6558-C274-46E6-817A-D986E243A3A5}" type="slidenum">
              <a:rPr lang="th-TH" smtClean="0"/>
              <a:t>20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5180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ชื่อเรื่อง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Enzyme </a:t>
            </a:r>
            <a:endParaRPr lang="th-TH" dirty="0"/>
          </a:p>
        </p:txBody>
      </p:sp>
      <p:sp>
        <p:nvSpPr>
          <p:cNvPr id="6" name="ตัวแทนเนื้อหา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sz="2800" i="1" dirty="0" err="1">
                <a:latin typeface="Cordia New" panose="020B0304020202020204" pitchFamily="34" charset="-34"/>
                <a:cs typeface="Cordia New" panose="020B0304020202020204" pitchFamily="34" charset="-34"/>
              </a:rPr>
              <a:t>Aspergillus</a:t>
            </a:r>
            <a:r>
              <a:rPr lang="en-US" sz="2800" i="1" dirty="0">
                <a:latin typeface="Cordia New" panose="020B0304020202020204" pitchFamily="34" charset="-34"/>
                <a:cs typeface="Cordia New" panose="020B0304020202020204" pitchFamily="34" charset="-34"/>
              </a:rPr>
              <a:t> , </a:t>
            </a:r>
            <a:r>
              <a:rPr lang="en-US" sz="2800" i="1" dirty="0" err="1">
                <a:latin typeface="Cordia New" panose="020B0304020202020204" pitchFamily="34" charset="-34"/>
                <a:cs typeface="Cordia New" panose="020B0304020202020204" pitchFamily="34" charset="-34"/>
              </a:rPr>
              <a:t>Penicillium</a:t>
            </a:r>
            <a:r>
              <a:rPr lang="en-US" sz="2800" i="1" dirty="0">
                <a:latin typeface="Cordia New" panose="020B0304020202020204" pitchFamily="34" charset="-34"/>
                <a:cs typeface="Cordia New" panose="020B0304020202020204" pitchFamily="34" charset="-34"/>
              </a:rPr>
              <a:t> , </a:t>
            </a:r>
            <a:r>
              <a:rPr lang="en-US" sz="2800" i="1" dirty="0" err="1">
                <a:latin typeface="Cordia New" panose="020B0304020202020204" pitchFamily="34" charset="-34"/>
                <a:cs typeface="Cordia New" panose="020B0304020202020204" pitchFamily="34" charset="-34"/>
              </a:rPr>
              <a:t>Mucor</a:t>
            </a:r>
            <a:r>
              <a:rPr lang="en-US" sz="2800" i="1" dirty="0">
                <a:latin typeface="Cordia New" panose="020B0304020202020204" pitchFamily="34" charset="-34"/>
                <a:cs typeface="Cordia New" panose="020B0304020202020204" pitchFamily="34" charset="-34"/>
              </a:rPr>
              <a:t> , </a:t>
            </a:r>
            <a:r>
              <a:rPr lang="en-US" sz="2800" i="1" dirty="0" err="1">
                <a:latin typeface="Cordia New" panose="020B0304020202020204" pitchFamily="34" charset="-34"/>
                <a:cs typeface="Cordia New" panose="020B0304020202020204" pitchFamily="34" charset="-34"/>
              </a:rPr>
              <a:t>Rhizopus</a:t>
            </a:r>
            <a:endParaRPr lang="en-US" sz="28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>
              <a:lnSpc>
                <a:spcPct val="150000"/>
              </a:lnSpc>
            </a:pPr>
            <a:r>
              <a:rPr lang="th-TH" sz="2800" u="sng" dirty="0">
                <a:latin typeface="Cordia New" panose="020B0304020202020204" pitchFamily="34" charset="-34"/>
                <a:cs typeface="Cordia New" panose="020B0304020202020204" pitchFamily="34" charset="-34"/>
              </a:rPr>
              <a:t>เอนไซม์ที่ผลิตคือ </a:t>
            </a:r>
            <a:endParaRPr lang="en-US" sz="28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en-US" sz="28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	1. amylase</a:t>
            </a:r>
            <a:r>
              <a:rPr lang="en-US" sz="2800" dirty="0">
                <a:latin typeface="Cordia New" panose="020B0304020202020204" pitchFamily="34" charset="-34"/>
                <a:cs typeface="Cordia New" panose="020B0304020202020204" pitchFamily="34" charset="-34"/>
              </a:rPr>
              <a:t>: </a:t>
            </a:r>
            <a:r>
              <a:rPr lang="th-TH" sz="2800" dirty="0">
                <a:latin typeface="Cordia New" panose="020B0304020202020204" pitchFamily="34" charset="-34"/>
                <a:cs typeface="Cordia New" panose="020B0304020202020204" pitchFamily="34" charset="-34"/>
              </a:rPr>
              <a:t>ย่อยแป้ง                      </a:t>
            </a:r>
            <a:r>
              <a:rPr lang="en-US" sz="2800" dirty="0">
                <a:latin typeface="Cordia New" panose="020B0304020202020204" pitchFamily="34" charset="-34"/>
                <a:cs typeface="Cordia New" panose="020B0304020202020204" pitchFamily="34" charset="-34"/>
              </a:rPr>
              <a:t>dextrin + </a:t>
            </a:r>
            <a:r>
              <a:rPr lang="th-TH" sz="2800" dirty="0">
                <a:latin typeface="Cordia New" panose="020B0304020202020204" pitchFamily="34" charset="-34"/>
                <a:cs typeface="Cordia New" panose="020B0304020202020204" pitchFamily="34" charset="-34"/>
              </a:rPr>
              <a:t>น้ำตาล</a:t>
            </a:r>
            <a:endParaRPr lang="en-US" sz="28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th-TH" sz="2800" dirty="0">
                <a:latin typeface="Cordia New" panose="020B0304020202020204" pitchFamily="34" charset="-34"/>
                <a:cs typeface="Cordia New" panose="020B0304020202020204" pitchFamily="34" charset="-34"/>
              </a:rPr>
              <a:t>                     </a:t>
            </a:r>
            <a:r>
              <a:rPr lang="en-US" sz="28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	: </a:t>
            </a:r>
            <a:r>
              <a:rPr lang="th-TH" sz="2800" dirty="0">
                <a:latin typeface="Cordia New" panose="020B0304020202020204" pitchFamily="34" charset="-34"/>
                <a:cs typeface="Cordia New" panose="020B0304020202020204" pitchFamily="34" charset="-34"/>
              </a:rPr>
              <a:t>ทำให้น้ำผลไม้ใส</a:t>
            </a:r>
            <a:endParaRPr lang="en-US" sz="28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en-US" sz="28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	2. </a:t>
            </a:r>
            <a:r>
              <a:rPr lang="en-US" sz="2800" dirty="0" err="1" smtClean="0">
                <a:latin typeface="Cordia New" panose="020B0304020202020204" pitchFamily="34" charset="-34"/>
                <a:cs typeface="Cordia New" panose="020B0304020202020204" pitchFamily="34" charset="-34"/>
              </a:rPr>
              <a:t>invertase</a:t>
            </a:r>
            <a:r>
              <a:rPr lang="en-US" sz="2800" dirty="0">
                <a:latin typeface="Cordia New" panose="020B0304020202020204" pitchFamily="34" charset="-34"/>
                <a:cs typeface="Cordia New" panose="020B0304020202020204" pitchFamily="34" charset="-34"/>
              </a:rPr>
              <a:t>: </a:t>
            </a:r>
            <a:r>
              <a:rPr lang="th-TH" sz="2800" dirty="0">
                <a:latin typeface="Cordia New" panose="020B0304020202020204" pitchFamily="34" charset="-34"/>
                <a:cs typeface="Cordia New" panose="020B0304020202020204" pitchFamily="34" charset="-34"/>
              </a:rPr>
              <a:t>ย่อย</a:t>
            </a:r>
            <a:r>
              <a:rPr lang="en-US" sz="2800" dirty="0">
                <a:latin typeface="Cordia New" panose="020B0304020202020204" pitchFamily="34" charset="-34"/>
                <a:cs typeface="Cordia New" panose="020B0304020202020204" pitchFamily="34" charset="-34"/>
              </a:rPr>
              <a:t> sucrose                 </a:t>
            </a:r>
            <a:r>
              <a:rPr lang="en-US" sz="28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   glucose</a:t>
            </a:r>
            <a:r>
              <a:rPr lang="th-TH" sz="28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800" dirty="0">
                <a:latin typeface="Cordia New" panose="020B0304020202020204" pitchFamily="34" charset="-34"/>
                <a:cs typeface="Cordia New" panose="020B0304020202020204" pitchFamily="34" charset="-34"/>
              </a:rPr>
              <a:t>+ </a:t>
            </a:r>
            <a:r>
              <a:rPr lang="en-US" sz="2800" dirty="0">
                <a:latin typeface="Cordia New" panose="020B0304020202020204" pitchFamily="34" charset="-34"/>
                <a:cs typeface="Cordia New" panose="020B0304020202020204" pitchFamily="34" charset="-34"/>
              </a:rPr>
              <a:t>fructose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latin typeface="Cordia New" panose="020B0304020202020204" pitchFamily="34" charset="-34"/>
                <a:cs typeface="Cordia New" panose="020B0304020202020204" pitchFamily="34" charset="-34"/>
              </a:rPr>
              <a:t>                     </a:t>
            </a:r>
            <a:r>
              <a:rPr lang="en-US" sz="28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	: </a:t>
            </a:r>
            <a:r>
              <a:rPr lang="th-TH" sz="2800" dirty="0">
                <a:latin typeface="Cordia New" panose="020B0304020202020204" pitchFamily="34" charset="-34"/>
                <a:cs typeface="Cordia New" panose="020B0304020202020204" pitchFamily="34" charset="-34"/>
              </a:rPr>
              <a:t>ทำลูกอม, ผลิตน้ำเชื่อมจึงไม่มีตะกอนจาก </a:t>
            </a:r>
            <a:r>
              <a:rPr lang="en-US" sz="2800" dirty="0">
                <a:latin typeface="Cordia New" panose="020B0304020202020204" pitchFamily="34" charset="-34"/>
                <a:cs typeface="Cordia New" panose="020B0304020202020204" pitchFamily="34" charset="-34"/>
              </a:rPr>
              <a:t>sucrose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en-US" sz="28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	3. protease</a:t>
            </a:r>
            <a:r>
              <a:rPr lang="en-US" sz="2800" dirty="0">
                <a:latin typeface="Cordia New" panose="020B0304020202020204" pitchFamily="34" charset="-34"/>
                <a:cs typeface="Cordia New" panose="020B0304020202020204" pitchFamily="34" charset="-34"/>
              </a:rPr>
              <a:t>:  proteolytic enzyme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en-US" sz="28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	4. pectinase</a:t>
            </a:r>
            <a:r>
              <a:rPr lang="en-US" sz="2800" dirty="0">
                <a:latin typeface="Cordia New" panose="020B0304020202020204" pitchFamily="34" charset="-34"/>
                <a:cs typeface="Cordia New" panose="020B0304020202020204" pitchFamily="34" charset="-34"/>
              </a:rPr>
              <a:t>: </a:t>
            </a:r>
            <a:r>
              <a:rPr lang="th-TH" sz="2800" dirty="0">
                <a:latin typeface="Cordia New" panose="020B0304020202020204" pitchFamily="34" charset="-34"/>
                <a:cs typeface="Cordia New" panose="020B0304020202020204" pitchFamily="34" charset="-34"/>
              </a:rPr>
              <a:t>ทำให้น้ำผลไม้ใส	</a:t>
            </a:r>
            <a:endParaRPr lang="en-US" sz="28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B6558-C274-46E6-817A-D986E243A3A5}" type="slidenum">
              <a:rPr lang="th-TH" smtClean="0"/>
              <a:t>21</a:t>
            </a:fld>
            <a:endParaRPr lang="th-TH"/>
          </a:p>
        </p:txBody>
      </p:sp>
      <p:cxnSp>
        <p:nvCxnSpPr>
          <p:cNvPr id="3" name="ลูกศรเชื่อมต่อแบบตรง 2"/>
          <p:cNvCxnSpPr/>
          <p:nvPr/>
        </p:nvCxnSpPr>
        <p:spPr>
          <a:xfrm>
            <a:off x="3491880" y="3140968"/>
            <a:ext cx="115212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ลูกศรเชื่อมต่อแบบตรง 6"/>
          <p:cNvCxnSpPr/>
          <p:nvPr/>
        </p:nvCxnSpPr>
        <p:spPr>
          <a:xfrm>
            <a:off x="3995936" y="4365104"/>
            <a:ext cx="115212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2818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B6558-C274-46E6-817A-D986E243A3A5}" type="slidenum">
              <a:rPr lang="th-TH" smtClean="0"/>
              <a:t>22</a:t>
            </a:fld>
            <a:endParaRPr lang="th-TH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3624" t="50111" r="22826" b="6490"/>
          <a:stretch/>
        </p:blipFill>
        <p:spPr>
          <a:xfrm>
            <a:off x="251520" y="908720"/>
            <a:ext cx="8845369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6694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B6558-C274-46E6-817A-D986E243A3A5}" type="slidenum">
              <a:rPr lang="th-TH" smtClean="0"/>
              <a:t>23</a:t>
            </a:fld>
            <a:endParaRPr lang="th-TH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3463" t="41999" r="33463" b="21602"/>
          <a:stretch/>
        </p:blipFill>
        <p:spPr>
          <a:xfrm>
            <a:off x="1259632" y="1124744"/>
            <a:ext cx="6513954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241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B6558-C274-46E6-817A-D986E243A3A5}" type="slidenum">
              <a:rPr lang="th-TH" smtClean="0"/>
              <a:t>24</a:t>
            </a:fld>
            <a:endParaRPr lang="th-TH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3625" t="25200" r="24401" b="16001"/>
          <a:stretch/>
        </p:blipFill>
        <p:spPr>
          <a:xfrm>
            <a:off x="477831" y="836712"/>
            <a:ext cx="8260346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196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th-TH" sz="32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ปัจจัยในการผลิตผลิตภัณฑ์จากจุลินท</a:t>
            </a:r>
            <a:r>
              <a:rPr lang="th-TH" sz="3200" b="1" dirty="0" err="1">
                <a:latin typeface="Cordia New" panose="020B0304020202020204" pitchFamily="34" charset="-34"/>
                <a:cs typeface="Cordia New" panose="020B0304020202020204" pitchFamily="34" charset="-34"/>
              </a:rPr>
              <a:t>รีย์</a:t>
            </a:r>
            <a:r>
              <a:rPr lang="th-TH" sz="32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ที่เกี่ยวข้องใน</a:t>
            </a:r>
            <a:r>
              <a:rPr lang="th-TH" sz="3200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อุตสาหกรรม</a:t>
            </a:r>
            <a:endParaRPr lang="th-TH" sz="32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ln>
            <a:noFill/>
            <a:prstDash val="dashDot"/>
          </a:ln>
        </p:spPr>
        <p:txBody>
          <a:bodyPr>
            <a:normAutofit/>
          </a:bodyPr>
          <a:lstStyle/>
          <a:p>
            <a:pPr marL="0" indent="0" algn="thaiDist">
              <a:lnSpc>
                <a:spcPct val="150000"/>
              </a:lnSpc>
              <a:buNone/>
            </a:pPr>
            <a:r>
              <a:rPr lang="th-TH" sz="3200" dirty="0">
                <a:latin typeface="Cordia New" panose="020B0304020202020204" pitchFamily="34" charset="-34"/>
                <a:cs typeface="Cordia New" panose="020B0304020202020204" pitchFamily="34" charset="-34"/>
              </a:rPr>
              <a:t>1. </a:t>
            </a:r>
            <a:r>
              <a:rPr lang="th-TH" sz="32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จุลินท</a:t>
            </a:r>
            <a:r>
              <a:rPr lang="th-TH" sz="3200" dirty="0" err="1" smtClean="0">
                <a:latin typeface="Cordia New" panose="020B0304020202020204" pitchFamily="34" charset="-34"/>
                <a:cs typeface="Cordia New" panose="020B0304020202020204" pitchFamily="34" charset="-34"/>
              </a:rPr>
              <a:t>รีย์</a:t>
            </a:r>
            <a:r>
              <a:rPr lang="th-TH" sz="3200" dirty="0"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endParaRPr lang="en-US" sz="32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0" indent="0" algn="thaiDist">
              <a:lnSpc>
                <a:spcPct val="150000"/>
              </a:lnSpc>
              <a:buNone/>
            </a:pPr>
            <a:r>
              <a:rPr lang="th-TH" sz="3200" dirty="0">
                <a:latin typeface="Cordia New" panose="020B0304020202020204" pitchFamily="34" charset="-34"/>
                <a:cs typeface="Cordia New" panose="020B0304020202020204" pitchFamily="34" charset="-34"/>
              </a:rPr>
              <a:t>	- ผลิตผลิตภัณฑ์ขึ้นมาในปริมาณที่มากพอ</a:t>
            </a:r>
            <a:endParaRPr lang="en-US" sz="32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0" indent="0" algn="thaiDist">
              <a:lnSpc>
                <a:spcPct val="150000"/>
              </a:lnSpc>
              <a:buNone/>
            </a:pPr>
            <a:r>
              <a:rPr lang="th-TH" sz="3200" dirty="0">
                <a:latin typeface="Cordia New" panose="020B0304020202020204" pitchFamily="34" charset="-34"/>
                <a:cs typeface="Cordia New" panose="020B0304020202020204" pitchFamily="34" charset="-34"/>
              </a:rPr>
              <a:t>	- มีลักษณะที่คงตัว (</a:t>
            </a:r>
            <a:r>
              <a:rPr lang="en-US" sz="3200" dirty="0">
                <a:latin typeface="Cordia New" panose="020B0304020202020204" pitchFamily="34" charset="-34"/>
                <a:cs typeface="Cordia New" panose="020B0304020202020204" pitchFamily="34" charset="-34"/>
              </a:rPr>
              <a:t>stable characteristics) </a:t>
            </a:r>
          </a:p>
          <a:p>
            <a:pPr marL="0" indent="0" algn="thaiDist">
              <a:lnSpc>
                <a:spcPct val="150000"/>
              </a:lnSpc>
              <a:buNone/>
            </a:pPr>
            <a:r>
              <a:rPr lang="en-US" sz="3200" dirty="0">
                <a:latin typeface="Cordia New" panose="020B0304020202020204" pitchFamily="34" charset="-34"/>
                <a:cs typeface="Cordia New" panose="020B0304020202020204" pitchFamily="34" charset="-34"/>
              </a:rPr>
              <a:t>	-</a:t>
            </a:r>
            <a:r>
              <a:rPr lang="th-TH" sz="3200" dirty="0">
                <a:latin typeface="Cordia New" panose="020B0304020202020204" pitchFamily="34" charset="-34"/>
                <a:cs typeface="Cordia New" panose="020B0304020202020204" pitchFamily="34" charset="-34"/>
              </a:rPr>
              <a:t> เจริญเติบโตได้อย่างรวดเร็ว </a:t>
            </a:r>
            <a:endParaRPr lang="en-US" sz="32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0" indent="0" algn="thaiDist">
              <a:lnSpc>
                <a:spcPct val="150000"/>
              </a:lnSpc>
              <a:buNone/>
            </a:pPr>
            <a:r>
              <a:rPr lang="th-TH" sz="3200" dirty="0">
                <a:latin typeface="Cordia New" panose="020B0304020202020204" pitchFamily="34" charset="-34"/>
                <a:cs typeface="Cordia New" panose="020B0304020202020204" pitchFamily="34" charset="-34"/>
              </a:rPr>
              <a:t>	- ไม่ก่อให้เกิดโรค </a:t>
            </a:r>
            <a:r>
              <a:rPr lang="en-US" sz="3200" dirty="0">
                <a:latin typeface="Cordia New" panose="020B0304020202020204" pitchFamily="34" charset="-34"/>
                <a:cs typeface="Cordia New" panose="020B0304020202020204" pitchFamily="34" charset="-34"/>
              </a:rPr>
              <a:t>( non pathogenic</a:t>
            </a:r>
            <a:r>
              <a:rPr lang="en-US" sz="32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)</a:t>
            </a:r>
          </a:p>
          <a:p>
            <a:pPr algn="thaiDist">
              <a:lnSpc>
                <a:spcPct val="150000"/>
              </a:lnSpc>
            </a:pPr>
            <a:endParaRPr lang="th-TH" sz="32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B6558-C274-46E6-817A-D986E243A3A5}" type="slidenum">
              <a:rPr lang="th-TH" smtClean="0"/>
              <a:t>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0391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th-TH" sz="32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ปัจจัยในการผลิตผลิตภัณฑ์จากจุลินท</a:t>
            </a:r>
            <a:r>
              <a:rPr lang="th-TH" sz="3200" b="1" dirty="0" err="1">
                <a:latin typeface="Cordia New" panose="020B0304020202020204" pitchFamily="34" charset="-34"/>
                <a:cs typeface="Cordia New" panose="020B0304020202020204" pitchFamily="34" charset="-34"/>
              </a:rPr>
              <a:t>รีย์</a:t>
            </a:r>
            <a:r>
              <a:rPr lang="th-TH" sz="32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ที่เกี่ยวข้องใน</a:t>
            </a:r>
            <a:r>
              <a:rPr lang="th-TH" sz="3200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อุตสาหกรรม</a:t>
            </a:r>
            <a:endParaRPr lang="th-TH" sz="32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5" name="ตัวแทนเนื้อหา 4"/>
          <p:cNvSpPr>
            <a:spLocks noGrp="1"/>
          </p:cNvSpPr>
          <p:nvPr>
            <p:ph idx="1"/>
          </p:nvPr>
        </p:nvSpPr>
        <p:spPr>
          <a:prstGeom prst="rect">
            <a:avLst/>
          </a:prstGeom>
          <a:ln>
            <a:noFill/>
            <a:prstDash val="dashDot"/>
          </a:ln>
        </p:spPr>
        <p:txBody>
          <a:bodyPr>
            <a:normAutofit/>
          </a:bodyPr>
          <a:lstStyle/>
          <a:p>
            <a:pPr marL="0" indent="0" algn="thaiDist">
              <a:lnSpc>
                <a:spcPct val="150000"/>
              </a:lnSpc>
              <a:buNone/>
            </a:pPr>
            <a:r>
              <a:rPr lang="en-US" sz="32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2.</a:t>
            </a:r>
            <a:r>
              <a:rPr lang="th-TH" sz="32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อาหารเลี้ยงเชื้อ</a:t>
            </a:r>
            <a:endParaRPr lang="en-US" sz="3200" dirty="0" smtClean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0" indent="0" algn="thaiDist">
              <a:lnSpc>
                <a:spcPct val="150000"/>
              </a:lnSpc>
              <a:buNone/>
            </a:pPr>
            <a:r>
              <a:rPr lang="th-TH" sz="32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	- </a:t>
            </a:r>
            <a:r>
              <a:rPr lang="en-US" sz="32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substrate </a:t>
            </a:r>
            <a:r>
              <a:rPr lang="th-TH" sz="32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ที่ใช้ต้องมีปริมาณมาก</a:t>
            </a:r>
            <a:endParaRPr lang="en-US" sz="3200" dirty="0" smtClean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0" indent="0" algn="thaiDist">
              <a:lnSpc>
                <a:spcPct val="150000"/>
              </a:lnSpc>
              <a:buNone/>
            </a:pPr>
            <a:r>
              <a:rPr lang="th-TH" sz="32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	- หาง่าย</a:t>
            </a:r>
            <a:endParaRPr lang="en-US" sz="3200" dirty="0" smtClean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0" indent="0" algn="thaiDist">
              <a:lnSpc>
                <a:spcPct val="150000"/>
              </a:lnSpc>
              <a:buNone/>
            </a:pPr>
            <a:r>
              <a:rPr lang="th-TH" sz="32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	- ราคาถูก</a:t>
            </a:r>
            <a:endParaRPr lang="en-US" sz="3200" dirty="0" smtClean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0" indent="0" algn="thaiDist">
              <a:lnSpc>
                <a:spcPct val="150000"/>
              </a:lnSpc>
              <a:buNone/>
            </a:pPr>
            <a:r>
              <a:rPr lang="th-TH" sz="32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	- อาจใช้ของเสียมาเป็นส่วนผสมในอาหารเลี้ยงเชื้อ เช่น จากโรงงานนม </a:t>
            </a:r>
            <a:r>
              <a:rPr lang="en-US" sz="32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,</a:t>
            </a:r>
            <a:r>
              <a:rPr lang="th-TH" sz="32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โรงงานกระดาษ </a:t>
            </a:r>
            <a:r>
              <a:rPr lang="en-US" sz="32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(sulfite waste liquors)</a:t>
            </a:r>
          </a:p>
          <a:p>
            <a:pPr algn="thaiDist">
              <a:lnSpc>
                <a:spcPct val="150000"/>
              </a:lnSpc>
            </a:pPr>
            <a:endParaRPr lang="th-TH" sz="32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B6558-C274-46E6-817A-D986E243A3A5}" type="slidenum">
              <a:rPr lang="th-TH" smtClean="0"/>
              <a:t>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8148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th-TH" sz="32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ปัจจัยในการผลิตผลิตภัณฑ์จากจุลินท</a:t>
            </a:r>
            <a:r>
              <a:rPr lang="th-TH" sz="3200" b="1" dirty="0" err="1">
                <a:latin typeface="Cordia New" panose="020B0304020202020204" pitchFamily="34" charset="-34"/>
                <a:cs typeface="Cordia New" panose="020B0304020202020204" pitchFamily="34" charset="-34"/>
              </a:rPr>
              <a:t>รีย์</a:t>
            </a:r>
            <a:r>
              <a:rPr lang="th-TH" sz="32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ที่เกี่ยวข้องใน</a:t>
            </a:r>
            <a:r>
              <a:rPr lang="th-TH" sz="3200" b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อุตสาหกรรม</a:t>
            </a:r>
            <a:endParaRPr lang="th-TH" sz="32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thaiDist">
              <a:lnSpc>
                <a:spcPct val="150000"/>
              </a:lnSpc>
              <a:buNone/>
            </a:pPr>
            <a:r>
              <a:rPr lang="en-US" sz="3200" dirty="0">
                <a:latin typeface="Cordia New" panose="020B0304020202020204" pitchFamily="34" charset="-34"/>
                <a:cs typeface="Cordia New" panose="020B0304020202020204" pitchFamily="34" charset="-34"/>
              </a:rPr>
              <a:t>3.</a:t>
            </a:r>
            <a:r>
              <a:rPr lang="th-TH" sz="3200" dirty="0">
                <a:latin typeface="Cordia New" panose="020B0304020202020204" pitchFamily="34" charset="-34"/>
                <a:cs typeface="Cordia New" panose="020B0304020202020204" pitchFamily="34" charset="-34"/>
              </a:rPr>
              <a:t>ผลิตภัณฑ์</a:t>
            </a:r>
            <a:endParaRPr lang="en-US" sz="32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0" indent="0" algn="thaiDist">
              <a:lnSpc>
                <a:spcPct val="150000"/>
              </a:lnSpc>
              <a:buNone/>
            </a:pPr>
            <a:r>
              <a:rPr lang="th-TH" sz="3200" dirty="0">
                <a:latin typeface="Cordia New" panose="020B0304020202020204" pitchFamily="34" charset="-34"/>
                <a:cs typeface="Cordia New" panose="020B0304020202020204" pitchFamily="34" charset="-34"/>
              </a:rPr>
              <a:t>	- ผลิต</a:t>
            </a:r>
            <a:r>
              <a:rPr lang="th-TH" sz="3200" dirty="0" err="1">
                <a:latin typeface="Cordia New" panose="020B0304020202020204" pitchFamily="34" charset="-34"/>
                <a:cs typeface="Cordia New" panose="020B0304020202020204" pitchFamily="34" charset="-34"/>
              </a:rPr>
              <a:t>ได้มาก</a:t>
            </a:r>
            <a:r>
              <a:rPr lang="th-TH" sz="3200" dirty="0">
                <a:latin typeface="Cordia New" panose="020B0304020202020204" pitchFamily="34" charset="-34"/>
                <a:cs typeface="Cordia New" panose="020B0304020202020204" pitchFamily="34" charset="-34"/>
              </a:rPr>
              <a:t>ในถังหมักขนาดใหญ่</a:t>
            </a:r>
            <a:endParaRPr lang="en-US" sz="32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0" indent="0" algn="thaiDist">
              <a:lnSpc>
                <a:spcPct val="150000"/>
              </a:lnSpc>
              <a:buNone/>
            </a:pPr>
            <a:r>
              <a:rPr lang="th-TH" sz="3200" dirty="0">
                <a:latin typeface="Cordia New" panose="020B0304020202020204" pitchFamily="34" charset="-34"/>
                <a:cs typeface="Cordia New" panose="020B0304020202020204" pitchFamily="34" charset="-34"/>
              </a:rPr>
              <a:t>	- อาจเป็นสารในกระบวนการ </a:t>
            </a:r>
            <a:r>
              <a:rPr lang="en-US" sz="3200" dirty="0">
                <a:latin typeface="Cordia New" panose="020B0304020202020204" pitchFamily="34" charset="-34"/>
                <a:cs typeface="Cordia New" panose="020B0304020202020204" pitchFamily="34" charset="-34"/>
              </a:rPr>
              <a:t>metabolism </a:t>
            </a:r>
            <a:r>
              <a:rPr lang="th-TH" sz="3200" dirty="0">
                <a:latin typeface="Cordia New" panose="020B0304020202020204" pitchFamily="34" charset="-34"/>
                <a:cs typeface="Cordia New" panose="020B0304020202020204" pitchFamily="34" charset="-34"/>
              </a:rPr>
              <a:t>ของ </a:t>
            </a:r>
            <a:r>
              <a:rPr lang="en-US" sz="3200" dirty="0">
                <a:latin typeface="Cordia New" panose="020B0304020202020204" pitchFamily="34" charset="-34"/>
                <a:cs typeface="Cordia New" panose="020B0304020202020204" pitchFamily="34" charset="-34"/>
              </a:rPr>
              <a:t>micro. </a:t>
            </a:r>
            <a:r>
              <a:rPr lang="th-TH" sz="3200" dirty="0">
                <a:latin typeface="Cordia New" panose="020B0304020202020204" pitchFamily="34" charset="-34"/>
                <a:cs typeface="Cordia New" panose="020B0304020202020204" pitchFamily="34" charset="-34"/>
              </a:rPr>
              <a:t>หรือ ตัว </a:t>
            </a:r>
            <a:r>
              <a:rPr lang="en-US" sz="3200" dirty="0">
                <a:latin typeface="Cordia New" panose="020B0304020202020204" pitchFamily="34" charset="-34"/>
                <a:cs typeface="Cordia New" panose="020B0304020202020204" pitchFamily="34" charset="-34"/>
              </a:rPr>
              <a:t>micro. </a:t>
            </a:r>
            <a:r>
              <a:rPr lang="th-TH" sz="3200" dirty="0">
                <a:latin typeface="Cordia New" panose="020B0304020202020204" pitchFamily="34" charset="-34"/>
                <a:cs typeface="Cordia New" panose="020B0304020202020204" pitchFamily="34" charset="-34"/>
              </a:rPr>
              <a:t>เอง ต้อง มีการพัฒนา ด้านวิธีการเกี่ยวผลิตภัณฑ์</a:t>
            </a:r>
            <a:endParaRPr lang="en-US" sz="32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algn="thaiDist">
              <a:lnSpc>
                <a:spcPct val="150000"/>
              </a:lnSpc>
            </a:pPr>
            <a:endParaRPr lang="th-TH" sz="32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B6558-C274-46E6-817A-D986E243A3A5}" type="slidenum">
              <a:rPr lang="th-TH" smtClean="0"/>
              <a:t>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648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อุตสาหกรรมจากจุลินท</a:t>
            </a:r>
            <a:r>
              <a:rPr lang="th-TH" b="1" dirty="0" err="1" smtClean="0"/>
              <a:t>รีย์</a:t>
            </a:r>
            <a:endParaRPr lang="th-TH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th-TH" sz="3200" dirty="0">
                <a:latin typeface="Cordia New" panose="020B0304020202020204" pitchFamily="34" charset="-34"/>
                <a:cs typeface="Cordia New" panose="020B0304020202020204" pitchFamily="34" charset="-34"/>
              </a:rPr>
              <a:t>1. </a:t>
            </a:r>
            <a:r>
              <a:rPr lang="en-US" sz="3200" dirty="0">
                <a:latin typeface="Cordia New" panose="020B0304020202020204" pitchFamily="34" charset="-34"/>
                <a:cs typeface="Cordia New" panose="020B0304020202020204" pitchFamily="34" charset="-34"/>
              </a:rPr>
              <a:t>alcohol beverage  		- </a:t>
            </a:r>
            <a:r>
              <a:rPr lang="th-TH" sz="3200" dirty="0">
                <a:latin typeface="Cordia New" panose="020B0304020202020204" pitchFamily="34" charset="-34"/>
                <a:cs typeface="Cordia New" panose="020B0304020202020204" pitchFamily="34" charset="-34"/>
              </a:rPr>
              <a:t>เบียร์ ,ไวน์ , เครื่องดื่ม </a:t>
            </a:r>
            <a:r>
              <a:rPr lang="en-US" sz="3200" dirty="0">
                <a:latin typeface="Cordia New" panose="020B0304020202020204" pitchFamily="34" charset="-34"/>
                <a:cs typeface="Cordia New" panose="020B0304020202020204" pitchFamily="34" charset="-34"/>
              </a:rPr>
              <a:t>alcohol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200" dirty="0">
                <a:latin typeface="Cordia New" panose="020B0304020202020204" pitchFamily="34" charset="-34"/>
                <a:cs typeface="Cordia New" panose="020B0304020202020204" pitchFamily="34" charset="-34"/>
              </a:rPr>
              <a:t>2. </a:t>
            </a:r>
            <a:r>
              <a:rPr lang="th-TH" sz="3200" dirty="0">
                <a:latin typeface="Cordia New" panose="020B0304020202020204" pitchFamily="34" charset="-34"/>
                <a:cs typeface="Cordia New" panose="020B0304020202020204" pitchFamily="34" charset="-34"/>
              </a:rPr>
              <a:t>สารเคมีประเภทยา 		- ยาปฏิชีวนะ, ยา </a:t>
            </a:r>
            <a:r>
              <a:rPr lang="en-US" sz="3200" dirty="0">
                <a:latin typeface="Cordia New" panose="020B0304020202020204" pitchFamily="34" charset="-34"/>
                <a:cs typeface="Cordia New" panose="020B0304020202020204" pitchFamily="34" charset="-34"/>
              </a:rPr>
              <a:t>steroid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h-TH" sz="3200" dirty="0">
                <a:latin typeface="Cordia New" panose="020B0304020202020204" pitchFamily="34" charset="-34"/>
                <a:cs typeface="Cordia New" panose="020B0304020202020204" pitchFamily="34" charset="-34"/>
              </a:rPr>
              <a:t>3. อาหารเสริม			-</a:t>
            </a:r>
            <a:r>
              <a:rPr lang="en-US" sz="3200" dirty="0">
                <a:latin typeface="Cordia New" panose="020B0304020202020204" pitchFamily="34" charset="-34"/>
                <a:cs typeface="Cordia New" panose="020B0304020202020204" pitchFamily="34" charset="-34"/>
              </a:rPr>
              <a:t> food supplements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200" dirty="0">
                <a:latin typeface="Cordia New" panose="020B0304020202020204" pitchFamily="34" charset="-34"/>
                <a:cs typeface="Cordia New" panose="020B0304020202020204" pitchFamily="34" charset="-34"/>
              </a:rPr>
              <a:t>				-</a:t>
            </a:r>
            <a:r>
              <a:rPr lang="th-TH" sz="3200" dirty="0">
                <a:latin typeface="Cordia New" panose="020B0304020202020204" pitchFamily="34" charset="-34"/>
                <a:cs typeface="Cordia New" panose="020B0304020202020204" pitchFamily="34" charset="-34"/>
              </a:rPr>
              <a:t> การผลิต </a:t>
            </a:r>
            <a:r>
              <a:rPr lang="en-US" sz="3200" dirty="0">
                <a:latin typeface="Cordia New" panose="020B0304020202020204" pitchFamily="34" charset="-34"/>
                <a:cs typeface="Cordia New" panose="020B0304020202020204" pitchFamily="34" charset="-34"/>
              </a:rPr>
              <a:t>yeast </a:t>
            </a:r>
            <a:r>
              <a:rPr lang="th-TH" sz="3200" dirty="0">
                <a:latin typeface="Cordia New" panose="020B0304020202020204" pitchFamily="34" charset="-34"/>
                <a:cs typeface="Cordia New" panose="020B0304020202020204" pitchFamily="34" charset="-34"/>
              </a:rPr>
              <a:t>และสาหร่าย 	</a:t>
            </a:r>
            <a:endParaRPr lang="en-US" sz="32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th-TH" sz="3200" dirty="0">
                <a:latin typeface="Cordia New" panose="020B0304020202020204" pitchFamily="34" charset="-34"/>
                <a:cs typeface="Cordia New" panose="020B0304020202020204" pitchFamily="34" charset="-34"/>
              </a:rPr>
              <a:t>4. สารเคมีชนิดอื่น ๆ 		-</a:t>
            </a:r>
            <a:r>
              <a:rPr lang="en-US" sz="3200" dirty="0">
                <a:latin typeface="Cordia New" panose="020B0304020202020204" pitchFamily="34" charset="-34"/>
                <a:cs typeface="Cordia New" panose="020B0304020202020204" pitchFamily="34" charset="-34"/>
              </a:rPr>
              <a:t>enzymes, acetone , butyl alcohol </a:t>
            </a:r>
          </a:p>
          <a:p>
            <a:pPr>
              <a:lnSpc>
                <a:spcPct val="150000"/>
              </a:lnSpc>
            </a:pPr>
            <a:endParaRPr lang="th-TH" sz="32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B6558-C274-46E6-817A-D986E243A3A5}" type="slidenum">
              <a:rPr lang="th-TH" smtClean="0"/>
              <a:t>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2465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ชื่อเรื่อง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การใช้ </a:t>
            </a:r>
            <a:r>
              <a:rPr lang="en-US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B</a:t>
            </a:r>
            <a:r>
              <a:rPr lang="en-US" cap="none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acteria </a:t>
            </a:r>
            <a:r>
              <a:rPr lang="th-TH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ในอุตสาหกรรมอาหาร</a:t>
            </a:r>
            <a:endParaRPr lang="th-TH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6" name="ตัวแทนข้อความ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h-TH" sz="28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ได้แก่ </a:t>
            </a:r>
            <a:r>
              <a:rPr lang="en-US" sz="28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Lactic acid, Acetic acid </a:t>
            </a:r>
            <a:r>
              <a:rPr lang="th-TH" sz="28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และ </a:t>
            </a:r>
            <a:r>
              <a:rPr lang="en-US" sz="28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Amino acid</a:t>
            </a:r>
            <a:endParaRPr lang="th-TH" sz="28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B6558-C274-46E6-817A-D986E243A3A5}" type="slidenum">
              <a:rPr lang="th-TH" smtClean="0"/>
              <a:t>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57317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ชื่อเรื่อง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Lactic Acid</a:t>
            </a:r>
            <a:endParaRPr lang="th-TH" dirty="0"/>
          </a:p>
        </p:txBody>
      </p:sp>
      <p:sp>
        <p:nvSpPr>
          <p:cNvPr id="6" name="ตัวแทนเนื้อหา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substrate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en-US" sz="28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Carbohydrate </a:t>
            </a:r>
            <a:r>
              <a:rPr lang="th-TH" sz="2800" dirty="0">
                <a:latin typeface="Cordia New" panose="020B0304020202020204" pitchFamily="34" charset="-34"/>
                <a:cs typeface="Cordia New" panose="020B0304020202020204" pitchFamily="34" charset="-34"/>
              </a:rPr>
              <a:t>เช่น แป้งข้าวโพด, แป้งมันฝรั่ง</a:t>
            </a:r>
            <a:r>
              <a:rPr lang="th-TH" sz="28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,กากน้ำตาล</a:t>
            </a:r>
            <a:endParaRPr lang="th-TH" sz="28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substrate </a:t>
            </a:r>
            <a:r>
              <a:rPr lang="th-TH" sz="2800" dirty="0">
                <a:latin typeface="Cordia New" panose="020B0304020202020204" pitchFamily="34" charset="-34"/>
                <a:cs typeface="Cordia New" panose="020B0304020202020204" pitchFamily="34" charset="-34"/>
              </a:rPr>
              <a:t>ต้องผ่านการย่อย                น้ำตาล </a:t>
            </a:r>
            <a:r>
              <a:rPr lang="en-US" sz="2800" dirty="0">
                <a:latin typeface="Cordia New" panose="020B0304020202020204" pitchFamily="34" charset="-34"/>
                <a:cs typeface="Cordia New" panose="020B0304020202020204" pitchFamily="34" charset="-34"/>
              </a:rPr>
              <a:t>glucose</a:t>
            </a:r>
          </a:p>
          <a:p>
            <a:pPr>
              <a:lnSpc>
                <a:spcPct val="150000"/>
              </a:lnSpc>
            </a:pPr>
            <a:r>
              <a:rPr lang="en-US" sz="2800" i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Lactobacillus</a:t>
            </a:r>
            <a:r>
              <a:rPr lang="en-US" sz="28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8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ควร</a:t>
            </a:r>
            <a:r>
              <a:rPr lang="th-TH" sz="2800" dirty="0">
                <a:latin typeface="Cordia New" panose="020B0304020202020204" pitchFamily="34" charset="-34"/>
                <a:cs typeface="Cordia New" panose="020B0304020202020204" pitchFamily="34" charset="-34"/>
              </a:rPr>
              <a:t>เป็นพวก </a:t>
            </a:r>
            <a:r>
              <a:rPr lang="en-US" sz="2800" dirty="0" err="1" smtClean="0">
                <a:latin typeface="Cordia New" panose="020B0304020202020204" pitchFamily="34" charset="-34"/>
                <a:cs typeface="Cordia New" panose="020B0304020202020204" pitchFamily="34" charset="-34"/>
              </a:rPr>
              <a:t>Homofermentative</a:t>
            </a:r>
            <a:endParaRPr lang="en-US" sz="2800" dirty="0" smtClean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>
              <a:lnSpc>
                <a:spcPct val="150000"/>
              </a:lnSpc>
            </a:pPr>
            <a:r>
              <a:rPr lang="th-TH" sz="28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ตัวอย่างเชื้อแบคทีเรีย</a:t>
            </a:r>
            <a:endParaRPr lang="en-US" sz="28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>
              <a:lnSpc>
                <a:spcPct val="150000"/>
              </a:lnSpc>
            </a:pPr>
            <a:endParaRPr lang="th-TH" sz="28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B6558-C274-46E6-817A-D986E243A3A5}" type="slidenum">
              <a:rPr lang="th-TH" smtClean="0"/>
              <a:t>8</a:t>
            </a:fld>
            <a:endParaRPr lang="th-TH"/>
          </a:p>
        </p:txBody>
      </p:sp>
      <p:cxnSp>
        <p:nvCxnSpPr>
          <p:cNvPr id="8" name="ลูกศรเชื่อมต่อแบบตรง 7"/>
          <p:cNvCxnSpPr/>
          <p:nvPr/>
        </p:nvCxnSpPr>
        <p:spPr>
          <a:xfrm>
            <a:off x="3491880" y="3429000"/>
            <a:ext cx="864096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5737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ชื่อเรื่อง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Lactic Acid</a:t>
            </a:r>
            <a:endParaRPr lang="th-TH" dirty="0"/>
          </a:p>
        </p:txBody>
      </p:sp>
      <p:sp>
        <p:nvSpPr>
          <p:cNvPr id="6" name="ตัวแทนเนื้อหา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h-TH" sz="28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ตัวอย่างเชื้อแบคทีเรีย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i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	L</a:t>
            </a:r>
            <a:r>
              <a:rPr lang="en-US" sz="2800" i="1" dirty="0">
                <a:latin typeface="Cordia New" panose="020B0304020202020204" pitchFamily="34" charset="-34"/>
                <a:cs typeface="Cordia New" panose="020B0304020202020204" pitchFamily="34" charset="-34"/>
              </a:rPr>
              <a:t>. </a:t>
            </a:r>
            <a:r>
              <a:rPr lang="en-US" sz="2800" i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acidophilus </a:t>
            </a:r>
            <a:r>
              <a:rPr lang="th-TH" sz="28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และ</a:t>
            </a:r>
            <a:r>
              <a:rPr lang="th-TH" sz="2800" i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en-US" sz="28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en-US" sz="2800" i="1" dirty="0">
                <a:latin typeface="Cordia New" panose="020B0304020202020204" pitchFamily="34" charset="-34"/>
                <a:cs typeface="Cordia New" panose="020B0304020202020204" pitchFamily="34" charset="-34"/>
              </a:rPr>
              <a:t>L</a:t>
            </a:r>
            <a:r>
              <a:rPr lang="en-US" sz="2800" i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. </a:t>
            </a:r>
            <a:r>
              <a:rPr lang="en-US" sz="2800" i="1" dirty="0" err="1">
                <a:latin typeface="Cordia New" panose="020B0304020202020204" pitchFamily="34" charset="-34"/>
                <a:cs typeface="Cordia New" panose="020B0304020202020204" pitchFamily="34" charset="-34"/>
              </a:rPr>
              <a:t>bulgaricus</a:t>
            </a:r>
            <a:r>
              <a:rPr lang="en-US" sz="2800" dirty="0"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8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		ผลิตภัณฑ์</a:t>
            </a:r>
            <a:r>
              <a:rPr lang="th-TH" sz="2800" dirty="0">
                <a:latin typeface="Cordia New" panose="020B0304020202020204" pitchFamily="34" charset="-34"/>
                <a:cs typeface="Cordia New" panose="020B0304020202020204" pitchFamily="34" charset="-34"/>
              </a:rPr>
              <a:t>จาก</a:t>
            </a:r>
            <a:r>
              <a:rPr lang="th-TH" sz="28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นม </a:t>
            </a:r>
            <a:endParaRPr lang="en-US" sz="28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800" i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	L</a:t>
            </a:r>
            <a:r>
              <a:rPr lang="en-US" sz="2800" i="1" dirty="0">
                <a:latin typeface="Cordia New" panose="020B0304020202020204" pitchFamily="34" charset="-34"/>
                <a:cs typeface="Cordia New" panose="020B0304020202020204" pitchFamily="34" charset="-34"/>
              </a:rPr>
              <a:t>. </a:t>
            </a:r>
            <a:r>
              <a:rPr lang="en-US" sz="2800" i="1" dirty="0" err="1" smtClean="0">
                <a:latin typeface="Cordia New" panose="020B0304020202020204" pitchFamily="34" charset="-34"/>
                <a:cs typeface="Cordia New" panose="020B0304020202020204" pitchFamily="34" charset="-34"/>
              </a:rPr>
              <a:t>delbrupckii</a:t>
            </a:r>
            <a:r>
              <a:rPr lang="th-TH" sz="2800" i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8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ผลิต </a:t>
            </a:r>
            <a:r>
              <a:rPr lang="en-US" sz="2800" dirty="0">
                <a:latin typeface="Cordia New" panose="020B0304020202020204" pitchFamily="34" charset="-34"/>
                <a:cs typeface="Cordia New" panose="020B0304020202020204" pitchFamily="34" charset="-34"/>
              </a:rPr>
              <a:t>commercial lactic acid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i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	L</a:t>
            </a:r>
            <a:r>
              <a:rPr lang="en-US" sz="2800" i="1" dirty="0">
                <a:latin typeface="Cordia New" panose="020B0304020202020204" pitchFamily="34" charset="-34"/>
                <a:cs typeface="Cordia New" panose="020B0304020202020204" pitchFamily="34" charset="-34"/>
              </a:rPr>
              <a:t>. </a:t>
            </a:r>
            <a:r>
              <a:rPr lang="en-US" sz="2800" i="1" dirty="0" err="1">
                <a:latin typeface="Cordia New" panose="020B0304020202020204" pitchFamily="34" charset="-34"/>
                <a:cs typeface="Cordia New" panose="020B0304020202020204" pitchFamily="34" charset="-34"/>
              </a:rPr>
              <a:t>casai</a:t>
            </a:r>
            <a:r>
              <a:rPr lang="en-US" sz="2800" dirty="0">
                <a:latin typeface="Cordia New" panose="020B0304020202020204" pitchFamily="34" charset="-34"/>
                <a:cs typeface="Cordia New" panose="020B0304020202020204" pitchFamily="34" charset="-34"/>
              </a:rPr>
              <a:t> 	</a:t>
            </a:r>
            <a:r>
              <a:rPr lang="en-US" sz="28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en-US" sz="2800" dirty="0" err="1" smtClean="0">
                <a:latin typeface="Cordia New" panose="020B0304020202020204" pitchFamily="34" charset="-34"/>
                <a:cs typeface="Cordia New" panose="020B0304020202020204" pitchFamily="34" charset="-34"/>
              </a:rPr>
              <a:t>ched</a:t>
            </a:r>
            <a:r>
              <a:rPr lang="en-US" sz="28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en-US" sz="2800" dirty="0" err="1">
                <a:latin typeface="Cordia New" panose="020B0304020202020204" pitchFamily="34" charset="-34"/>
                <a:cs typeface="Cordia New" panose="020B0304020202020204" pitchFamily="34" charset="-34"/>
              </a:rPr>
              <a:t>dar</a:t>
            </a:r>
            <a:r>
              <a:rPr lang="en-US" sz="2800" dirty="0"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en-US" sz="28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cheese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i="1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	L</a:t>
            </a:r>
            <a:r>
              <a:rPr lang="en-US" sz="2800" i="1" dirty="0">
                <a:latin typeface="Cordia New" panose="020B0304020202020204" pitchFamily="34" charset="-34"/>
                <a:cs typeface="Cordia New" panose="020B0304020202020204" pitchFamily="34" charset="-34"/>
              </a:rPr>
              <a:t>. </a:t>
            </a:r>
            <a:r>
              <a:rPr lang="en-US" sz="2800" i="1" dirty="0" err="1">
                <a:latin typeface="Cordia New" panose="020B0304020202020204" pitchFamily="34" charset="-34"/>
                <a:cs typeface="Cordia New" panose="020B0304020202020204" pitchFamily="34" charset="-34"/>
              </a:rPr>
              <a:t>plantarum</a:t>
            </a:r>
            <a:r>
              <a:rPr lang="en-US" sz="2800" dirty="0"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th-TH" sz="2800" dirty="0" smtClean="0">
                <a:latin typeface="Cordia New" panose="020B0304020202020204" pitchFamily="34" charset="-34"/>
                <a:cs typeface="Cordia New" panose="020B0304020202020204" pitchFamily="34" charset="-34"/>
              </a:rPr>
              <a:t>		ดองกะหล่ำปลี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8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>
              <a:lnSpc>
                <a:spcPct val="150000"/>
              </a:lnSpc>
            </a:pPr>
            <a:endParaRPr lang="th-TH" sz="28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B6558-C274-46E6-817A-D986E243A3A5}" type="slidenum">
              <a:rPr lang="th-TH" smtClean="0"/>
              <a:t>9</a:t>
            </a:fld>
            <a:endParaRPr lang="th-TH"/>
          </a:p>
        </p:txBody>
      </p:sp>
      <p:cxnSp>
        <p:nvCxnSpPr>
          <p:cNvPr id="3" name="ลูกศรเชื่อมต่อแบบตรง 2"/>
          <p:cNvCxnSpPr/>
          <p:nvPr/>
        </p:nvCxnSpPr>
        <p:spPr>
          <a:xfrm>
            <a:off x="5148064" y="2780928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ลูกศรเชื่อมต่อแบบตรง 8"/>
          <p:cNvCxnSpPr/>
          <p:nvPr/>
        </p:nvCxnSpPr>
        <p:spPr>
          <a:xfrm>
            <a:off x="2483768" y="4221088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ลูกศรเชื่อมต่อแบบตรง 9"/>
          <p:cNvCxnSpPr/>
          <p:nvPr/>
        </p:nvCxnSpPr>
        <p:spPr>
          <a:xfrm>
            <a:off x="3131840" y="4941168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00054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ความชัดเจน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แบบคลาสสิก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ความชัดเจ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376</TotalTime>
  <Words>382</Words>
  <Application>Microsoft Office PowerPoint</Application>
  <PresentationFormat>On-screen Show (4:3)</PresentationFormat>
  <Paragraphs>158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AngsanaUPC</vt:lpstr>
      <vt:lpstr>Arial</vt:lpstr>
      <vt:lpstr>Calibri</vt:lpstr>
      <vt:lpstr>Cordia New</vt:lpstr>
      <vt:lpstr>ความชัดเจน</vt:lpstr>
      <vt:lpstr>จุลินทรีย์ที่เกี่ยวข้องในอุตสาหกรรมอาหาร</vt:lpstr>
      <vt:lpstr>หลักการ</vt:lpstr>
      <vt:lpstr>ปัจจัยในการผลิตผลิตภัณฑ์จากจุลินทรีย์ที่เกี่ยวข้องในอุตสาหกรรม</vt:lpstr>
      <vt:lpstr>ปัจจัยในการผลิตผลิตภัณฑ์จากจุลินทรีย์ที่เกี่ยวข้องในอุตสาหกรรม</vt:lpstr>
      <vt:lpstr>ปัจจัยในการผลิตผลิตภัณฑ์จากจุลินทรีย์ที่เกี่ยวข้องในอุตสาหกรรม</vt:lpstr>
      <vt:lpstr>อุตสาหกรรมจากจุลินทรีย์</vt:lpstr>
      <vt:lpstr>การใช้ Bacteria ในอุตสาหกรรมอาหาร</vt:lpstr>
      <vt:lpstr>1. Lactic Acid</vt:lpstr>
      <vt:lpstr>1. Lactic Acid</vt:lpstr>
      <vt:lpstr>2. Acetic Acid </vt:lpstr>
      <vt:lpstr>3. Amino Acid</vt:lpstr>
      <vt:lpstr>PowerPoint Presentation</vt:lpstr>
      <vt:lpstr>PowerPoint Presentation</vt:lpstr>
      <vt:lpstr>การใช้ Yeast ในอุตสาหกรรมอาหาร</vt:lpstr>
      <vt:lpstr>1. การหมัก alcohol</vt:lpstr>
      <vt:lpstr>1. การหมัก alcohol</vt:lpstr>
      <vt:lpstr>1. การหมัก alcohol</vt:lpstr>
      <vt:lpstr>2. ยีสต์ขนมปัง (Baker’s yeast)</vt:lpstr>
      <vt:lpstr>3. ยีสต์ที่ใช้เป็นอาหาร</vt:lpstr>
      <vt:lpstr>การใช้ Mold ในอุตสาหกรรมอาหาร</vt:lpstr>
      <vt:lpstr>Enzyme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จุลินทรีย์ที่เกี่ยวข้องในอุตสาหกรรม</dc:title>
  <dc:creator>TeacherFOOD</dc:creator>
  <cp:lastModifiedBy>acer</cp:lastModifiedBy>
  <cp:revision>26</cp:revision>
  <cp:lastPrinted>2014-10-02T02:27:52Z</cp:lastPrinted>
  <dcterms:created xsi:type="dcterms:W3CDTF">2014-10-01T03:21:10Z</dcterms:created>
  <dcterms:modified xsi:type="dcterms:W3CDTF">2021-09-06T02:53:27Z</dcterms:modified>
</cp:coreProperties>
</file>