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0"/>
  </p:notesMasterIdLst>
  <p:sldIdLst>
    <p:sldId id="293" r:id="rId6"/>
    <p:sldId id="257" r:id="rId7"/>
    <p:sldId id="259" r:id="rId8"/>
    <p:sldId id="271" r:id="rId9"/>
    <p:sldId id="260" r:id="rId10"/>
    <p:sldId id="294" r:id="rId11"/>
    <p:sldId id="262" r:id="rId12"/>
    <p:sldId id="263" r:id="rId13"/>
    <p:sldId id="264" r:id="rId14"/>
    <p:sldId id="265" r:id="rId15"/>
    <p:sldId id="266" r:id="rId16"/>
    <p:sldId id="269" r:id="rId17"/>
    <p:sldId id="270" r:id="rId18"/>
    <p:sldId id="268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AF949-83FD-4624-AC67-150222DA2E14}" type="datetimeFigureOut">
              <a:rPr lang="th-TH" smtClean="0"/>
              <a:t>18/12/63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EB79F-8A14-4C36-8FE1-913A2D6B3C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482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7F1A8-50FC-476F-AAF6-D44ED1DCCE53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5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7F1A8-50FC-476F-AAF6-D44ED1DCCE53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3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7F1A8-50FC-476F-AAF6-D44ED1DCCE53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3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7F1A8-50FC-476F-AAF6-D44ED1DCCE53}" type="slidenum">
              <a:rPr lang="th-TH" smtClean="0">
                <a:solidFill>
                  <a:prstClr val="black"/>
                </a:solidFill>
              </a:rPr>
              <a:pPr/>
              <a:t>29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882C-DCCC-4D65-AE82-239ABA2B92AE}" type="datetimeFigureOut">
              <a:rPr lang="th-TH" smtClean="0"/>
              <a:t>18/12/63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6D76-2C41-4AB6-A2BE-5C9E8B626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630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882C-DCCC-4D65-AE82-239ABA2B92AE}" type="datetimeFigureOut">
              <a:rPr lang="th-TH" smtClean="0"/>
              <a:t>18/12/63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6D76-2C41-4AB6-A2BE-5C9E8B626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934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882C-DCCC-4D65-AE82-239ABA2B92AE}" type="datetimeFigureOut">
              <a:rPr lang="th-TH" smtClean="0"/>
              <a:t>18/12/63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6D76-2C41-4AB6-A2BE-5C9E8B626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950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13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0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1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76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53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75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84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882C-DCCC-4D65-AE82-239ABA2B92AE}" type="datetimeFigureOut">
              <a:rPr lang="th-TH" smtClean="0"/>
              <a:t>18/12/63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6D76-2C41-4AB6-A2BE-5C9E8B626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3946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08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58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80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93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79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91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51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25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6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882C-DCCC-4D65-AE82-239ABA2B92AE}" type="datetimeFigureOut">
              <a:rPr lang="th-TH" smtClean="0"/>
              <a:t>18/12/63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6D76-2C41-4AB6-A2BE-5C9E8B626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2339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08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13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00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45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92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38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61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7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78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882C-DCCC-4D65-AE82-239ABA2B92AE}" type="datetimeFigureOut">
              <a:rPr lang="th-TH" smtClean="0"/>
              <a:t>18/12/63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6D76-2C41-4AB6-A2BE-5C9E8B626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812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40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02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14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48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35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67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01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56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49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6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882C-DCCC-4D65-AE82-239ABA2B92AE}" type="datetimeFigureOut">
              <a:rPr lang="th-TH" smtClean="0"/>
              <a:t>18/12/63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6D76-2C41-4AB6-A2BE-5C9E8B626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444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4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42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41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134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1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882C-DCCC-4D65-AE82-239ABA2B92AE}" type="datetimeFigureOut">
              <a:rPr lang="th-TH" smtClean="0"/>
              <a:t>18/12/63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6D76-2C41-4AB6-A2BE-5C9E8B626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542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882C-DCCC-4D65-AE82-239ABA2B92AE}" type="datetimeFigureOut">
              <a:rPr lang="th-TH" smtClean="0"/>
              <a:t>18/12/63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6D76-2C41-4AB6-A2BE-5C9E8B626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479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882C-DCCC-4D65-AE82-239ABA2B92AE}" type="datetimeFigureOut">
              <a:rPr lang="th-TH" smtClean="0"/>
              <a:t>18/12/63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6D76-2C41-4AB6-A2BE-5C9E8B626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888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882C-DCCC-4D65-AE82-239ABA2B92AE}" type="datetimeFigureOut">
              <a:rPr lang="th-TH" smtClean="0"/>
              <a:t>18/12/63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6D76-2C41-4AB6-A2BE-5C9E8B626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423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882C-DCCC-4D65-AE82-239ABA2B92AE}" type="datetimeFigureOut">
              <a:rPr lang="th-TH" smtClean="0"/>
              <a:t>18/12/63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6D76-2C41-4AB6-A2BE-5C9E8B626F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694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6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8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BF4B-BF47-4FC4-8E5E-ECBDC8E6A42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18/12/63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457A-8481-4E02-BBF4-C792F68693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A89F6B8-9EE8-AB42-A675-27F6FBC71270}"/>
              </a:ext>
            </a:extLst>
          </p:cNvPr>
          <p:cNvSpPr/>
          <p:nvPr/>
        </p:nvSpPr>
        <p:spPr>
          <a:xfrm>
            <a:off x="776288" y="1920895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40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บทที่ 2</a:t>
            </a:r>
            <a:endParaRPr lang="en-US" sz="4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40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เนื้อสัตว์และส่วนประกอบของกล้ามเนื้อ</a:t>
            </a:r>
            <a:endParaRPr lang="en-US" sz="4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5A0035C-4A04-4B44-BE7E-F27563BB2F3F}"/>
              </a:ext>
            </a:extLst>
          </p:cNvPr>
          <p:cNvSpPr txBox="1"/>
          <p:nvPr/>
        </p:nvSpPr>
        <p:spPr>
          <a:xfrm>
            <a:off x="8009681" y="4930815"/>
            <a:ext cx="340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อาจารย์เก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ตวรร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ณ บุญเทพ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E272C92-3046-C748-AA52-76E865FE6A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9609"/>
          <a:stretch/>
        </p:blipFill>
        <p:spPr>
          <a:xfrm>
            <a:off x="6096000" y="0"/>
            <a:ext cx="6096000" cy="40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03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224" y="392555"/>
            <a:ext cx="11170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1.1  กล้ามเนื้อโครงร่าง (</a:t>
            </a:r>
            <a:r>
              <a:rPr lang="en-US" sz="40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skeletal muscle) </a:t>
            </a:r>
            <a:r>
              <a:rPr lang="th-TH" sz="40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หรือกล้ามเนื้อลาย (</a:t>
            </a:r>
            <a:r>
              <a:rPr lang="en-US" sz="40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striated voluntary)</a:t>
            </a:r>
            <a:endParaRPr lang="th-TH" sz="40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063" y="1233715"/>
            <a:ext cx="67227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กล้ามเนื้อโครงร่าง จะมีอยู่ในซากสัตว์ประมาณ 35-65 </a:t>
            </a:r>
            <a:r>
              <a:rPr lang="en-GB" dirty="0">
                <a:latin typeface="Angsana New" panose="02020603050405020304" pitchFamily="18" charset="-34"/>
                <a:cs typeface="Angsana New" panose="02020603050405020304" pitchFamily="18" charset="-34"/>
              </a:rPr>
              <a:t>%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ซาก </a:t>
            </a: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มีขนาดและความหนาแตกต่างกันออกไปขึ้นอยู่กับตำแหน่งของกล้ามเนื้อนั้นๆ </a:t>
            </a: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กล้ามเนื้อโครงร่างจัดเป็นส่วนสำคัญในทางเศรษฐกิจ เพราะเป็นส่วนที่มีอยู่มากที่สุด </a:t>
            </a: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โดยส่วนใหญ่กล้ามเนื้อโครงร่างจะติดอยู่กับกระดูกโดยตรง </a:t>
            </a: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แต่ก็มีบางส่วนที่ติดอยู่กับเส้นเอ็น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ligament)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กระดูกอ่อนและหนัง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517"/>
          <a:stretch/>
        </p:blipFill>
        <p:spPr>
          <a:xfrm>
            <a:off x="6928836" y="1352286"/>
            <a:ext cx="5263165" cy="50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7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52" y="419744"/>
            <a:ext cx="113122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กล้ามเนื้อเมื่อส่องด้วยกล้องจุลทรรศน์อิเลคตรอน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electron microscope)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จะพบว่ามีเส้นใยกลมยาวขนาดเล็กอีกเป็นจำนวนมาก 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ถ้าเส้นในกล้ามเนื้อมีขนาดเส้นผ่าศูนย์กลางประมาณ 50 ไมครอน จะมีจำนวนเส้นใยกลมยาวขนาดเล็กมากถึง 2,000 เส้น 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8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Arial" pitchFamily="34" charset="0"/>
              <a:buChar char="•"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เส้นใยเล็กเหล่านี้มีชื่อว่า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เส้นใยย่อย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ซึ่งจะเรียงตัวอัดกันอยู่ภายในเส้นใยกล้ามเนื้อ 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โดยมีซาร์โคเล็มมาห่อหุ้มไว้ให้อยู่ด้วยกันภายในของเหลวซาร์โคพลาสซึม </a:t>
            </a:r>
          </a:p>
        </p:txBody>
      </p:sp>
    </p:spTree>
    <p:extLst>
      <p:ext uri="{BB962C8B-B14F-4D97-AF65-F5344CB8AC3E}">
        <p14:creationId xmlns:p14="http://schemas.microsoft.com/office/powerpoint/2010/main" val="150023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ผลการค้นหารูปภาพสำหรับ กล้ามเนื้อเรียบ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3731" r="2771" b="7311"/>
          <a:stretch/>
        </p:blipFill>
        <p:spPr bwMode="auto">
          <a:xfrm>
            <a:off x="4381488" y="4143380"/>
            <a:ext cx="3333773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ผลการค้นหารูปภาพสำหรับ กล้ามเนื้อเรียบSmooth mus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1" y="2143133"/>
            <a:ext cx="33401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ผลการค้นหารูปภาพสำหรับ เนื้อเยื่อไขมัน (Adipose tissue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9" y="1071546"/>
            <a:ext cx="4114800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476264" y="138270"/>
            <a:ext cx="466724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600" b="1" dirty="0">
                <a:solidFill>
                  <a:prstClr val="white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1.2 กล้ามเนื้อเรียบ </a:t>
            </a:r>
            <a:r>
              <a:rPr lang="en-US" sz="3600" b="1" dirty="0">
                <a:solidFill>
                  <a:prstClr val="white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(Smooth muscle)</a:t>
            </a:r>
            <a:endParaRPr lang="th-TH" sz="3600" dirty="0">
              <a:solidFill>
                <a:prstClr val="white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381492" y="1214429"/>
            <a:ext cx="614093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เป็นองค์ประกอบของร่างกายสัตว์ในส่วนที่เป็นอวัยวะภายใน </a:t>
            </a: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>
            <a:off x="7620012" y="2714620"/>
            <a:ext cx="76200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สี่เหลี่ยมผืนผ้า 13"/>
          <p:cNvSpPr/>
          <p:nvPr/>
        </p:nvSpPr>
        <p:spPr>
          <a:xfrm>
            <a:off x="8753582" y="2428868"/>
            <a:ext cx="1657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บริเวณลำไส้ </a:t>
            </a:r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 flipV="1">
            <a:off x="7143760" y="4857760"/>
            <a:ext cx="1333509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8667784" y="4714884"/>
            <a:ext cx="1167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กระเพาะ</a:t>
            </a:r>
          </a:p>
        </p:txBody>
      </p:sp>
      <p:cxnSp>
        <p:nvCxnSpPr>
          <p:cNvPr id="19" name="ลูกศรเชื่อมต่อแบบตรง 18"/>
          <p:cNvCxnSpPr/>
          <p:nvPr/>
        </p:nvCxnSpPr>
        <p:spPr>
          <a:xfrm>
            <a:off x="4952993" y="3214686"/>
            <a:ext cx="3524275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5143496" y="3071810"/>
            <a:ext cx="3333773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สี่เหลี่ยมผืนผ้า 22"/>
          <p:cNvSpPr/>
          <p:nvPr/>
        </p:nvSpPr>
        <p:spPr>
          <a:xfrm>
            <a:off x="8763019" y="3500438"/>
            <a:ext cx="857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ไต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8667782" y="300037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ปอด</a:t>
            </a:r>
          </a:p>
        </p:txBody>
      </p:sp>
      <p:cxnSp>
        <p:nvCxnSpPr>
          <p:cNvPr id="26" name="ลูกศรเชื่อมต่อแบบตรง 25"/>
          <p:cNvCxnSpPr/>
          <p:nvPr/>
        </p:nvCxnSpPr>
        <p:spPr>
          <a:xfrm>
            <a:off x="4857741" y="3071810"/>
            <a:ext cx="3524275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สี่เหลี่ยมผืนผ้า 26"/>
          <p:cNvSpPr/>
          <p:nvPr/>
        </p:nvSpPr>
        <p:spPr>
          <a:xfrm>
            <a:off x="8763019" y="4000504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ตับ</a:t>
            </a:r>
          </a:p>
        </p:txBody>
      </p:sp>
      <p:cxnSp>
        <p:nvCxnSpPr>
          <p:cNvPr id="29" name="ลูกศรเชื่อมต่อแบบตรง 28"/>
          <p:cNvCxnSpPr/>
          <p:nvPr/>
        </p:nvCxnSpPr>
        <p:spPr>
          <a:xfrm>
            <a:off x="4667241" y="5214950"/>
            <a:ext cx="3810027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สี่เหลี่ยมผืนผ้า 29"/>
          <p:cNvSpPr/>
          <p:nvPr/>
        </p:nvSpPr>
        <p:spPr>
          <a:xfrm>
            <a:off x="8667779" y="5572140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อวัยวะสืบพันธุ์ </a:t>
            </a:r>
          </a:p>
        </p:txBody>
      </p:sp>
    </p:spTree>
    <p:extLst>
      <p:ext uri="{BB962C8B-B14F-4D97-AF65-F5344CB8AC3E}">
        <p14:creationId xmlns:p14="http://schemas.microsoft.com/office/powerpoint/2010/main" val="407985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9"/>
          <a:stretch>
            <a:fillRect/>
          </a:stretch>
        </p:blipFill>
        <p:spPr bwMode="auto">
          <a:xfrm>
            <a:off x="476210" y="857232"/>
            <a:ext cx="6096043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666712" y="357176"/>
            <a:ext cx="483497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3600" b="1" dirty="0">
                <a:solidFill>
                  <a:prstClr val="white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1.3  กล้ามเนื้อหัวใจ </a:t>
            </a:r>
            <a:r>
              <a:rPr lang="en-US" sz="3600" b="1" dirty="0">
                <a:solidFill>
                  <a:prstClr val="white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(Cardiac muscle)</a:t>
            </a:r>
            <a:endParaRPr lang="th-TH" sz="3600" dirty="0">
              <a:solidFill>
                <a:prstClr val="white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572253" y="1643053"/>
            <a:ext cx="490989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 เป็นส่วนประกอบหลักของหัวใจ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572253" y="2857499"/>
            <a:ext cx="523878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 จัดเป็นกล้ามเนื้อลายชนิดหนึ่งแต่ร่างกายไม่สามารถควบคุมได้</a:t>
            </a:r>
            <a:r>
              <a:rPr lang="en-US" sz="3200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(involuntary muscle) </a:t>
            </a:r>
            <a:endParaRPr lang="th-TH" sz="3200" dirty="0">
              <a:solidFill>
                <a:prstClr val="black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57213" y="4572013"/>
            <a:ext cx="1085857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 การทำงานเป็นจังหวะโดยไม่หยุดเลยตั้งแต่ระยะตัวอ่อน </a:t>
            </a:r>
            <a:r>
              <a:rPr lang="en-US" sz="3200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(embryo) </a:t>
            </a:r>
            <a:r>
              <a:rPr lang="th-TH" sz="3200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จนกระทั่งสัตว์ตายไป</a:t>
            </a:r>
          </a:p>
        </p:txBody>
      </p:sp>
    </p:spTree>
    <p:extLst>
      <p:ext uri="{BB962C8B-B14F-4D97-AF65-F5344CB8AC3E}">
        <p14:creationId xmlns:p14="http://schemas.microsoft.com/office/powerpoint/2010/main" val="2611013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357" y="410548"/>
            <a:ext cx="6098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2.  เนื้อเยื่อเกี่ยวพัน (</a:t>
            </a:r>
            <a:r>
              <a:rPr lang="en-US" sz="44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connective tissue) </a:t>
            </a:r>
            <a:endParaRPr lang="th-TH" sz="4400" b="1" dirty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005" y="1282036"/>
            <a:ext cx="1066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ทำหน้าที่เชื่อมและยึดให้ติดกันของส่วนต่างๆในร่างกายสัตว์ กระจายอยู่ในแทบจะทุกแห่งในตัวสัตว์ ในโครงกระดูกก็พบอยู่ตลอด 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ทำหน้าที่เชื่อมกล้ามเนื้อให้ติดอยู่กับกระดูก เป็นส่วนประกอบสำคัญในเส้นเลือด 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สำหรับในเส้นประสาทก็ห่อหุ้มป้องกันเส้นประสาทในบางส่วน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มีเซลล์จำนวน 2-3 เซลล์ แต่มีสารนอกเซลล์อยู่ในปริมาณที่ค่อนข้างสูง  มีลักษณะนิ่มเหมือนวุ้นไปจนถึงแข็ง 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ปริมาณและคุณภาพของเนื้อเยื่อเกี่ยวพันนับว่ามีอิทธิพลสูงต่อความนุ่มและความน่ารับประทานของเนื้อสัตว์</a:t>
            </a:r>
          </a:p>
        </p:txBody>
      </p:sp>
    </p:spTree>
    <p:extLst>
      <p:ext uri="{BB962C8B-B14F-4D97-AF65-F5344CB8AC3E}">
        <p14:creationId xmlns:p14="http://schemas.microsoft.com/office/powerpoint/2010/main" val="344645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391" y="750729"/>
            <a:ext cx="115960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ถ้ากล้ามเนื้อทำงาน เช่น ส่วนขาและไหล่ จะมีความเหนียวสูงกว่า เพราะมีปริมาณเนื้อเยื่อเกี่ยวพันสูงแต่คุณภาพต่ำ 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แต่ถ้าเป็นกล้ามเนื้อที่ทำหน้าที่เพียงเสริมโครงร่าง เช่น กล้ามเนื้อสันนอกและสันใน ก็จะมีปริมาณเนื้อเยื่อเกี่ยวพันต่ำและมีคุณภาพดีกว่า 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ดังนั้น เนื้อจึงมีความนุ่มน่ารับประทานกว่าการใช้วิธีทำให้สุก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cooking)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ที่เหมาะสมกับกล้ามเนื้อจะทำให้เนื้อมีความน่ารับประทานมากขึ้น  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การย่างไฟแดงสำหรับเนื้อสันในทำให้เนื้อมีสีสวยงามและมีกลิ่นหอม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การต้มเคี่ยวนานๆ สำหรับเนื้อขาสะโพกจะทำให้เนื้อนุ่มน่ารับประทานมากขึ้น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56998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221" y="200939"/>
            <a:ext cx="11418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	สารประกอบโปรตีนในเนื้อเยื่อเกี่ยวพันแบ่งออกได้เป็น 3 ชนิด คือ คอลลาเจน อีลาสติน และเรติคิวลัม โดยคอลลาเจนและอีลาสตินเป็นโปรตีน 2 ชนิด หลักในเนื้อเยื่อเกี่ยวพัน มีรายละเอียด ดังนี้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2153" y="2558075"/>
            <a:ext cx="1057246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เป็นเนื้อเยื่อเกี่ยวพันที่มีอยู่ในร่างกายสัตว์สูงที่สุด มีลักษณะเป็นเส้นเล็กๆ ยาว และหยิกหยอง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wavy)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ซึ่งจะอยู่เป็นเส้นเดี่ยวหรืออยู่ร่วมภายในกล้ามเนื้อ</a:t>
            </a:r>
          </a:p>
          <a:p>
            <a:pPr marL="457200" indent="-457200" algn="thaiDist">
              <a:buFont typeface="Arial" pitchFamily="34" charset="0"/>
              <a:buChar char="•"/>
            </a:pP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คอลลาเจน มีสีขาวและมความยืดหยุ่นต่ำมักพบในกระดูกเอ็น และหนังคอลลาเจน </a:t>
            </a:r>
          </a:p>
          <a:p>
            <a:pPr marL="457200" indent="-457200" algn="thaiDist">
              <a:buFont typeface="Arial" pitchFamily="34" charset="0"/>
              <a:buChar char="•"/>
            </a:pP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คอลลาเจนจะแปรสภาพไปเป็น เจลาติน (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galatin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ได้ง่ายเมื่อถูกความร้อน โดยเฉพาะอย่างยิ่งความร้อนชื้น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moisture heat) </a:t>
            </a:r>
          </a:p>
          <a:p>
            <a:pPr marL="457200" indent="-457200" algn="thaiDist">
              <a:buFont typeface="Arial" pitchFamily="34" charset="0"/>
              <a:buChar char="•"/>
            </a:pP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 algn="thaiDist"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ดังนั้น กล้ามเนื้อที่มีคอลลาเจนสูงจึงมักนิยมทำให้สุกโดยการต้มหรือเคี่ยว เมื่ออุณหภูมิสูงขึ้นการละลายของคอลลาเจน จะเพิ่มขึ้นด้วย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445" y="1826305"/>
            <a:ext cx="3094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2.1  คอลลาเจน (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collagen) 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5143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427" y="437838"/>
            <a:ext cx="3321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2.2  อีลาสติน (</a:t>
            </a:r>
            <a:r>
              <a:rPr lang="en-US" sz="4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elastin) </a:t>
            </a:r>
            <a:endParaRPr lang="th-TH" sz="40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6373" y="1345392"/>
            <a:ext cx="107225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เป็นเนื้อเยื่อเกี่ยวพันที่มีอยู่ในปริมาณต่ำกว่าคอลลาเจนมาก มีลักษณะคล้ายๆยางจึงเรียกว่า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rubbery protein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พบมากในเส้นเอ็น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ligament)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ผนังของเส้นเลือด ตลอดจนที่ต่างๆภายในกล้ามเนื้อด้วย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ตัวอย่างอีลาสตินที่พบง่ายที่สุด คือ เส้นเอ็นที่คอของโค กระบือ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อีลาสติน ไม่สลายตัวหรือแปรสภาพไปเป็นเจลลาตินเหมือนในคอลลาเจน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การประกอบอาหารโดยวิธีหุงต้ม ตุ๋น หรือต้มเปื่อย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pressure cooker)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ก็เป็นวิธีที่นิยมใช้</a:t>
            </a:r>
          </a:p>
        </p:txBody>
      </p:sp>
    </p:spTree>
    <p:extLst>
      <p:ext uri="{BB962C8B-B14F-4D97-AF65-F5344CB8AC3E}">
        <p14:creationId xmlns:p14="http://schemas.microsoft.com/office/powerpoint/2010/main" val="75373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08" y="506077"/>
            <a:ext cx="3708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2.3  เรติคิวลิน (</a:t>
            </a:r>
            <a:r>
              <a:rPr lang="en-US" sz="4000" b="1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reticulin</a:t>
            </a:r>
            <a:r>
              <a:rPr lang="en-US" sz="4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endParaRPr lang="th-TH" sz="40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4609" y="1429239"/>
            <a:ext cx="10531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ประกอบด้วยเส้นใย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fiber)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เล็กๆซึ่งจะสร้างเป็นโครงข่ายอยู่รอบๆเซลล์เส้นเลือด ระบบประสาท </a:t>
            </a:r>
          </a:p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โดยเฉพาะอย่างยิ่งจะเชื่อมระหว่างเอนโดไมเซียมกับซาร์โคเล็มมาที่อยู่รอบๆเซลล์กล้ามเนื้อ</a:t>
            </a:r>
          </a:p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เรติคิวลินจะไม่แปรสภาพไปเป็นเจลลาติน เมื่อต้ม</a:t>
            </a:r>
          </a:p>
        </p:txBody>
      </p:sp>
    </p:spTree>
    <p:extLst>
      <p:ext uri="{BB962C8B-B14F-4D97-AF65-F5344CB8AC3E}">
        <p14:creationId xmlns:p14="http://schemas.microsoft.com/office/powerpoint/2010/main" val="2523804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532" y="437844"/>
            <a:ext cx="5261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3.  เนื้อเยื่อไขมัน</a:t>
            </a:r>
            <a:r>
              <a:rPr lang="en-US" sz="44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 (adipose tissue) </a:t>
            </a:r>
            <a:endParaRPr lang="th-TH" sz="4400" b="1" dirty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0965" y="1362913"/>
            <a:ext cx="107225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ในโคจะมีสีเหลืองส่วนของสุกรมีสีขาว </a:t>
            </a:r>
          </a:p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นื้อเยื่อไขมันเป็นดัชนีบ่งบอกคุณภาพของเนื้อสัตว์เพราะเนื้อสัตว์ที่มีคุณภาพสูงส่วนมากจะมีปริมาณไขมันแทรกสูง </a:t>
            </a:r>
          </a:p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ไขมันที่สะสมในเนื้อสัตว์ตอนแรกจะสะสมอยู่รอบอวัยวะภายในและใต้ผิวหนังก่อน</a:t>
            </a:r>
          </a:p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ต่อมาไขมันจึงค่อยแทรกเข้าไปในเนื้อเยื่อเกี่ยวพัน</a:t>
            </a:r>
          </a:p>
        </p:txBody>
      </p:sp>
    </p:spTree>
    <p:extLst>
      <p:ext uri="{BB962C8B-B14F-4D97-AF65-F5344CB8AC3E}">
        <p14:creationId xmlns:p14="http://schemas.microsoft.com/office/powerpoint/2010/main" val="74538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055" y="591616"/>
            <a:ext cx="77043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โครงสร้างกล้ามเนื้อ</a:t>
            </a:r>
            <a:r>
              <a:rPr lang="en-US" sz="5400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(muscle structure) </a:t>
            </a:r>
            <a:r>
              <a:rPr lang="th-TH" sz="5400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41" y="1697055"/>
            <a:ext cx="7072235" cy="4549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82634" y="1901319"/>
            <a:ext cx="47093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 เซลล์กล้ามเนื้อ เซลล์ไขมัน หลอดเลือด เส้นเอ็น กระดูกและหนัง</a:t>
            </a: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ถูกล้อมรอบด้วยเยื้อหุ้มที่เป็นเนื้อเยื่อเกี่ยวพัน เรียกว่า 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เอพิ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เซียม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epimysium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610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349" y="652275"/>
            <a:ext cx="109546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การสะสมของไขมันในร่างกายสัตว์จะเริ่มค่อนข้างช้า เมื่อเปรียบเทียบกับการสะสมโปรตีนและอื่นๆ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แต่เมื่อเริ่มสะสมแล้วก็จะเป็นไปในอัตราความเร็วที่พอสมควร โดยเฉพาะอย่างยิ่งในเวลาที่สัตว์ได้กินอาหารพลังงานมากจนเหลือเกินความพอดี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ในเซลล์ไขมันที่เริ่มสะสมไขมันนั้นจะมีขนาดเล็กและรูปร่างยาวรี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แต่เมื่อการสะสมมีเพิ่มมากขึ้นไปเรื่อยๆนั้นเซลล์ก็จะพองและมีรูปร่างกลมด้วยแหวน </a:t>
            </a:r>
          </a:p>
        </p:txBody>
      </p:sp>
    </p:spTree>
    <p:extLst>
      <p:ext uri="{BB962C8B-B14F-4D97-AF65-F5344CB8AC3E}">
        <p14:creationId xmlns:p14="http://schemas.microsoft.com/office/powerpoint/2010/main" val="1856455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697" y="672772"/>
            <a:ext cx="10040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ไขมันส่วนใหญ่ พบว่าอยู่ในเนื้อเยื่อเกี่ยวพันโดยมักพบอยู่ 3 ลักษณะ คือ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4887" y="1556958"/>
            <a:ext cx="6811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1.  ไขมันอยู่ระหว่างมัดกล้ามเนื้อ (</a:t>
            </a:r>
            <a:r>
              <a:rPr lang="en-US" sz="3600" b="1" dirty="0" err="1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intermuscular</a:t>
            </a:r>
            <a:r>
              <a:rPr lang="en-US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fat) </a:t>
            </a:r>
            <a:endParaRPr lang="th-TH" sz="36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1148" y="2490844"/>
            <a:ext cx="91258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โดยอยู่รอบนอกของมัดกล้ามเนื้อในส่วนของเนื้อเยื่อเกี่ยวพันชั้นอีพิไมเซียม สามารถมองเห็นได้ชัดเจน เช่น ไขมันในช่องท้อง และไขมันรอบๆอวัยวะภายใน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362808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349" y="672777"/>
            <a:ext cx="10940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2.  ไขมันในมัดกล้ามเนื้อ (</a:t>
            </a:r>
            <a:r>
              <a:rPr lang="en-US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intramuscular fat) </a:t>
            </a:r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หรือไขมันแทรก (</a:t>
            </a:r>
            <a:r>
              <a:rPr lang="en-US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marbling)</a:t>
            </a:r>
            <a:endParaRPr lang="th-TH" sz="36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9449" y="1896183"/>
            <a:ext cx="100538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โดยอยู่ในส่วนของเนื้อเยื่อเกี่ยวพันชั้นเพอริไมเซียม ไขมันชนิดนี้เมื่อมองที่หน้าตัดของกล้ามเนื้อจะเห็นเป็นจุดยาวๆ รีๆ </a:t>
            </a:r>
          </a:p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ขนาดประมาณไส้ดินสอ ขนาดเล็กปรากฏอยู่อย่างกระจัดกระจายทั่วหน้าตัด </a:t>
            </a:r>
          </a:p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ในปัจจุบันผู้บริโภคจะนิยมบริโภคเนื้อชนิดนี้เพราะเป็นเนื้อที่มีคุณภาพเมื่อนำมาประกอบอาหารจะมีรสชาติดี</a:t>
            </a:r>
          </a:p>
        </p:txBody>
      </p:sp>
    </p:spTree>
    <p:extLst>
      <p:ext uri="{BB962C8B-B14F-4D97-AF65-F5344CB8AC3E}">
        <p14:creationId xmlns:p14="http://schemas.microsoft.com/office/powerpoint/2010/main" val="689153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035" y="683499"/>
            <a:ext cx="5086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3.  ไขมันใต้ผิวหนัง (</a:t>
            </a:r>
            <a:r>
              <a:rPr lang="en-US" sz="36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subcutaneous fat) </a:t>
            </a:r>
            <a:endParaRPr lang="th-TH" sz="36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101" y="2078252"/>
            <a:ext cx="100402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เป็นเนื้อเยื่อเกี่ยวพันที่ห่อหุ้มมัดกล้ามเนื้อ ทำหน้าที่ช่วยป้องกันการสูญเสียความร้อนออกจากร่างกายสัตว์ ได้แก่ ส่วนมันแข็งของสุกร</a:t>
            </a:r>
          </a:p>
        </p:txBody>
      </p:sp>
    </p:spTree>
    <p:extLst>
      <p:ext uri="{BB962C8B-B14F-4D97-AF65-F5344CB8AC3E}">
        <p14:creationId xmlns:p14="http://schemas.microsoft.com/office/powerpoint/2010/main" val="4078239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213" y="313540"/>
            <a:ext cx="29482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4.  กระดูก (</a:t>
            </a:r>
            <a:r>
              <a:rPr lang="en-US" sz="4400" b="1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Bone) </a:t>
            </a:r>
            <a:endParaRPr lang="th-TH" sz="4400" b="1" dirty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101" y="1383626"/>
            <a:ext cx="100402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มีส่วนประกอบคล้ายๆส่วนประกอบในเนื้อเยื่อเกี่ยวพัน</a:t>
            </a:r>
          </a:p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แต่จะแตกต่างกันก็ตรงที่สารนอกเซลล์ของกระดูกนั้นเป็นแคลเซียม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calcified)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เกือบหมดจึงทำให้กระดูกมีลักษณะเป็นของแข็ง</a:t>
            </a:r>
          </a:p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สามารถที่จะเสริมสร้างกันเองขึ้นเป็นโครงร่างสัตว์ตลอดจนเป็นหลักให้กล้ามเนื้อและเอ็น</a:t>
            </a:r>
          </a:p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สามารถยึดติดเข้าด้วยกันจนเป็นรูปร่างของสัตว์ และอวัยวะสำคัญๆในร่างกาย เช่น สมอง อวัยวะระบบหายใจ อวัยวะระบบย่อยอาหารและอื่นๆ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946495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701" y="695184"/>
            <a:ext cx="109682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นอกจากนั้นกระดูกยังทำหน้าที่ห่อหุ้มส่วนที่สร้างเม็ดเลือดแดง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เป็นแหล่งเก็บและจ่ายแร่ธาตุแคลเซียม แมกนีเซียม โซเดียม และธาตุเหล็กอีกด้วย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กระดูกสามารถแบ่งได้ 2 ประเภท คือ 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แบ่งตามรูปร่าง 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แบ่งตามส่วนประกอบหลัก</a:t>
            </a:r>
          </a:p>
        </p:txBody>
      </p:sp>
    </p:spTree>
    <p:extLst>
      <p:ext uri="{BB962C8B-B14F-4D97-AF65-F5344CB8AC3E}">
        <p14:creationId xmlns:p14="http://schemas.microsoft.com/office/powerpoint/2010/main" val="186284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250" y="533378"/>
            <a:ext cx="5000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4.1  ลักษณะของกระดูกแบ่งตามรูปร่าง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3098" y="1341514"/>
            <a:ext cx="10067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เมื่อมองกระดูกด้วยตาเปล่าจะเห็นว่ากระดูกนั้นมีอยู่ 2 รูปแบบที่แตกต่างกันอย่างเห็นได้ชัด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9459" y="2307587"/>
            <a:ext cx="8882560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กระดูกที่มีรูปร่างโปร่ง (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spongy bone)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แต่มีเส้นใยภายในกระดูกเต็มไปหมด</a:t>
            </a:r>
            <a:endParaRPr lang="en-US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กระดูกแข็ง (</a:t>
            </a:r>
            <a:r>
              <a:rPr lang="en-US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compact) </a:t>
            </a:r>
            <a:r>
              <a:rPr lang="th-TH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มีลักษณะเป็นแท่งทึบแน่นและแข็งมาก </a:t>
            </a:r>
          </a:p>
          <a:p>
            <a:pPr>
              <a:lnSpc>
                <a:spcPct val="150000"/>
              </a:lnSpc>
            </a:pPr>
            <a:r>
              <a:rPr lang="th-TH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      กระดูกที่มีรูปร่างยาวๆในร่างกายสัตว์ เช่น กระดูกขาสะโพก (</a:t>
            </a:r>
            <a:r>
              <a:rPr lang="en-US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femur) </a:t>
            </a:r>
            <a:endParaRPr lang="th-TH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50000"/>
              </a:lnSpc>
            </a:pPr>
            <a:r>
              <a:rPr lang="th-TH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      หรือกระดูกแขน (</a:t>
            </a:r>
            <a:r>
              <a:rPr lang="en-US" sz="3200" b="1" dirty="0" err="1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humerus</a:t>
            </a:r>
            <a:r>
              <a:rPr lang="en-US" sz="32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78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496" y="669852"/>
            <a:ext cx="6413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4.2  ลักษณะของกระดูกแบ่งตามส่วนประกอบหลัก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4283" y="1707083"/>
            <a:ext cx="2887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กระดูกอ่อน (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cartilages) 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7497" y="2521061"/>
            <a:ext cx="91258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เซลล์และเส้นใยรวมตัวกันอยู่ภายในมีสภาพเป็นกึ่งแข็งกึ่งอ่อน (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semirigid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)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กระดูกอ่อนจะถูกห่อหุ้มด้วยเนื้อเยื่อเกี่ยวพันเป็นแผ่นบางๆ เรียกว่า เพอริคอนเดรีย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perichondrium)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3948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697" y="392966"/>
            <a:ext cx="1092730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กระดูกอ่อนสามารถแบ่งได้ 3 ชนิด ตามปริมาณคอลลาเจนและอีลาสติน คือ 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Hyaline cartilage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เป็นกระดูกอ่อนที่ค่อนข้างคล้ายกระจก 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และเป็นกระดูกอ่อนที่พบในร่างกายสัตว์น้อยที่สุด เช่น พบในบริเวณปลายกระดูกที่ต่อกันเข้าเป็นข้อต่างๆ 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ส่วน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Elastic cartilage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มีลักษณะคล้ายกับชนิดแรกแต่จะมีสีเหลืองๆมีความขุ่นมัวและยืดหยุ่นได้มากกว่า พบได้แถวบริเวณโคนหู </a:t>
            </a:r>
          </a:p>
          <a:p>
            <a:pPr marL="1371600" lvl="2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สำหรับ </a:t>
            </a:r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Fibtro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 cartilage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มีลักษณะเด่น คือ ทำให้เอ็นเชื่อมยึดเข้ากับกระดูกตามบริเวณต่างๆ พบในช่องระหว่างข้อของกระดูกสันหลัง</a:t>
            </a:r>
          </a:p>
        </p:txBody>
      </p:sp>
    </p:spTree>
    <p:extLst>
      <p:ext uri="{BB962C8B-B14F-4D97-AF65-F5344CB8AC3E}">
        <p14:creationId xmlns:p14="http://schemas.microsoft.com/office/powerpoint/2010/main" val="1434366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595465" y="142855"/>
            <a:ext cx="2140330" cy="5170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1000"/>
              </a:spcAft>
            </a:pPr>
            <a:r>
              <a:rPr lang="th-TH" sz="2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เนื้อเยื่อกระดูก</a:t>
            </a:r>
            <a:endParaRPr lang="en-US" sz="1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ผลการค้นหารูปภาพสำหรับ กระดูกอ่อน  cartilage โคนห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17" y="714356"/>
            <a:ext cx="10001320" cy="592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45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4891" y="902935"/>
            <a:ext cx="56667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เส้นใยกล้ามเนื้อเรียงตัวขนานกัน และรวมตัวกันเป็นมัดกล้ามเนื้อ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muscle bundle)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ซึ่งหุ้มด้วย เพอริไม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เซียม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perimysium)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เส้นใยกล้ามเนื้อถูกห่อหุ้มด้วยเนื้อเยื่อเกี่ยวพันที่เรียกว่า เอนโดไม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เซียม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endomysium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เส้นใยกล้ามเนื้อแต่ละเส้นยังประกอบไปด้วยเส้นย่อยที่เรียกว่า ไม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โอไฟบริล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myofibril)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13" y="305208"/>
            <a:ext cx="5757795" cy="600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64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403" y="648395"/>
            <a:ext cx="11009194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เนื้อเยื่ออื่นๆที่มีความสำคัญและมีความจำเป็นต่อการทำความเข้าใจในการศึกษาเรื่อง ผลิตภัณฑ์จากสัตว์ คือ เนื้อเยื่อผิวหนัง และเนื้อเยื่อประสาท มีรายละเอียดดังต่อไปนี้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6357" y="2512298"/>
            <a:ext cx="4249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1.  เนื้อเยื่อผิวหนัง (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epithelial tissue)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7497" y="3429000"/>
            <a:ext cx="9153099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ผิวหนังเป็นส่วนประกอบของเนื้อสัตว์ที่มีปริมาณน้อย ส่วนมากพบที่ผิวนอกของร่างกาย</a:t>
            </a:r>
          </a:p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ในการฆ่าสัตว์นั้นเรามักจะเอาหนังแยกออกไปไม่รวมกับซาก</a:t>
            </a:r>
          </a:p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ทำหน้าที่ป้องกัน ขนส่ง ขับถ่าย ดูดซึม และรับความรู้สึกได้อย่างเหมาะสมและมีประสิทธิภาพ</a:t>
            </a:r>
          </a:p>
        </p:txBody>
      </p:sp>
    </p:spTree>
    <p:extLst>
      <p:ext uri="{BB962C8B-B14F-4D97-AF65-F5344CB8AC3E}">
        <p14:creationId xmlns:p14="http://schemas.microsoft.com/office/powerpoint/2010/main" val="763722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695" y="710793"/>
            <a:ext cx="4214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2.  เนื้อเยื่อประสาท (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nervous tissue)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2154" y="1636637"/>
            <a:ext cx="10067499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มีอยู่ในร่างกายสัตว์เป็นจำนวนน้อยมาก คือ ต่ำกว่า 1 เปอร์เซ็นต์ของเนื้อ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แต่ในขณะเดียวกันเนื้อชนิดนี้มีความสำคัญส่งผลกระทบถึงคุณภาพของเนื้อเป็นอันมาก โดยเฉพาะอย่างยิ่งขณะก่อนฆ่า ขณะทำให้สลบ</a:t>
            </a:r>
          </a:p>
        </p:txBody>
      </p:sp>
    </p:spTree>
    <p:extLst>
      <p:ext uri="{BB962C8B-B14F-4D97-AF65-F5344CB8AC3E}">
        <p14:creationId xmlns:p14="http://schemas.microsoft.com/office/powerpoint/2010/main" val="843714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629" y="683498"/>
            <a:ext cx="73645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u="sng" dirty="0">
                <a:latin typeface="Angsana New" pitchFamily="18" charset="-34"/>
                <a:cs typeface="Angsana New" pitchFamily="18" charset="-34"/>
              </a:rPr>
              <a:t>การเปลี่ยนแปลงจากกล้ามเนื้อแปรสภาพเป็นเนื้อสัตว์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3097" y="1879715"/>
            <a:ext cx="1005385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ในขณะที่สัตว์ถูกฆ่า กล้ามเนื้อยังคงทำงานตามระบบชีวเคมีอย่างปกติ </a:t>
            </a:r>
          </a:p>
          <a:p>
            <a:pPr marL="457200" indent="-45720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เมื่อการไหลเวียนของโลหิตหยุดลง ระบบการทำงานจึงเปลี่ยนจากระบบการใช้ออกซิเจน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aerobic metabolism, 36 ATP)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เป็นระบบการไม่ใช้ออกซิเจน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anaerobic metabolism, 2 ATP)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ไกลโคเจน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glycogen)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ซึ่งเป็นแหล่งของกลูโคส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glucose)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สำหรับใช้เป็นพลังงาน</a:t>
            </a:r>
          </a:p>
        </p:txBody>
      </p:sp>
    </p:spTree>
    <p:extLst>
      <p:ext uri="{BB962C8B-B14F-4D97-AF65-F5344CB8AC3E}">
        <p14:creationId xmlns:p14="http://schemas.microsoft.com/office/powerpoint/2010/main" val="3867561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993" y="687374"/>
            <a:ext cx="1092730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สัตว์ที่ได้รับอาหารอย่างดีจะมีไกลโคเจนพียงพอในการผลิตกรดแลคติก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lactic) 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การผลิตกรดชนิดนี้ทำให้ค่าความเป็นกรด-ด่าง หรือค่าพีเอช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pH)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ในกล้ามเนื้อลดลงในชั่วโมงแรกหลังสัตว์ตาย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โดยที่อุณหภูมิในซากมีค่าระหว่าง 37-40 องศาเซลเซียส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ค่าพีเอชปกติจะลดลงจาก 7.2 ไปถึง 6.2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ถ้าค่าพีเอชสุดท้ายที่มีค่ามากกว่า 6.0 จะส่งผลให้เนื้อมีลักษณะคล้ำ แข็ง และแห้ง เรียกว่า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ดีเอฟดี (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DFD, dark firm dry) 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5089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345" y="662998"/>
            <a:ext cx="109546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ถ้าอัตราการเกิดกระบวนการไกลโคไลซิส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glycolysis)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และค่าพีเอชลดลงรวดเร็วมากกว่าปกติภายใน 1 ชั่วโมง จนค่าพีเอชสุดท้ายที่มีค่าน้อยกว่า 6.0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จะทำให้เกิดเนื้อซีด เหลว และไม่คงรูปเรียกว่า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พีเอชอี (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PSE, pale soft and exudative) 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จุดสมดุลไฟฟ้าของโปรตีนซาร์โคพลาสมิก มีค่าระหว่างค่าพีเอช 6-7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ถ้าค่าพีเอชต่ำกว่านี้โปรตีนจะเสียสภาพและความสามารถในการจับน้ำลดลง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ปรากฏการณ์ แบบนี้จะรุนแรงเพิ่มขึ้นเมื่ออุณหภูมิสูงขึ้น</a:t>
            </a:r>
          </a:p>
        </p:txBody>
      </p:sp>
    </p:spTree>
    <p:extLst>
      <p:ext uri="{BB962C8B-B14F-4D97-AF65-F5344CB8AC3E}">
        <p14:creationId xmlns:p14="http://schemas.microsoft.com/office/powerpoint/2010/main" val="112053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/>
          <a:stretch/>
        </p:blipFill>
        <p:spPr bwMode="auto">
          <a:xfrm>
            <a:off x="239350" y="857232"/>
            <a:ext cx="11907324" cy="60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31373" y="188642"/>
            <a:ext cx="9025003" cy="5878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solidFill>
                  <a:prstClr val="black"/>
                </a:solidFill>
                <a:ea typeface="Calibri"/>
                <a:cs typeface="Angsana New"/>
              </a:rPr>
              <a:t>โครงสร้างของเส้นใยกล้ามเนื้อ </a:t>
            </a:r>
            <a:r>
              <a:rPr lang="en-US" b="1" dirty="0">
                <a:solidFill>
                  <a:prstClr val="black"/>
                </a:solidFill>
                <a:latin typeface="Angsana New"/>
                <a:ea typeface="Calibri"/>
                <a:cs typeface="Cordia New"/>
              </a:rPr>
              <a:t>(Muscle </a:t>
            </a:r>
            <a:r>
              <a:rPr lang="en-US" b="1" dirty="0" err="1">
                <a:solidFill>
                  <a:prstClr val="black"/>
                </a:solidFill>
                <a:latin typeface="Angsana New"/>
                <a:ea typeface="Calibri"/>
                <a:cs typeface="Cordia New"/>
              </a:rPr>
              <a:t>fibre</a:t>
            </a:r>
            <a:r>
              <a:rPr lang="en-US" b="1" dirty="0">
                <a:solidFill>
                  <a:prstClr val="black"/>
                </a:solidFill>
                <a:latin typeface="Angsana New"/>
                <a:ea typeface="Calibri"/>
                <a:cs typeface="Cordia New"/>
              </a:rPr>
              <a:t> structure) </a:t>
            </a:r>
            <a:endParaRPr lang="en-US" sz="1800" dirty="0">
              <a:solidFill>
                <a:prstClr val="black"/>
              </a:solidFill>
              <a:ea typeface="Calibri"/>
              <a:cs typeface="Cordia New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9525024" y="5786454"/>
            <a:ext cx="1714512" cy="64294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6381753" y="6072206"/>
            <a:ext cx="1524011" cy="4286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2381225" y="1857364"/>
            <a:ext cx="1524011" cy="5715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2285973" y="4071942"/>
            <a:ext cx="1714512" cy="71438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6286504" y="5286388"/>
            <a:ext cx="1619261" cy="35719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10382280" y="5143512"/>
            <a:ext cx="1219200" cy="64294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349" y="6167786"/>
            <a:ext cx="6088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อนุภาคของไกลโคเจน (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glycogen)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และเอนไซม์ชนิดต่างๆ </a:t>
            </a:r>
          </a:p>
        </p:txBody>
      </p:sp>
    </p:spTree>
    <p:extLst>
      <p:ext uri="{BB962C8B-B14F-4D97-AF65-F5344CB8AC3E}">
        <p14:creationId xmlns:p14="http://schemas.microsoft.com/office/powerpoint/2010/main" val="406697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0957" y="808319"/>
            <a:ext cx="48510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กล้ามเนื้อทั้งหมดจะประกอบไปด้วยหน่วยที่เรียกว่า 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ซาร์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โค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เมียร์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sarcomere) </a:t>
            </a:r>
          </a:p>
          <a:p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เส้นใยบางและหนาที่เรียกว่า แอ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คติน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actin)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และไมโอ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ซิน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myosin) </a:t>
            </a:r>
          </a:p>
          <a:p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ลักษณะเส้นใยเปลี่ยนไปตามอายุ เพศ และวิธีการเลี้ยง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52" y="465933"/>
            <a:ext cx="6615247" cy="56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0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A3B58F45-9E23-DE45-95A4-1C9DE859F2B6}"/>
              </a:ext>
            </a:extLst>
          </p:cNvPr>
          <p:cNvSpPr/>
          <p:nvPr/>
        </p:nvSpPr>
        <p:spPr>
          <a:xfrm>
            <a:off x="269141" y="168458"/>
            <a:ext cx="5734262" cy="777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40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กล้ามเนื้อและส่วนประกอบของกล้ามเนื้อ</a:t>
            </a:r>
            <a:endParaRPr lang="en-US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B1887F3C-095E-7444-827D-937EA3315D71}"/>
              </a:ext>
            </a:extLst>
          </p:cNvPr>
          <p:cNvSpPr/>
          <p:nvPr/>
        </p:nvSpPr>
        <p:spPr>
          <a:xfrm>
            <a:off x="1207624" y="1002551"/>
            <a:ext cx="10505955" cy="585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เนื้อสัตว์เป็นส่วนที่รับประทานได้ของสัตว์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หมายถึง เนื้อเยื่อ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ต่างๆ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ที่อยู่รวมกันเป็นกล้ามเนื้อซึ่งมนุษย์สามารถใช้เป็นอาหารได้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รวมถึงอวัยวะที่บริโภคได้จากสัตว์และรวมไปถึงผลิตภัณฑ์ที่ผ่านการแปรรูปให้อยู่ในรูป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ต่างๆ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โดยใช้เนื้อเยื่อเหล่านี้ด้วย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กล้ามเนื้อของสัตว์ประกอบไปด้วยส่วนประกอบหลักที่สำคัญ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เนื้อเยื่อกล้ามเนื้อ </a:t>
            </a:r>
            <a:r>
              <a:rPr lang="en-GB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(muscle </a:t>
            </a:r>
            <a:r>
              <a:rPr lang="en-GB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tussiue</a:t>
            </a:r>
            <a:r>
              <a:rPr lang="en-GB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 </a:t>
            </a:r>
            <a:endParaRPr lang="th-TH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เนื้อเยื่อเกี่ยวพัน </a:t>
            </a:r>
            <a:r>
              <a:rPr lang="en-GB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(connective tissue) </a:t>
            </a:r>
            <a:endParaRPr lang="th-TH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เนื้อเยื่อไขมัน </a:t>
            </a:r>
            <a:r>
              <a:rPr lang="en-GB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(adipose tissue)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และกระดูก </a:t>
            </a:r>
            <a:r>
              <a:rPr lang="en-GB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(bone) </a:t>
            </a:r>
            <a:endParaRPr lang="th-TH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ส่วนประกอบ</a:t>
            </a:r>
            <a:r>
              <a:rPr lang="th-TH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อื่นๆ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เช่น เนื้อเยื่อผิวหนัง </a:t>
            </a:r>
            <a:r>
              <a:rPr lang="en-GB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(epithelial tissue) </a:t>
            </a:r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และเนื้อเยื่อประสาท </a:t>
            </a:r>
            <a:r>
              <a:rPr lang="en-GB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(nervous tissue)</a:t>
            </a:r>
            <a:r>
              <a:rPr lang="en-US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233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641" y="501463"/>
            <a:ext cx="56685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u="sng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 เนื้อเยื่อกล้ามเนื้อ (</a:t>
            </a:r>
            <a:r>
              <a:rPr lang="en-US" sz="4400" b="1" u="sng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muscle tissue) </a:t>
            </a:r>
            <a:endParaRPr lang="th-TH" sz="4400" b="1" u="sng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2089" y="1270907"/>
            <a:ext cx="1059072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ส่วนที่เป็นเนื้อแดง เป็นส่วนที่ประกอบด้วย เซลล์กล้ามเนื้อรูปร่างยาวหลายพันเซลล์รวมกันเป็นมัด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bundle) 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th-TH" sz="1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แต่ละเซลล์กล้ามเนื้อมีความยาวตั้งแต่ 1-14 มิลลิเมตร มีเส้นผ่านศูนย์กลางขนาด 10-100 ไมครอน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th-TH" sz="1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รอบเซลล์กล้ามเนื้อมีเนื้อเยื่อเรียกว่า 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ซาร์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โคเล็มมา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sarcolemma)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เป็นแผ่นบางโปร่งแสงมีความยืดหยุ่นหุ้มอยู่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th-TH" sz="1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ซึ่งในส่วนนี้จะประกอบไปด้วย โปรตีน แร่ธาตุ วิตามิน และเอนไซม์</a:t>
            </a:r>
          </a:p>
        </p:txBody>
      </p:sp>
    </p:spTree>
    <p:extLst>
      <p:ext uri="{BB962C8B-B14F-4D97-AF65-F5344CB8AC3E}">
        <p14:creationId xmlns:p14="http://schemas.microsoft.com/office/powerpoint/2010/main" val="200317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773" y="419430"/>
            <a:ext cx="111058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ลักษณะของเซลล์กล้ามเนื้อเป็นสิ่งกำหนดความนุ่มเหนียวของเนื้อ </a:t>
            </a: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h-TH" sz="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ถ้าเซลล์กล้ามเนื้อมีขนาดเล็กรวมกันเป็นเม็ดเล็กๆเนื้อนั้นจะนุ่ม </a:t>
            </a: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h-TH" sz="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แต่ถ้าเซลล์กล้ามเนื้อมีขนาดใหญ่เนื้อนั้นจะเหนียว </a:t>
            </a: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h-TH" sz="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ปริมาณและคุณภาพของเนื้อเยื่อกล้ามเนื้อนับว่ามีอิทธิพลสูงต่อความนุ่ม และความน่ารับประทานของเนื้อสัตว์ </a:t>
            </a: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h-TH" sz="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เนื้อสันในจะเป็นส่วนที่มีความนุ่มมากกว่าเนื้อสันนอก เนื้อส่วนโคนขาและไหล่ </a:t>
            </a:r>
          </a:p>
        </p:txBody>
      </p:sp>
    </p:spTree>
    <p:extLst>
      <p:ext uri="{BB962C8B-B14F-4D97-AF65-F5344CB8AC3E}">
        <p14:creationId xmlns:p14="http://schemas.microsoft.com/office/powerpoint/2010/main" val="114802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277" y="480312"/>
            <a:ext cx="115008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เมื่อสัตว์โตขึ้นจำนวนเซลล์กล้ามเนื้อไม่ได้เพิ่มขึ้นตามอายุสัตว์แต่มีขนาดใหญ่ยาวขึ้น จึงทำให้เนื้อเหนียวกว่าเดิม เป็นต้น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เมื่อนำเส้นในกล้ามเนื้อมาส่องดูด้วยกล้องจุลทรรศน์ จะเห็นว่ามีลักษณะเป็นลายตามยาวสีเข้มสลับจาง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เนื่องจากการเรียงตัวของไม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โอฟิ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ลา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เมนต์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myofilament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ชนิดหนาและบางอยู่ภายในไมโอไฟบิล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เนื้อเยื่อกล้ามเนื้อจำแนกตามลักษณะและตำแหน่งได้ 3 ประเภท คือ </a:t>
            </a:r>
          </a:p>
          <a:p>
            <a:pPr marL="2286000" lvl="4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กล้ามเนื้อโครงร่าง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skeletal muscle)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286000" lvl="4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กล้ามเนื้อเรียบ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smooth muscle)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286000" lvl="4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กล้ามเนื้อหัวใจ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cardiac muscle)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575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2446</Words>
  <Application>Microsoft Macintosh PowerPoint</Application>
  <PresentationFormat>แบบจอกว้าง</PresentationFormat>
  <Paragraphs>184</Paragraphs>
  <Slides>34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5</vt:i4>
      </vt:variant>
      <vt:variant>
        <vt:lpstr>ชื่อเรื่องสไลด์</vt:lpstr>
      </vt:variant>
      <vt:variant>
        <vt:i4>34</vt:i4>
      </vt:variant>
    </vt:vector>
  </HeadingPairs>
  <TitlesOfParts>
    <vt:vector size="45" baseType="lpstr">
      <vt:lpstr>Angsana New</vt:lpstr>
      <vt:lpstr>Arial</vt:lpstr>
      <vt:lpstr>Calibri</vt:lpstr>
      <vt:lpstr>Calibri Light</vt:lpstr>
      <vt:lpstr>Tahoma</vt:lpstr>
      <vt:lpstr>Wingdings</vt:lpstr>
      <vt:lpstr>Office Theme</vt:lpstr>
      <vt:lpstr>ชุดรูปแบบของ Office</vt:lpstr>
      <vt:lpstr>1_ชุดรูปแบบของ Office</vt:lpstr>
      <vt:lpstr>2_ชุดรูปแบบของ Office</vt:lpstr>
      <vt:lpstr>3_ชุดรูปแบบของ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lll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2 เนื้อสัตว์และส่วนประกอบของกล้ามเนื้อ</dc:title>
  <dc:creator>lll</dc:creator>
  <cp:lastModifiedBy>เกตวรรณ บุญเทพ</cp:lastModifiedBy>
  <cp:revision>17</cp:revision>
  <dcterms:created xsi:type="dcterms:W3CDTF">2018-08-08T13:45:01Z</dcterms:created>
  <dcterms:modified xsi:type="dcterms:W3CDTF">2020-12-18T07:28:44Z</dcterms:modified>
</cp:coreProperties>
</file>