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sldIdLst>
    <p:sldId id="305" r:id="rId4"/>
    <p:sldId id="261" r:id="rId5"/>
    <p:sldId id="306" r:id="rId6"/>
    <p:sldId id="269" r:id="rId7"/>
    <p:sldId id="307" r:id="rId8"/>
    <p:sldId id="308" r:id="rId9"/>
    <p:sldId id="309" r:id="rId10"/>
    <p:sldId id="310" r:id="rId11"/>
    <p:sldId id="262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5" autoAdjust="0"/>
    <p:restoredTop sz="96196" autoAdjust="0"/>
  </p:normalViewPr>
  <p:slideViewPr>
    <p:cSldViewPr>
      <p:cViewPr varScale="1">
        <p:scale>
          <a:sx n="146" d="100"/>
          <a:sy n="146" d="100"/>
        </p:scale>
        <p:origin x="168" y="184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8/2/21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24C632-7D89-43BF-AB9B-9FA4713EC008}" type="datetime1">
              <a:rPr lang="th-TH" smtClean="0"/>
              <a:t>02/08/64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โภชนาการสำหรับอาหารฮาลาล                                                   อ.นุชเนตร ตาเย๊ะ</a:t>
            </a:r>
          </a:p>
        </p:txBody>
      </p:sp>
    </p:spTree>
    <p:extLst>
      <p:ext uri="{BB962C8B-B14F-4D97-AF65-F5344CB8AC3E}">
        <p14:creationId xmlns:p14="http://schemas.microsoft.com/office/powerpoint/2010/main" val="363828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1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5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1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7" y="1020263"/>
            <a:ext cx="5807399" cy="11598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3375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31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utchanet.t@yru.ac.th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5822077" y="4860730"/>
            <a:ext cx="3354765" cy="28277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th-TH" sz="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คลังปัญญาแห่งชายแดนใต้  </a:t>
            </a:r>
            <a:r>
              <a:rPr lang="en-US" sz="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The WISDOM Bank university</a:t>
            </a:r>
            <a:endParaRPr lang="th-TH" sz="1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3ED95A-73F1-6243-8A37-CB60ED26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662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0" name="Picture 4" descr="ผลการค้นหารูปภาพสำหรับ มรย">
            <a:extLst>
              <a:ext uri="{FF2B5EF4-FFF2-40B4-BE49-F238E27FC236}">
                <a16:creationId xmlns:a16="http://schemas.microsoft.com/office/drawing/2014/main" id="{FCA05730-9D42-3349-A1FE-F558995E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" y="91787"/>
            <a:ext cx="1019600" cy="12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3966255"/>
            <a:ext cx="457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ผู้ช่วยศาสตราจารย์นุช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เนตร ตา</a:t>
            </a:r>
            <a:r>
              <a:rPr lang="th-TH" sz="24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เย๊ะ</a:t>
            </a:r>
            <a:endParaRPr lang="th-TH" sz="2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สาขาวิชาวิทยาศาสตร์และเทคโนโลยีการอาหาร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 เทคโนโลยีและการเกษตร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3395C85-1537-9143-8D4B-A97F8330505C}"/>
              </a:ext>
            </a:extLst>
          </p:cNvPr>
          <p:cNvSpPr txBox="1"/>
          <p:nvPr/>
        </p:nvSpPr>
        <p:spPr>
          <a:xfrm>
            <a:off x="6300192" y="2067694"/>
            <a:ext cx="2066192" cy="30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th-TH" sz="1350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11BFD556-F3DF-FB49-AE24-B08DA758CC0F}"/>
              </a:ext>
            </a:extLst>
          </p:cNvPr>
          <p:cNvSpPr/>
          <p:nvPr/>
        </p:nvSpPr>
        <p:spPr>
          <a:xfrm>
            <a:off x="4916940" y="4055703"/>
            <a:ext cx="289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 :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nutchanet.t@yru.ac.th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0800369613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66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 rot="21159123">
            <a:off x="10227" y="319514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ส่วนประกอบของเค้าโครงปัญหาพิเศษ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E78651D-866E-4743-A993-605E2916AF09}"/>
              </a:ext>
            </a:extLst>
          </p:cNvPr>
          <p:cNvSpPr/>
          <p:nvPr/>
        </p:nvSpPr>
        <p:spPr>
          <a:xfrm rot="21025590">
            <a:off x="980192" y="697612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ชื่อเรื่อง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ผู้รับผิดชอบ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คณะกรรมการที่ปรึกษา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คำสำคัญ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ความเป็นมาและความสำคัญ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วัตถุประสงค์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ประโยชน์ที่คาดว่าจะไ</a:t>
            </a:r>
            <a:r>
              <a:rPr lang="th-TH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ด้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รับ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ขอบเขต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นิยามศัพท์เฉพาะ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ถ้ามี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สมมติฐาน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ถ้ามี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เอกสารและงานวิจัยที่เกี่ยวข้อง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เอกสารอ้างอิง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1225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ขั้นตอนและวิธีดำเนินการ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D7E3573C-BFCE-F343-B57E-E6502C077107}"/>
              </a:ext>
            </a:extLst>
          </p:cNvPr>
          <p:cNvSpPr txBox="1"/>
          <p:nvPr/>
        </p:nvSpPr>
        <p:spPr>
          <a:xfrm>
            <a:off x="-24235" y="4774168"/>
            <a:ext cx="91440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อาจารย์นุชเนตร ตา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 rot="21159123">
            <a:off x="10227" y="581398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ส่วนประกอบของเค้าโครงปัญหาพิเศษ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1183E42-23B2-AE4E-AF9E-0D919C26067E}"/>
              </a:ext>
            </a:extLst>
          </p:cNvPr>
          <p:cNvSpPr/>
          <p:nvPr/>
        </p:nvSpPr>
        <p:spPr>
          <a:xfrm rot="21119101">
            <a:off x="586717" y="1211381"/>
            <a:ext cx="6422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8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ประชากรและกลุ่มตัวอย่าง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1518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เครื่องมือและวัสดุอุปกรณ์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1518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วิธีการและการวิเคราะห์ข้อมูล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232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   -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ระยะเวลาและสถานที่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232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   -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แผนการดำเนินงาน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23290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   - </a:t>
            </a:r>
            <a:r>
              <a:rPr lang="en-US" sz="2000" dirty="0" err="1">
                <a:solidFill>
                  <a:schemeClr val="bg1"/>
                </a:solidFill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งบประมาณที่ใช้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EB5EC57-F6C6-AB43-8D16-F742312E7A96}"/>
              </a:ext>
            </a:extLst>
          </p:cNvPr>
          <p:cNvSpPr txBox="1"/>
          <p:nvPr/>
        </p:nvSpPr>
        <p:spPr>
          <a:xfrm>
            <a:off x="-24235" y="4774168"/>
            <a:ext cx="91440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อาจารย์นุชเนตร ตา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647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วิธีเขียนเค้าโครงปัญหาพิเศษ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5465">
              <a:spcBef>
                <a:spcPts val="95"/>
              </a:spcBef>
              <a:spcAft>
                <a:spcPts val="0"/>
              </a:spcAft>
            </a:pP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วิธีการเขียนส่วนต่าง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ๆ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ของเค้าโครงปัญหาพิเศษมีหลักการ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ดังนี้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1293BF2-2A07-CB43-BBC2-F1C62D2A753C}"/>
              </a:ext>
            </a:extLst>
          </p:cNvPr>
          <p:cNvSpPr/>
          <p:nvPr/>
        </p:nvSpPr>
        <p:spPr>
          <a:xfrm>
            <a:off x="539552" y="1707654"/>
            <a:ext cx="2035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en-US" sz="2000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การตั้งชื่อเรื่อง</a:t>
            </a:r>
            <a:endParaRPr lang="en-US" sz="2400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0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กะทัดรัด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20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ได้ใจความ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   </a:t>
            </a:r>
            <a:r>
              <a:rPr lang="en-US" sz="20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สื่อความหมายชัดเจน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   </a:t>
            </a:r>
            <a:r>
              <a:rPr lang="en-US" sz="20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มีคำที่ระบุตัวแปรสำคัญที่ศึกษา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4769C9A0-7D7C-2A46-99B5-4E8ABEFCF52A}"/>
              </a:ext>
            </a:extLst>
          </p:cNvPr>
          <p:cNvSpPr/>
          <p:nvPr/>
        </p:nvSpPr>
        <p:spPr>
          <a:xfrm>
            <a:off x="2574762" y="1657419"/>
            <a:ext cx="2035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คำสำคัญ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(Keywords) </a:t>
            </a:r>
            <a:r>
              <a:rPr lang="en-US" sz="20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เป็นคำที่มีความสำคัญต่อชื่อเรื่องหรือเนื้อหาของปัญหาพิเศษ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สามารถนำไปใช้ในการเลือกหรือค้นหาเอกสารที่มีชื่อเรื่องประเภทเดียวกันได้</a:t>
            </a:r>
            <a:endParaRPr lang="en-US" sz="16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E31BFB-749E-9342-89B5-64CC687E54AA}"/>
              </a:ext>
            </a:extLst>
          </p:cNvPr>
          <p:cNvSpPr/>
          <p:nvPr/>
        </p:nvSpPr>
        <p:spPr>
          <a:xfrm>
            <a:off x="4644008" y="1635646"/>
            <a:ext cx="3824259" cy="21185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การเขียนความเป็นมาและความสำคัญ</a:t>
            </a:r>
            <a:endParaRPr lang="en-US" sz="2000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Bef>
                <a:spcPts val="50"/>
              </a:spcBef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ชี้ปรากฏการณ์หรือที่มาของปัญหาพิเศษให้ชัดเจนและระบุเหตุผลในการทำปัญหาพิเศษอย่างเหมาะสม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ชี้ความสำคัญของปัญหาพิเศษและประโยชน์หรือคุณค่าที่ได้จากการศึกษาปัญหาพิเศษใช้ภาษาถูกต้อง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กระชับ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ไต้ใจความ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ตรงประเด็น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และลำดับความคิดอย่างต่อเนื่อง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ชัดเจน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Bef>
                <a:spcPts val="50"/>
              </a:spcBef>
              <a:spcAft>
                <a:spcPts val="0"/>
              </a:spcAft>
            </a:pPr>
            <a:endParaRPr lang="en-US" sz="20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C34DDFA-0C80-B94F-A9C9-5F3AA3CC1505}"/>
              </a:ext>
            </a:extLst>
          </p:cNvPr>
          <p:cNvSpPr txBox="1"/>
          <p:nvPr/>
        </p:nvSpPr>
        <p:spPr>
          <a:xfrm>
            <a:off x="334297" y="4443958"/>
            <a:ext cx="84861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อาจารย์นุชเนตร ตา</a:t>
            </a:r>
            <a:r>
              <a:rPr lang="th-TH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29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วิธีเขียนเค้าโครงปัญหาพิเศษ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5465">
              <a:spcBef>
                <a:spcPts val="95"/>
              </a:spcBef>
              <a:spcAft>
                <a:spcPts val="0"/>
              </a:spcAft>
            </a:pP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วิธีการเขียนส่วนต่าง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ๆ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ของเค้าโครงปัญหาพิเศษมีหลักการ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ดังนี้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1293BF2-2A07-CB43-BBC2-F1C62D2A753C}"/>
              </a:ext>
            </a:extLst>
          </p:cNvPr>
          <p:cNvSpPr/>
          <p:nvPr/>
        </p:nvSpPr>
        <p:spPr>
          <a:xfrm>
            <a:off x="4620500" y="1626686"/>
            <a:ext cx="2015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ประโยชน์ที่คาดว่าจะได้รับ</a:t>
            </a:r>
            <a:r>
              <a:rPr lang="en-US" sz="14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200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ในลักษณะที่เป็นการเพิ่มพูนความรู้และการนำผลการศึกษาไปใช้เขียนให้สอดคล้องกับวัตถุประสงค์ของการศึกษาปัญหาพิเศษ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E31BFB-749E-9342-89B5-64CC687E54AA}"/>
              </a:ext>
            </a:extLst>
          </p:cNvPr>
          <p:cNvSpPr/>
          <p:nvPr/>
        </p:nvSpPr>
        <p:spPr>
          <a:xfrm>
            <a:off x="699242" y="1626686"/>
            <a:ext cx="3824259" cy="207492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การเขียนวัตถุประสงค์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ใช้ภาษาชัดเจน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เข้าใจง่ายและสอดคล้องกับชื่อเรื่อง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วัตถุประสงค์ที่กำหนดต้องสามารถหาข้อมูลเพื่อการศึกษาค้นคว้าตามที่กำหนด</a:t>
            </a: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กรณีการศึกษาหลายตัวแปร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ต้องแยกแยะให้เห็นสิ่งที่ต้องการศึกษาเป็นข้อย่อยอย่างชัดเจน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Bef>
                <a:spcPts val="50"/>
              </a:spcBef>
              <a:spcAft>
                <a:spcPts val="0"/>
              </a:spcAft>
            </a:pPr>
            <a:endParaRPr lang="th-TH" sz="20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DB18491-E3FD-0A41-9534-4815D25EE83B}"/>
              </a:ext>
            </a:extLst>
          </p:cNvPr>
          <p:cNvSpPr/>
          <p:nvPr/>
        </p:nvSpPr>
        <p:spPr>
          <a:xfrm>
            <a:off x="6656618" y="1577697"/>
            <a:ext cx="2015596" cy="232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การเขียนขอบเขต</a:t>
            </a:r>
            <a:endParaRPr lang="en-US" sz="1400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ชัดเจน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ครอบคลุมปัญหาและ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วัตถุประสงค์ทั้งหมด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กำหนดขอบเขตตัวแปรในการศึกษาทั้งตัวแปรอิสระและตัวแปรตาม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โดยจำแนก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รายละเอียดของตัวแปรสำคัญให้ชัดเจน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15F2FF-527C-2A4C-A3B8-5E8B62613853}"/>
              </a:ext>
            </a:extLst>
          </p:cNvPr>
          <p:cNvSpPr txBox="1"/>
          <p:nvPr/>
        </p:nvSpPr>
        <p:spPr>
          <a:xfrm>
            <a:off x="334297" y="4443958"/>
            <a:ext cx="84861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อาจารย์นุชเนตร ตา</a:t>
            </a:r>
            <a:r>
              <a:rPr lang="th-TH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348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วิธีเขียนเค้าโครงปัญหาพิเศษ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5465">
              <a:spcBef>
                <a:spcPts val="95"/>
              </a:spcBef>
              <a:spcAft>
                <a:spcPts val="0"/>
              </a:spcAft>
            </a:pP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วิธีการเขียนส่วนต่าง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ๆ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ของเค้าโครงปัญหาพิเศษมีหลักการ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ดังนี้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E31BFB-749E-9342-89B5-64CC687E54AA}"/>
              </a:ext>
            </a:extLst>
          </p:cNvPr>
          <p:cNvSpPr/>
          <p:nvPr/>
        </p:nvSpPr>
        <p:spPr>
          <a:xfrm>
            <a:off x="471786" y="1577697"/>
            <a:ext cx="2015597" cy="26289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7.การเขียนนิยามศัพท์เฉพาะ</a:t>
            </a:r>
            <a:endParaRPr lang="en-US" sz="1400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นิยามศัพท์เฉพาะให้ครบทุกคำหรือทุกข้อความที่จำเป็นต้องให้ผู้อ่านเข้าใจตรงกับผู้ศึกษาปัญหาพิเศษ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โดยปกติพิจารณาเขียนนิยามศัพท์เฉพาะจากคำสำคัญของปัญหาพิเศษ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Bef>
                <a:spcPts val="50"/>
              </a:spcBef>
              <a:spcAft>
                <a:spcPts val="0"/>
              </a:spcAft>
            </a:pPr>
            <a:endParaRPr lang="en-US" sz="20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DB18491-E3FD-0A41-9534-4815D25EE83B}"/>
              </a:ext>
            </a:extLst>
          </p:cNvPr>
          <p:cNvSpPr/>
          <p:nvPr/>
        </p:nvSpPr>
        <p:spPr>
          <a:xfrm>
            <a:off x="4627252" y="1607450"/>
            <a:ext cx="4193220" cy="252376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9.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เอกสารและงานวิจัยที่เกี่ยวข้อง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ประกอบด้วยแนวคิด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ทฤษฎี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และผลงานวิจัยที่เกี่ยวข้อง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ทฤษฎีที่เกี่ยวข้องประกอบด้วย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ความหมาย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แนวคิดและทฤษฎี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ระเบียบวิธีหรือเทคนิควิธีการศึกษาเฉพาะเรื่อง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ถ้ามี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ผลงานวิจัยที่เกี่ยวข้องประกอบด้วยผลงานวิจัยทั้งในประเทศและต่างประเทศ (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ยกเว้นเรื่องที่ใหม่มาก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หาผลงานวิจัยที่เกี่ยวข้องไม่ได้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th-TH" sz="1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ใช้ภาษาเรียบเรียงเป็นของผู้เขียนเอง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โดยสังเคราะห์เนื้อหาตามประเด็นการศึกษา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ตามวัตถุประสงค์หรือสมมติฐานการวิจัย</a:t>
            </a:r>
            <a:endParaRPr lang="th-TH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th-TH" sz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8F1BB6B-A4D5-7649-BF43-FEE65B6F65DB}"/>
              </a:ext>
            </a:extLst>
          </p:cNvPr>
          <p:cNvSpPr/>
          <p:nvPr/>
        </p:nvSpPr>
        <p:spPr>
          <a:xfrm>
            <a:off x="2554005" y="1576673"/>
            <a:ext cx="2015597" cy="25853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8.การเขียนสมมติฐาน</a:t>
            </a:r>
            <a:endParaRPr lang="en-US" sz="1400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เขียนให้สอดคล้องกับวัตถุประสงค์ของการศึกษา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สามารถทดสอบไ</a:t>
            </a:r>
            <a:r>
              <a:rPr lang="th-TH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ด้วยข้อมูล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และหลักฐานต่าง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ๆ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ใช้ภาษาเจาะจง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เข้าใจง่าย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และชัดเจน</a:t>
            </a:r>
            <a:r>
              <a:rPr lang="en-US" sz="1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เขียนจากเหตุผลตามทฤษฎี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ความรู้พื้นฐาน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และผลงานวิจัยที่ผ่านมา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4FBACF7-8781-444D-8F90-4507553D39B1}"/>
              </a:ext>
            </a:extLst>
          </p:cNvPr>
          <p:cNvSpPr txBox="1"/>
          <p:nvPr/>
        </p:nvSpPr>
        <p:spPr>
          <a:xfrm>
            <a:off x="334297" y="4443958"/>
            <a:ext cx="84861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อาจารย์นุชเนตร ตา</a:t>
            </a:r>
            <a:r>
              <a:rPr lang="th-TH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1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วิธีเขียนเค้าโครงปัญหาพิเศษ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5465">
              <a:spcBef>
                <a:spcPts val="95"/>
              </a:spcBef>
              <a:spcAft>
                <a:spcPts val="0"/>
              </a:spcAft>
            </a:pP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วิธีการเขียนส่วนต่าง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ๆ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ของเค้าโครงปัญหาพิเศษมีหลักการ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ดังนี้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E31BFB-749E-9342-89B5-64CC687E54AA}"/>
              </a:ext>
            </a:extLst>
          </p:cNvPr>
          <p:cNvSpPr/>
          <p:nvPr/>
        </p:nvSpPr>
        <p:spPr>
          <a:xfrm>
            <a:off x="471786" y="1563638"/>
            <a:ext cx="4100214" cy="25853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เอกสารอ้างอิง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เป็นการระบุชื่อหนังสือและเอกสารต่าง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ๆ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ที่ผู้ศึกษาปัญหาพิเศษใช้ศึกษา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ค้นคว้าในเรื่องที่จะศึกษาปัญหาพิเศษ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เอกสารอ้างอิงจะปงชี้ว่าผู้ศึกษาปัญหาพิเศษมีแหล่งค้นคว้า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ประกอบการศึกษาปัญหาพิเศษเพียงพอหรือไม่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จะศึกษาปัญหาพิเศษสำเร็จหรือไม่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ในเค้าโครงปัญหา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พิเศษควรระบุเฉพาะเอกสารที่เกี่ยวกับการศึกษาปัญหาพิเศษจริง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ๆ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หนังสือที่ใช้ประกอบการศึกษาเล็ก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ๆ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น้อย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ๆ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ควรนำไปอ้างอิงในรายงานปัญหาพิเศษฉบับสมบูรณ์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การพิมพ์เอกสารอ้างอิงให้ใช้รูปแบบ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APA 6</a:t>
            </a:r>
            <a:endParaRPr lang="en-US" sz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1098AB2-D26B-2645-8A8C-B9ABA4527DB5}"/>
              </a:ext>
            </a:extLst>
          </p:cNvPr>
          <p:cNvSpPr/>
          <p:nvPr/>
        </p:nvSpPr>
        <p:spPr>
          <a:xfrm>
            <a:off x="4637219" y="1635646"/>
            <a:ext cx="3895221" cy="215443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ประชากรและกลุ่มตัวอย่าง</a:t>
            </a:r>
            <a:endParaRPr lang="en-US" sz="2000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กำหนดขอบเขต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และคุณลักษณะประชากรอย่างชัดเจน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กำหนดขนาดกลุ่มตัวอย่างอย่างเหมาะสมและถูกต้องตามหลักวิชา</a:t>
            </a: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กำหนดวิธีเลือกกลุ่มตัวอย่างเหมาะสม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อธิบายวิธีการเลือกกลุ่ม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ตัวอย่างให้ผู้อ่าน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เห็นภาพในการปฏิบัติจริง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en-US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</a:t>
            </a:r>
            <a:endParaRPr lang="en-US" sz="2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F18AD1B-7FB7-404A-8EEC-F19DD6010084}"/>
              </a:ext>
            </a:extLst>
          </p:cNvPr>
          <p:cNvSpPr txBox="1"/>
          <p:nvPr/>
        </p:nvSpPr>
        <p:spPr>
          <a:xfrm>
            <a:off x="334297" y="4443958"/>
            <a:ext cx="84861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อาจารย์นุชเนตร ตา</a:t>
            </a:r>
            <a:r>
              <a:rPr lang="th-TH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66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วิธีเขียนเค้าโครงปัญหาพิเศษ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45465">
              <a:spcBef>
                <a:spcPts val="95"/>
              </a:spcBef>
              <a:spcAft>
                <a:spcPts val="0"/>
              </a:spcAft>
            </a:pP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วิธีการเขียนส่วนต่าง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ๆ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ของเค้าโครงปัญหาพิเศษมีหลักการ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Helvetica" pitchFamily="2" charset="0"/>
              </a:rPr>
              <a:t> </a:t>
            </a:r>
            <a:r>
              <a:rPr lang="en-US" dirty="0" err="1">
                <a:latin typeface="Thonburi" pitchFamily="2" charset="-34"/>
                <a:ea typeface="Times New Roman" panose="02020603050405020304" pitchFamily="18" charset="0"/>
                <a:cs typeface="Thonburi" pitchFamily="2" charset="-34"/>
              </a:rPr>
              <a:t>ดังนี้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E31BFB-749E-9342-89B5-64CC687E54AA}"/>
              </a:ext>
            </a:extLst>
          </p:cNvPr>
          <p:cNvSpPr/>
          <p:nvPr/>
        </p:nvSpPr>
        <p:spPr>
          <a:xfrm>
            <a:off x="539552" y="1563638"/>
            <a:ext cx="8043564" cy="218521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12. </a:t>
            </a:r>
            <a:r>
              <a:rPr lang="en-US" b="1" dirty="0" err="1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เครื่องมือและวัสดุอุปกรณ์</a:t>
            </a:r>
            <a:endParaRPr lang="en-US" sz="1400" b="1" dirty="0">
              <a:solidFill>
                <a:srgbClr val="C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12.1 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กรณีนำเครื่องมือของผู้อื่นมาใช้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ให้ระบุแหล่งที่มา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ปีที่สร้างและค่าสถิติแสดง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คุณภาพ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และชี้ความจำเป็นและเหตุผลในการใช้เครื่องมือนั้น</a:t>
            </a: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12.2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กรณีสร้างเครื่องมือทดลองเอง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ให้อธิบายการสร้างเครื่องมือตามหลักวิชา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ระบุ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แหล่งที่มาของข้อมูลพื้นฐานที่ใช้ประกอบการสร้างเครื่องมือ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หนังสือ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คู่มือ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ตัวเครื่องมือของ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บุคคลอื่น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และระบุรายละเอียดวิธีตรวจสอบคุณภาพของเครื่องมือ</a:t>
            </a:r>
            <a:r>
              <a:rPr lang="en-US" sz="1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ระบุแหล่งที่มา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ลักษณะ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ความถูกต้องหรือความหน้าเชื่อถือของวัสดุและอุปกรณ์ที่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ใช้ประกอบการทดลอง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en-US" sz="1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4B0333B-C015-A448-B269-161C875DDD6A}"/>
              </a:ext>
            </a:extLst>
          </p:cNvPr>
          <p:cNvSpPr txBox="1"/>
          <p:nvPr/>
        </p:nvSpPr>
        <p:spPr>
          <a:xfrm>
            <a:off x="334297" y="4443958"/>
            <a:ext cx="84861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ปัญหาพิเศษสำหรับวิทยาศาสตร์และเทคโนโลยีอาหาร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1-63</a:t>
            </a:r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อาจารย์นุชเนตร ตา</a:t>
            </a:r>
            <a:r>
              <a:rPr lang="th-TH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เย๊ะ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85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995</Words>
  <Application>Microsoft Macintosh PowerPoint</Application>
  <PresentationFormat>นำเสนอทางหน้าจอ (16:9)</PresentationFormat>
  <Paragraphs>89</Paragraphs>
  <Slides>9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TH SarabunPSK</vt:lpstr>
      <vt:lpstr>Thonburi</vt:lpstr>
      <vt:lpstr>Times New Roman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nutchanet toyed</cp:lastModifiedBy>
  <cp:revision>114</cp:revision>
  <dcterms:created xsi:type="dcterms:W3CDTF">2016-12-05T23:26:54Z</dcterms:created>
  <dcterms:modified xsi:type="dcterms:W3CDTF">2021-08-02T06:26:04Z</dcterms:modified>
</cp:coreProperties>
</file>