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67" r:id="rId4"/>
    <p:sldId id="268" r:id="rId5"/>
    <p:sldId id="257" r:id="rId6"/>
    <p:sldId id="258" r:id="rId7"/>
    <p:sldId id="259" r:id="rId8"/>
    <p:sldId id="274" r:id="rId9"/>
    <p:sldId id="275" r:id="rId10"/>
    <p:sldId id="276" r:id="rId11"/>
    <p:sldId id="277" r:id="rId12"/>
    <p:sldId id="260" r:id="rId13"/>
    <p:sldId id="269" r:id="rId14"/>
    <p:sldId id="261" r:id="rId15"/>
    <p:sldId id="262" r:id="rId16"/>
    <p:sldId id="263" r:id="rId17"/>
    <p:sldId id="264" r:id="rId18"/>
    <p:sldId id="278" r:id="rId19"/>
    <p:sldId id="279" r:id="rId20"/>
    <p:sldId id="265" r:id="rId21"/>
    <p:sldId id="271" r:id="rId22"/>
    <p:sldId id="272" r:id="rId23"/>
    <p:sldId id="27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สไลด์ชื่อเรื่อง">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h-TH" smtClean="0"/>
              <a:t>คลิกเพื่อแก้ไขสไตล์ชื่อเรื่องต้นแบบ</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smtClean="0"/>
              <a:t>คลิกเพื่อแก้ไขสไตล์ชื่อเรื่องรองต้นแบบ</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6E0E8E6-B6EB-498A-BC29-48D81AAAA5B6}" type="datetimeFigureOut">
              <a:rPr lang="en-US" dirty="0"/>
              <a:t>2/17/2021</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รูปภาพพาโนราม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h-TH" smtClean="0"/>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smtClean="0"/>
              <a:t>คลิกไอคอนเพื่อเพิ่มรูปภาพ</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smtClean="0"/>
              <a:t>คลิกเพื่อแก้ไขสไตล์ของข้อความต้นแบบ</a:t>
            </a:r>
          </a:p>
        </p:txBody>
      </p:sp>
      <p:sp>
        <p:nvSpPr>
          <p:cNvPr id="5" name="Date Placeholder 4"/>
          <p:cNvSpPr>
            <a:spLocks noGrp="1"/>
          </p:cNvSpPr>
          <p:nvPr>
            <p:ph type="dt" sz="half" idx="10"/>
          </p:nvPr>
        </p:nvSpPr>
        <p:spPr/>
        <p:txBody>
          <a:bodyPr/>
          <a:lstStyle/>
          <a:p>
            <a:fld id="{4F4A8B59-FD8C-464E-A2E0-D2DB42977C43}" type="datetimeFigureOut">
              <a:rPr lang="en-US" dirty="0"/>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ชื่อและ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h-TH" smtClean="0"/>
              <a:t>คลิกเพื่อแก้ไขสไตล์ชื่อเรื่องต้นแบบ</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smtClean="0"/>
              <a:t>คลิกเพื่อแก้ไขสไตล์ของข้อความต้นแบบ</a:t>
            </a:r>
          </a:p>
        </p:txBody>
      </p:sp>
      <p:sp>
        <p:nvSpPr>
          <p:cNvPr id="5" name="Date Placeholder 4"/>
          <p:cNvSpPr>
            <a:spLocks noGrp="1"/>
          </p:cNvSpPr>
          <p:nvPr>
            <p:ph type="dt" sz="half" idx="10"/>
          </p:nvPr>
        </p:nvSpPr>
        <p:spPr/>
        <p:txBody>
          <a:bodyPr/>
          <a:lstStyle/>
          <a:p>
            <a:fld id="{312D0685-9E9F-46AF-8733-3458A4A5B67E}" type="datetimeFigureOut">
              <a:rPr lang="en-US" dirty="0"/>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คำอ้างอิงพร้อม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h-TH" smtClean="0"/>
              <a:t>คลิกเพื่อแก้ไขสไตล์ชื่อเรื่องต้นแบบ</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smtClean="0"/>
              <a:t>คลิกเพื่อแก้ไขสไตล์ของข้อความต้นแบบ</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smtClean="0"/>
              <a:t>คลิกเพื่อแก้ไขสไตล์ของข้อความต้นแบบ</a:t>
            </a:r>
          </a:p>
        </p:txBody>
      </p:sp>
      <p:sp>
        <p:nvSpPr>
          <p:cNvPr id="5" name="Date Placeholder 4"/>
          <p:cNvSpPr>
            <a:spLocks noGrp="1"/>
          </p:cNvSpPr>
          <p:nvPr>
            <p:ph type="dt" sz="half" idx="10"/>
          </p:nvPr>
        </p:nvSpPr>
        <p:spPr/>
        <p:txBody>
          <a:bodyPr/>
          <a:lstStyle/>
          <a:p>
            <a:fld id="{919578A0-4252-4A4F-8A4C-4F80F1AD91FF}" type="datetimeFigureOut">
              <a:rPr lang="en-US" dirty="0"/>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นามบัตร">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h-TH" smtClean="0"/>
              <a:t>คลิกเพื่อแก้ไขสไตล์ชื่อเรื่องต้นแบบ</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smtClean="0"/>
              <a:t>คลิกเพื่อแก้ไขสไตล์ของข้อความต้นแบบ</a:t>
            </a:r>
          </a:p>
        </p:txBody>
      </p:sp>
      <p:sp>
        <p:nvSpPr>
          <p:cNvPr id="5" name="Date Placeholder 4"/>
          <p:cNvSpPr>
            <a:spLocks noGrp="1"/>
          </p:cNvSpPr>
          <p:nvPr>
            <p:ph type="dt" sz="half" idx="10"/>
          </p:nvPr>
        </p:nvSpPr>
        <p:spPr/>
        <p:txBody>
          <a:bodyPr/>
          <a:lstStyle/>
          <a:p>
            <a:fld id="{9DCDF071-3364-4AF2-8784-696D9E530376}" type="datetimeFigureOut">
              <a:rPr lang="en-US" dirty="0"/>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คอลัมน์">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h-TH" smtClean="0"/>
              <a:t>คลิกเพื่อแก้ไขสไตล์ชื่อเรื่องต้นแบบ</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คลิกเพื่อแก้ไขสไตล์ของข้อความต้นแบบ</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คลิกเพื่อแก้ไขสไตล์ของข้อความต้นแบบ</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คลิกเพื่อแก้ไขสไตล์ของข้อความต้นแบบ</a:t>
            </a:r>
          </a:p>
        </p:txBody>
      </p:sp>
      <p:sp>
        <p:nvSpPr>
          <p:cNvPr id="3" name="Date Placeholder 2"/>
          <p:cNvSpPr>
            <a:spLocks noGrp="1"/>
          </p:cNvSpPr>
          <p:nvPr>
            <p:ph type="dt" sz="half" idx="10"/>
          </p:nvPr>
        </p:nvSpPr>
        <p:spPr/>
        <p:txBody>
          <a:bodyPr/>
          <a:lstStyle/>
          <a:p>
            <a:fld id="{12E0C83B-2A0D-4895-8D19-F0DA28872F64}" type="datetimeFigureOut">
              <a:rPr lang="en-US" dirty="0"/>
              <a:t>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คอลัมน์รูปภาพ 3 รูป">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h-TH" smtClean="0"/>
              <a:t>คลิกเพื่อแก้ไขสไตล์ชื่อเรื่องต้นแบบ</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smtClean="0"/>
              <a:t>คลิกไอคอนเพื่อเพิ่มรูปภาพ</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คลิกเพื่อแก้ไขสไตล์ของข้อความต้นแบบ</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smtClean="0"/>
              <a:t>คลิกไอคอนเพื่อเพิ่มรูปภาพ</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คลิกเพื่อแก้ไขสไตล์ของข้อความต้นแบบ</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smtClean="0"/>
              <a:t>คลิกไอคอนเพื่อเพิ่มรูปภาพ</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คลิกเพื่อแก้ไขสไตล์ของข้อความต้นแบบ</a:t>
            </a:r>
          </a:p>
        </p:txBody>
      </p:sp>
      <p:sp>
        <p:nvSpPr>
          <p:cNvPr id="3" name="Date Placeholder 2"/>
          <p:cNvSpPr>
            <a:spLocks noGrp="1"/>
          </p:cNvSpPr>
          <p:nvPr>
            <p:ph type="dt" sz="half" idx="10"/>
          </p:nvPr>
        </p:nvSpPr>
        <p:spPr/>
        <p:txBody>
          <a:bodyPr/>
          <a:lstStyle/>
          <a:p>
            <a:fld id="{5E32ACF0-C7E7-4CC8-840E-A2809FB4BDF6}" type="datetimeFigureOut">
              <a:rPr lang="en-US" dirty="0"/>
              <a:t>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h-TH" smtClean="0"/>
              <a:t>คลิกเพื่อแก้ไขสไตล์ชื่อเรื่องต้นแบบ</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DB1B64FF-53E9-4519-AFEB-B5EAE0A6C098}" type="datetimeFigureOut">
              <a:rPr lang="en-US" dirty="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h-TH" smtClean="0"/>
              <a:t>คลิกเพื่อแก้ไขสไตล์ชื่อเรื่องต้นแบบ</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03D0605F-0999-49B8-97E8-A9F5FE66FD89}" type="datetimeFigureOut">
              <a:rPr lang="en-US" dirty="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คลิกเพื่อแก้ไขสไตล์ชื่อเรื่องต้นแบบ</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BD041493-8214-4CD3-9E66-4A7CE0239274}" type="datetimeFigureOut">
              <a:rPr lang="en-US" dirty="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smtClean="0"/>
              <a:t>คลิกเพื่อแก้ไขสไตล์ของข้อความต้นแบบ</a:t>
            </a:r>
          </a:p>
        </p:txBody>
      </p:sp>
      <p:sp>
        <p:nvSpPr>
          <p:cNvPr id="4" name="Date Placeholder 3"/>
          <p:cNvSpPr>
            <a:spLocks noGrp="1"/>
          </p:cNvSpPr>
          <p:nvPr>
            <p:ph type="dt" sz="half" idx="10"/>
          </p:nvPr>
        </p:nvSpPr>
        <p:spPr/>
        <p:txBody>
          <a:bodyPr/>
          <a:lstStyle/>
          <a:p>
            <a:fld id="{CD45397E-FD2D-4D0A-B33C-2E5AEFAED143}" type="datetimeFigureOut">
              <a:rPr lang="en-US" dirty="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h-TH" smtClean="0"/>
              <a:t>คลิกเพื่อแก้ไขสไตล์ชื่อเรื่องต้นแบบ</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5" name="Date Placeholder 4"/>
          <p:cNvSpPr>
            <a:spLocks noGrp="1"/>
          </p:cNvSpPr>
          <p:nvPr>
            <p:ph type="dt" sz="half" idx="10"/>
          </p:nvPr>
        </p:nvSpPr>
        <p:spPr/>
        <p:txBody>
          <a:bodyPr/>
          <a:lstStyle/>
          <a:p>
            <a:fld id="{0E15092E-80DC-4992-A0D4-E74F7FC3042B}" type="datetimeFigureOut">
              <a:rPr lang="en-US" dirty="0"/>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12" name="Content Placeholder 3"/>
          <p:cNvSpPr>
            <a:spLocks noGrp="1"/>
          </p:cNvSpPr>
          <p:nvPr>
            <p:ph sz="quarter" idx="13"/>
          </p:nvPr>
        </p:nvSpPr>
        <p:spPr>
          <a:xfrm>
            <a:off x="685802" y="2861733"/>
            <a:ext cx="5088712" cy="2512852"/>
          </a:xfrm>
        </p:spPr>
        <p:txBody>
          <a:bodyPr anchor="t"/>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13" name="Content Placeholder 5"/>
          <p:cNvSpPr>
            <a:spLocks noGrp="1"/>
          </p:cNvSpPr>
          <p:nvPr>
            <p:ph sz="quarter" idx="14"/>
          </p:nvPr>
        </p:nvSpPr>
        <p:spPr>
          <a:xfrm>
            <a:off x="5993969" y="2861733"/>
            <a:ext cx="5088713" cy="2512852"/>
          </a:xfrm>
        </p:spPr>
        <p:txBody>
          <a:bodyPr anchor="t"/>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7" name="Date Placeholder 6"/>
          <p:cNvSpPr>
            <a:spLocks noGrp="1"/>
          </p:cNvSpPr>
          <p:nvPr>
            <p:ph type="dt" sz="half" idx="10"/>
          </p:nvPr>
        </p:nvSpPr>
        <p:spPr/>
        <p:txBody>
          <a:bodyPr/>
          <a:lstStyle/>
          <a:p>
            <a:fld id="{9569A4C6-EA06-4AF0-A839-1839C57399A0}" type="datetimeFigureOut">
              <a:rPr lang="en-US" dirty="0"/>
              <a:t>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6BF0C016-2580-485A-AC4B-4452BC379743}" type="datetimeFigureOut">
              <a:rPr lang="en-US" dirty="0"/>
              <a:t>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dirty="0"/>
              <a:t>2/17/2021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h-TH" smtClean="0"/>
              <a:t>คลิกเพื่อแก้ไขสไตล์ชื่อเรื่องต้นแบบ</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smtClean="0"/>
              <a:t>คลิกเพื่อแก้ไขสไตล์ของข้อความต้นแบบ</a:t>
            </a:r>
          </a:p>
        </p:txBody>
      </p:sp>
      <p:sp>
        <p:nvSpPr>
          <p:cNvPr id="5" name="Date Placeholder 4"/>
          <p:cNvSpPr>
            <a:spLocks noGrp="1"/>
          </p:cNvSpPr>
          <p:nvPr>
            <p:ph type="dt" sz="half" idx="10"/>
          </p:nvPr>
        </p:nvSpPr>
        <p:spPr/>
        <p:txBody>
          <a:bodyPr/>
          <a:lstStyle/>
          <a:p>
            <a:fld id="{2E95F70E-5DFF-42EC-93B3-07D70D7ED1BD}" type="datetimeFigureOut">
              <a:rPr lang="en-US" dirty="0"/>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h-TH" smtClean="0"/>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smtClean="0"/>
              <a:t>คลิกไอคอนเพื่อเพิ่มรูปภาพ</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smtClean="0"/>
              <a:t>คลิกเพื่อแก้ไขสไตล์ของข้อความต้นแบบ</a:t>
            </a:r>
          </a:p>
        </p:txBody>
      </p:sp>
      <p:sp>
        <p:nvSpPr>
          <p:cNvPr id="5" name="Date Placeholder 4"/>
          <p:cNvSpPr>
            <a:spLocks noGrp="1"/>
          </p:cNvSpPr>
          <p:nvPr>
            <p:ph type="dt" sz="half" idx="10"/>
          </p:nvPr>
        </p:nvSpPr>
        <p:spPr/>
        <p:txBody>
          <a:bodyPr/>
          <a:lstStyle/>
          <a:p>
            <a:fld id="{064520B5-A0C9-4D15-A71B-70A075D52D64}" type="datetimeFigureOut">
              <a:rPr lang="en-US" dirty="0"/>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61EAF71F-1A43-41B7-B605-0710A83174B7}" type="datetimeFigureOut">
              <a:rPr lang="en-US" dirty="0"/>
              <a:t>2/17/2021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p:txBody>
          <a:bodyPr/>
          <a:lstStyle/>
          <a:p>
            <a:r>
              <a:rPr lang="en-US" smtClean="0"/>
              <a:t>BAB </a:t>
            </a:r>
            <a:r>
              <a:rPr lang="en-US" smtClean="0"/>
              <a:t>VI </a:t>
            </a:r>
            <a:r>
              <a:rPr lang="en-US" dirty="0" err="1" smtClean="0"/>
              <a:t>Perkembangan</a:t>
            </a:r>
            <a:r>
              <a:rPr lang="en-US" dirty="0" smtClean="0"/>
              <a:t> </a:t>
            </a:r>
            <a:r>
              <a:rPr lang="en-US" dirty="0" err="1" smtClean="0"/>
              <a:t>bahasa</a:t>
            </a:r>
            <a:r>
              <a:rPr lang="en-US" dirty="0" smtClean="0"/>
              <a:t> </a:t>
            </a:r>
            <a:r>
              <a:rPr lang="en-US" dirty="0" err="1" smtClean="0"/>
              <a:t>melayu</a:t>
            </a:r>
            <a:r>
              <a:rPr lang="en-US" dirty="0" smtClean="0"/>
              <a:t> </a:t>
            </a:r>
            <a:endParaRPr lang="th-TH" dirty="0"/>
          </a:p>
        </p:txBody>
      </p:sp>
      <p:sp>
        <p:nvSpPr>
          <p:cNvPr id="3" name="ชื่อเรื่องรอง 2"/>
          <p:cNvSpPr>
            <a:spLocks noGrp="1"/>
          </p:cNvSpPr>
          <p:nvPr>
            <p:ph type="subTitle" idx="1"/>
          </p:nvPr>
        </p:nvSpPr>
        <p:spPr/>
        <p:txBody>
          <a:bodyPr/>
          <a:lstStyle/>
          <a:p>
            <a:endParaRPr lang="th-TH" dirty="0"/>
          </a:p>
        </p:txBody>
      </p:sp>
    </p:spTree>
    <p:extLst>
      <p:ext uri="{BB962C8B-B14F-4D97-AF65-F5344CB8AC3E}">
        <p14:creationId xmlns:p14="http://schemas.microsoft.com/office/powerpoint/2010/main" val="2967986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a:bodyPr>
          <a:lstStyle/>
          <a:p>
            <a:r>
              <a:rPr lang="ms-MY" sz="2800" dirty="0"/>
              <a:t>Secara ringkasnya berikut merupakan ciri ciri Bahasa Melayu Kuno </a:t>
            </a:r>
            <a:endParaRPr lang="th-TH" sz="2800" dirty="0"/>
          </a:p>
        </p:txBody>
      </p:sp>
      <p:sp>
        <p:nvSpPr>
          <p:cNvPr id="3" name="ตัวแทนเนื้อหา 2"/>
          <p:cNvSpPr>
            <a:spLocks noGrp="1"/>
          </p:cNvSpPr>
          <p:nvPr>
            <p:ph sz="quarter" idx="13"/>
          </p:nvPr>
        </p:nvSpPr>
        <p:spPr/>
        <p:txBody>
          <a:bodyPr/>
          <a:lstStyle/>
          <a:p>
            <a:r>
              <a:rPr lang="ms-MY" dirty="0" smtClean="0"/>
              <a:t>Penuh </a:t>
            </a:r>
            <a:r>
              <a:rPr lang="ms-MY" dirty="0"/>
              <a:t>dengan kata-kata pinjaman Sanskrit seperti tatkala, air dan sebagainya </a:t>
            </a:r>
            <a:endParaRPr lang="ms-MY" dirty="0" smtClean="0"/>
          </a:p>
          <a:p>
            <a:r>
              <a:rPr lang="ms-MY" dirty="0" smtClean="0"/>
              <a:t>Bunyi </a:t>
            </a:r>
            <a:r>
              <a:rPr lang="ms-MY" dirty="0"/>
              <a:t>b ialah w dalam Bahasa Melayu Kuno. Contohnya bulan ialah wulan </a:t>
            </a:r>
          </a:p>
          <a:p>
            <a:r>
              <a:rPr lang="ms-MY" dirty="0" smtClean="0"/>
              <a:t>Bunyi </a:t>
            </a:r>
            <a:r>
              <a:rPr lang="ms-MY" dirty="0"/>
              <a:t>e pepet tidak wujud. Contoh: dengan - dngan atau dangan </a:t>
            </a:r>
            <a:r>
              <a:rPr lang="ms-MY" dirty="0" smtClean="0"/>
              <a:t>– </a:t>
            </a:r>
          </a:p>
          <a:p>
            <a:r>
              <a:rPr lang="ms-MY" dirty="0" smtClean="0"/>
              <a:t>Awalan </a:t>
            </a:r>
            <a:r>
              <a:rPr lang="ms-MY" dirty="0"/>
              <a:t>ber- ialah mar- dalam Bahasa Melayu Kuno (contoh: berlepas-marlapas) </a:t>
            </a:r>
            <a:r>
              <a:rPr lang="ms-MY" dirty="0" smtClean="0"/>
              <a:t>–</a:t>
            </a:r>
          </a:p>
          <a:p>
            <a:r>
              <a:rPr lang="ms-MY" dirty="0" smtClean="0"/>
              <a:t>Awalan </a:t>
            </a:r>
            <a:r>
              <a:rPr lang="ms-MY" dirty="0"/>
              <a:t>di- ialah ni- dalam Bahasa Melayu Kuno (Contoh: diperbuat - niparvuat) </a:t>
            </a:r>
            <a:r>
              <a:rPr lang="ms-MY" dirty="0" smtClean="0"/>
              <a:t>– </a:t>
            </a:r>
          </a:p>
          <a:p>
            <a:r>
              <a:rPr lang="ms-MY" dirty="0" smtClean="0"/>
              <a:t>Ada </a:t>
            </a:r>
            <a:r>
              <a:rPr lang="ms-MY" dirty="0"/>
              <a:t>bunyi konsonan yang diaspirasikan seperti bh, th, ph, dh, kh, h (Contoh: sukhatshitta) - Huruf h hilang dalam bahasa moden (Contoh: semua - samuha; saya - sahaya)</a:t>
            </a:r>
            <a:endParaRPr lang="th-TH" dirty="0"/>
          </a:p>
        </p:txBody>
      </p:sp>
    </p:spTree>
    <p:extLst>
      <p:ext uri="{BB962C8B-B14F-4D97-AF65-F5344CB8AC3E}">
        <p14:creationId xmlns:p14="http://schemas.microsoft.com/office/powerpoint/2010/main" val="2725420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a:bodyPr>
          <a:lstStyle/>
          <a:p>
            <a:r>
              <a:rPr lang="ms-MY" sz="2800" dirty="0"/>
              <a:t>Bahasa Melayu Kuno dan Kerajaan Melayu Bahasa Melayu juga merupakan bahasa yang diguna pakai dalam kerajaan Melayu kuno.</a:t>
            </a:r>
            <a:endParaRPr lang="th-TH" sz="2800" dirty="0"/>
          </a:p>
        </p:txBody>
      </p:sp>
      <p:sp>
        <p:nvSpPr>
          <p:cNvPr id="3" name="ตัวแทนเนื้อหา 2"/>
          <p:cNvSpPr>
            <a:spLocks noGrp="1"/>
          </p:cNvSpPr>
          <p:nvPr>
            <p:ph sz="quarter" idx="13"/>
          </p:nvPr>
        </p:nvSpPr>
        <p:spPr/>
        <p:txBody>
          <a:bodyPr>
            <a:normAutofit fontScale="77500" lnSpcReduction="20000"/>
          </a:bodyPr>
          <a:lstStyle/>
          <a:p>
            <a:r>
              <a:rPr lang="ms-MY" dirty="0" smtClean="0"/>
              <a:t>Kerajaan-kerajaan </a:t>
            </a:r>
            <a:r>
              <a:rPr lang="ms-MY" dirty="0"/>
              <a:t>Melayu kuno yang diketahui </a:t>
            </a:r>
            <a:r>
              <a:rPr lang="ms-MY" dirty="0" smtClean="0"/>
              <a:t>(tidak </a:t>
            </a:r>
            <a:r>
              <a:rPr lang="ms-MY" dirty="0"/>
              <a:t>menurut sebarang susunan) ialah </a:t>
            </a:r>
            <a:endParaRPr lang="ms-MY" dirty="0" smtClean="0"/>
          </a:p>
          <a:p>
            <a:pPr marL="0" indent="0">
              <a:buNone/>
            </a:pPr>
            <a:r>
              <a:rPr lang="ms-MY" dirty="0"/>
              <a:t>	</a:t>
            </a:r>
            <a:r>
              <a:rPr lang="ms-MY" dirty="0" smtClean="0"/>
              <a:t>- </a:t>
            </a:r>
            <a:r>
              <a:rPr lang="ms-MY" dirty="0"/>
              <a:t>Oc-eo </a:t>
            </a:r>
            <a:endParaRPr lang="ms-MY" dirty="0" smtClean="0"/>
          </a:p>
          <a:p>
            <a:pPr marL="0" indent="0">
              <a:buNone/>
            </a:pPr>
            <a:r>
              <a:rPr lang="ms-MY" dirty="0"/>
              <a:t>	</a:t>
            </a:r>
            <a:r>
              <a:rPr lang="ms-MY" dirty="0" smtClean="0"/>
              <a:t>- </a:t>
            </a:r>
            <a:r>
              <a:rPr lang="ms-MY" dirty="0"/>
              <a:t>Lembah Bujang </a:t>
            </a:r>
            <a:endParaRPr lang="ms-MY" dirty="0" smtClean="0"/>
          </a:p>
          <a:p>
            <a:pPr marL="0" indent="0">
              <a:buNone/>
            </a:pPr>
            <a:r>
              <a:rPr lang="ms-MY" dirty="0"/>
              <a:t>	</a:t>
            </a:r>
            <a:r>
              <a:rPr lang="ms-MY" dirty="0" smtClean="0"/>
              <a:t>- </a:t>
            </a:r>
            <a:r>
              <a:rPr lang="ms-MY" dirty="0"/>
              <a:t>Ko-ying </a:t>
            </a:r>
            <a:endParaRPr lang="ms-MY" dirty="0" smtClean="0"/>
          </a:p>
          <a:p>
            <a:pPr marL="0" indent="0">
              <a:buNone/>
            </a:pPr>
            <a:r>
              <a:rPr lang="ms-MY" dirty="0"/>
              <a:t>	</a:t>
            </a:r>
            <a:r>
              <a:rPr lang="ms-MY" dirty="0" smtClean="0"/>
              <a:t>- </a:t>
            </a:r>
            <a:r>
              <a:rPr lang="ms-MY" dirty="0"/>
              <a:t>Kerajaan </a:t>
            </a:r>
            <a:r>
              <a:rPr lang="ms-MY" dirty="0" smtClean="0"/>
              <a:t>Funan</a:t>
            </a:r>
          </a:p>
          <a:p>
            <a:pPr marL="0" indent="0">
              <a:buNone/>
            </a:pPr>
            <a:r>
              <a:rPr lang="ms-MY" dirty="0"/>
              <a:t>	</a:t>
            </a:r>
            <a:r>
              <a:rPr lang="ms-MY" dirty="0" smtClean="0"/>
              <a:t>- </a:t>
            </a:r>
            <a:r>
              <a:rPr lang="ms-MY" dirty="0"/>
              <a:t>Srivijaya </a:t>
            </a:r>
            <a:endParaRPr lang="ms-MY" dirty="0" smtClean="0"/>
          </a:p>
          <a:p>
            <a:pPr marL="0" indent="0">
              <a:buNone/>
            </a:pPr>
            <a:r>
              <a:rPr lang="ms-MY" dirty="0"/>
              <a:t>	</a:t>
            </a:r>
            <a:r>
              <a:rPr lang="ms-MY" dirty="0" smtClean="0"/>
              <a:t>- </a:t>
            </a:r>
            <a:r>
              <a:rPr lang="ms-MY" dirty="0"/>
              <a:t>Kerajaan </a:t>
            </a:r>
            <a:r>
              <a:rPr lang="ms-MY" dirty="0" smtClean="0"/>
              <a:t>Angkor</a:t>
            </a:r>
          </a:p>
          <a:p>
            <a:pPr marL="0" indent="0">
              <a:buNone/>
            </a:pPr>
            <a:r>
              <a:rPr lang="ms-MY" dirty="0" smtClean="0"/>
              <a:t>	- </a:t>
            </a:r>
            <a:r>
              <a:rPr lang="ms-MY" dirty="0"/>
              <a:t>Kedah Tua </a:t>
            </a:r>
            <a:endParaRPr lang="ms-MY" dirty="0" smtClean="0"/>
          </a:p>
          <a:p>
            <a:pPr marL="0" indent="0">
              <a:buNone/>
            </a:pPr>
            <a:r>
              <a:rPr lang="ms-MY" dirty="0"/>
              <a:t>	</a:t>
            </a:r>
            <a:r>
              <a:rPr lang="ms-MY" dirty="0" smtClean="0"/>
              <a:t>- </a:t>
            </a:r>
            <a:r>
              <a:rPr lang="ms-MY" dirty="0"/>
              <a:t>Melaka</a:t>
            </a:r>
            <a:endParaRPr lang="th-TH" dirty="0"/>
          </a:p>
        </p:txBody>
      </p:sp>
    </p:spTree>
    <p:extLst>
      <p:ext uri="{BB962C8B-B14F-4D97-AF65-F5344CB8AC3E}">
        <p14:creationId xmlns:p14="http://schemas.microsoft.com/office/powerpoint/2010/main" val="1953551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ms-MY" dirty="0" smtClean="0"/>
              <a:t>2. Bahasa </a:t>
            </a:r>
            <a:r>
              <a:rPr lang="ms-MY" dirty="0"/>
              <a:t>Melayu klasik</a:t>
            </a:r>
            <a:endParaRPr lang="th-TH" dirty="0"/>
          </a:p>
        </p:txBody>
      </p:sp>
      <p:sp>
        <p:nvSpPr>
          <p:cNvPr id="3" name="ตัวแทนเนื้อหา 2"/>
          <p:cNvSpPr>
            <a:spLocks noGrp="1"/>
          </p:cNvSpPr>
          <p:nvPr>
            <p:ph sz="quarter" idx="13"/>
          </p:nvPr>
        </p:nvSpPr>
        <p:spPr/>
        <p:txBody>
          <a:bodyPr/>
          <a:lstStyle/>
          <a:p>
            <a:r>
              <a:rPr lang="ms-MY" dirty="0"/>
              <a:t>Menurut Awang Sariyan, Bahasa Melayu Klasik merupakan tahap ketiga dalam periodisasi Bahasa Melayu, sesudah Bahasa Melayu Purba dan Bahasa Melayu Kuno. </a:t>
            </a:r>
            <a:endParaRPr lang="ms-MY" dirty="0" smtClean="0"/>
          </a:p>
          <a:p>
            <a:r>
              <a:rPr lang="es-ES" dirty="0"/>
              <a:t>bermula pada abad ke-13 dan berakhir pada abad </a:t>
            </a:r>
            <a:r>
              <a:rPr lang="es-ES" dirty="0" smtClean="0"/>
              <a:t>ke-19</a:t>
            </a:r>
          </a:p>
          <a:p>
            <a:r>
              <a:rPr lang="ms-MY" dirty="0"/>
              <a:t>Bahasa Melayu Klasik ini diasaskan sewaktu terdirinya kerajaan Islam pertama di sebelah timur Aceh, iaitu kerajaan Samudera-Pasai di bawah Sultan Malikul Salih. </a:t>
            </a:r>
            <a:endParaRPr lang="ms-MY" dirty="0" smtClean="0"/>
          </a:p>
          <a:p>
            <a:r>
              <a:rPr lang="sv-SE" dirty="0"/>
              <a:t>Bahasa ini merupakan kesan langsung kedatangan agama Islam dan kebudayaan Islam. </a:t>
            </a:r>
            <a:endParaRPr lang="th-TH" dirty="0"/>
          </a:p>
        </p:txBody>
      </p:sp>
    </p:spTree>
    <p:extLst>
      <p:ext uri="{BB962C8B-B14F-4D97-AF65-F5344CB8AC3E}">
        <p14:creationId xmlns:p14="http://schemas.microsoft.com/office/powerpoint/2010/main" val="79725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sp>
        <p:nvSpPr>
          <p:cNvPr id="3" name="ตัวแทนเนื้อหา 2"/>
          <p:cNvSpPr>
            <a:spLocks noGrp="1"/>
          </p:cNvSpPr>
          <p:nvPr>
            <p:ph sz="quarter" idx="13"/>
          </p:nvPr>
        </p:nvSpPr>
        <p:spPr/>
        <p:txBody>
          <a:bodyPr/>
          <a:lstStyle/>
          <a:p>
            <a:r>
              <a:rPr lang="ms-MY" dirty="0" smtClean="0"/>
              <a:t>Menggunakan </a:t>
            </a:r>
            <a:r>
              <a:rPr lang="ms-MY" dirty="0"/>
              <a:t>bahasa istana. </a:t>
            </a:r>
            <a:endParaRPr lang="ms-MY" dirty="0" smtClean="0"/>
          </a:p>
          <a:p>
            <a:r>
              <a:rPr lang="ms-MY" dirty="0" smtClean="0"/>
              <a:t>Banyak </a:t>
            </a:r>
            <a:r>
              <a:rPr lang="ms-MY" dirty="0"/>
              <a:t>ayat pasif dan </a:t>
            </a:r>
            <a:r>
              <a:rPr lang="ms-MY" dirty="0" smtClean="0"/>
              <a:t>Songsang.</a:t>
            </a:r>
          </a:p>
          <a:p>
            <a:r>
              <a:rPr lang="ms-MY" dirty="0" smtClean="0"/>
              <a:t>Ayat </a:t>
            </a:r>
            <a:r>
              <a:rPr lang="ms-MY" dirty="0"/>
              <a:t>panjang dan berulang. </a:t>
            </a:r>
            <a:endParaRPr lang="ms-MY" dirty="0" smtClean="0"/>
          </a:p>
          <a:p>
            <a:r>
              <a:rPr lang="ms-MY" dirty="0"/>
              <a:t>b</a:t>
            </a:r>
            <a:r>
              <a:rPr lang="ms-MY" dirty="0" smtClean="0"/>
              <a:t>anyak </a:t>
            </a:r>
            <a:r>
              <a:rPr lang="ms-MY" dirty="0"/>
              <a:t>menggunakan partikel ‘ pun’ dan ‘ lah’ </a:t>
            </a:r>
            <a:endParaRPr lang="th-TH" dirty="0" smtClean="0"/>
          </a:p>
          <a:p>
            <a:r>
              <a:rPr lang="ms-MY" dirty="0" smtClean="0"/>
              <a:t>Banyak </a:t>
            </a:r>
            <a:r>
              <a:rPr lang="ms-MY" dirty="0"/>
              <a:t>menggunakan kata pangkal ayat atau perdu perkataan seperti sebermula, alkisah, hatta, adapun dan sebagainya</a:t>
            </a:r>
            <a:endParaRPr lang="ms-MY" dirty="0" smtClean="0"/>
          </a:p>
          <a:p>
            <a:r>
              <a:rPr lang="ms-MY" dirty="0" smtClean="0"/>
              <a:t>Wujud </a:t>
            </a:r>
            <a:r>
              <a:rPr lang="ms-MY" dirty="0"/>
              <a:t>unsur-unsur falsafah Islam. </a:t>
            </a:r>
            <a:endParaRPr lang="th-TH" dirty="0"/>
          </a:p>
        </p:txBody>
      </p:sp>
    </p:spTree>
    <p:extLst>
      <p:ext uri="{BB962C8B-B14F-4D97-AF65-F5344CB8AC3E}">
        <p14:creationId xmlns:p14="http://schemas.microsoft.com/office/powerpoint/2010/main" val="361676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sp>
        <p:nvSpPr>
          <p:cNvPr id="3" name="ตัวแทนเนื้อหา 2"/>
          <p:cNvSpPr>
            <a:spLocks noGrp="1"/>
          </p:cNvSpPr>
          <p:nvPr>
            <p:ph sz="quarter" idx="13"/>
          </p:nvPr>
        </p:nvSpPr>
        <p:spPr/>
        <p:txBody>
          <a:bodyPr>
            <a:normAutofit fontScale="92500"/>
          </a:bodyPr>
          <a:lstStyle/>
          <a:p>
            <a:r>
              <a:rPr lang="ms-MY" dirty="0"/>
              <a:t>Zaman permulaannya ditandai dengan kemunculan prasasti Terengganu yang bertarikh 702 Hijrah bersamaan dengan 1303 Masihi</a:t>
            </a:r>
            <a:r>
              <a:rPr lang="ms-MY" dirty="0" smtClean="0"/>
              <a:t>.</a:t>
            </a:r>
          </a:p>
          <a:p>
            <a:r>
              <a:rPr lang="ms-MY" dirty="0" smtClean="0"/>
              <a:t>Bahasa </a:t>
            </a:r>
            <a:r>
              <a:rPr lang="ms-MY" dirty="0"/>
              <a:t>Melayu Klasik muncul dengan wujudnya tulisan Jawi, iaitu tulisan Arab berbahasa Melayu pada awal abad ke-14</a:t>
            </a:r>
            <a:r>
              <a:rPr lang="ms-MY" dirty="0" smtClean="0"/>
              <a:t>.</a:t>
            </a:r>
          </a:p>
          <a:p>
            <a:r>
              <a:rPr lang="ms-MY" dirty="0"/>
              <a:t>Prasasti Bahasa Melayu Klasik banyak terdapat di semenanjung Tanah Melayu seperti di Pengkalan Kempas, Negeri Sembilan, Pahang, Perak, Kelantan, Kedah dan beberapa tempat lain</a:t>
            </a:r>
            <a:r>
              <a:rPr lang="ms-MY" dirty="0" smtClean="0"/>
              <a:t>.</a:t>
            </a:r>
          </a:p>
          <a:p>
            <a:r>
              <a:rPr lang="ms-MY" dirty="0"/>
              <a:t>Prasasti ini juga ditemui di Sumatera Selatan, Jambi, Riau, Sumatera Barat, Sumatera Utara dan Aceh. </a:t>
            </a:r>
            <a:endParaRPr lang="th-TH" dirty="0"/>
          </a:p>
        </p:txBody>
      </p:sp>
    </p:spTree>
    <p:extLst>
      <p:ext uri="{BB962C8B-B14F-4D97-AF65-F5344CB8AC3E}">
        <p14:creationId xmlns:p14="http://schemas.microsoft.com/office/powerpoint/2010/main" val="973013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sp>
        <p:nvSpPr>
          <p:cNvPr id="3" name="ตัวแทนเนื้อหา 2"/>
          <p:cNvSpPr>
            <a:spLocks noGrp="1"/>
          </p:cNvSpPr>
          <p:nvPr>
            <p:ph sz="quarter" idx="13"/>
          </p:nvPr>
        </p:nvSpPr>
        <p:spPr/>
        <p:txBody>
          <a:bodyPr/>
          <a:lstStyle/>
          <a:p>
            <a:r>
              <a:rPr lang="ms-MY" dirty="0"/>
              <a:t>Pada abad ke-13, peralihan bahasa berlaku ekoran daripada pengaruh yang dibawa oleh agama Islam ke Asia Tenggara. </a:t>
            </a:r>
            <a:endParaRPr lang="ms-MY" dirty="0" smtClean="0"/>
          </a:p>
          <a:p>
            <a:r>
              <a:rPr lang="ms-MY" dirty="0" smtClean="0"/>
              <a:t>Kehadiran </a:t>
            </a:r>
            <a:r>
              <a:rPr lang="ms-MY" dirty="0"/>
              <a:t>agama Islam ke Asia Tenggara banyak mempengaruhi perkembangan Bahasa Melayu ketika itu terutama dari aspek kosa kata, struktur kata dan juga tulisannya.</a:t>
            </a:r>
            <a:endParaRPr lang="th-TH" dirty="0"/>
          </a:p>
        </p:txBody>
      </p:sp>
    </p:spTree>
    <p:extLst>
      <p:ext uri="{BB962C8B-B14F-4D97-AF65-F5344CB8AC3E}">
        <p14:creationId xmlns:p14="http://schemas.microsoft.com/office/powerpoint/2010/main" val="719778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a:bodyPr>
          <a:lstStyle/>
          <a:p>
            <a:r>
              <a:rPr lang="ms-MY" sz="2800" dirty="0"/>
              <a:t>Peralihan Bahasa Melayu Kuno kepada Bahasa Melayu Klasik ini dapat dibuktikan dengan penemuan batu-batu bersurat seperti </a:t>
            </a:r>
            <a:endParaRPr lang="th-TH" sz="2800" dirty="0"/>
          </a:p>
        </p:txBody>
      </p:sp>
      <p:sp>
        <p:nvSpPr>
          <p:cNvPr id="3" name="ตัวแทนเนื้อหา 2"/>
          <p:cNvSpPr>
            <a:spLocks noGrp="1"/>
          </p:cNvSpPr>
          <p:nvPr>
            <p:ph sz="quarter" idx="13"/>
          </p:nvPr>
        </p:nvSpPr>
        <p:spPr/>
        <p:txBody>
          <a:bodyPr>
            <a:normAutofit/>
          </a:bodyPr>
          <a:lstStyle/>
          <a:p>
            <a:r>
              <a:rPr lang="ms-MY" dirty="0" smtClean="0"/>
              <a:t>batu </a:t>
            </a:r>
            <a:r>
              <a:rPr lang="ms-MY" dirty="0"/>
              <a:t>bersurat Minye Tujuh, Aceh (1390), iaitu batu bersurat pertama yang ditemui penggunaan kata-kata Arab seperti khalifah, nabi-nabi, Allah dan rahmat. </a:t>
            </a:r>
            <a:endParaRPr lang="ms-MY" dirty="0" smtClean="0"/>
          </a:p>
          <a:p>
            <a:r>
              <a:rPr lang="ms-MY" dirty="0" smtClean="0"/>
              <a:t>Batu </a:t>
            </a:r>
            <a:r>
              <a:rPr lang="ms-MY" dirty="0"/>
              <a:t>bersurat Pagar Ruyung pula mempunyai sedikit perbezaan dengan batu bersurat abad ke-7, iaitu dari segi bahasanya. </a:t>
            </a:r>
            <a:endParaRPr lang="th-TH" dirty="0"/>
          </a:p>
        </p:txBody>
      </p:sp>
    </p:spTree>
    <p:extLst>
      <p:ext uri="{BB962C8B-B14F-4D97-AF65-F5344CB8AC3E}">
        <p14:creationId xmlns:p14="http://schemas.microsoft.com/office/powerpoint/2010/main" val="4279362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sp>
        <p:nvSpPr>
          <p:cNvPr id="3" name="ตัวแทนเนื้อหา 2"/>
          <p:cNvSpPr>
            <a:spLocks noGrp="1"/>
          </p:cNvSpPr>
          <p:nvPr>
            <p:ph sz="quarter" idx="13"/>
          </p:nvPr>
        </p:nvSpPr>
        <p:spPr/>
        <p:txBody>
          <a:bodyPr/>
          <a:lstStyle/>
          <a:p>
            <a:r>
              <a:rPr lang="ms-MY" dirty="0"/>
              <a:t>Bahasa Melayu Klasik dikatakan mengalami zaman kegemilangannya semasa berada di bawah kerajaan Melaka, Aceh dan Johor Riau. </a:t>
            </a:r>
            <a:endParaRPr lang="ms-MY" dirty="0" smtClean="0"/>
          </a:p>
          <a:p>
            <a:r>
              <a:rPr lang="ms-MY" dirty="0" smtClean="0"/>
              <a:t>Hal </a:t>
            </a:r>
            <a:r>
              <a:rPr lang="ms-MY" dirty="0"/>
              <a:t>ini disebabkan kerajaan-kerajaan tersebut pernah menjadi kawasan yang penting untuk kegiatan perdagangan dan perkembangan Islam dan seterusnya bahasa pada ketika itu. </a:t>
            </a:r>
            <a:endParaRPr lang="th-TH" dirty="0"/>
          </a:p>
          <a:p>
            <a:endParaRPr lang="th-TH" dirty="0"/>
          </a:p>
        </p:txBody>
      </p:sp>
    </p:spTree>
    <p:extLst>
      <p:ext uri="{BB962C8B-B14F-4D97-AF65-F5344CB8AC3E}">
        <p14:creationId xmlns:p14="http://schemas.microsoft.com/office/powerpoint/2010/main" val="838406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err="1" smtClean="0"/>
              <a:t>Ciri-ciri</a:t>
            </a:r>
            <a:r>
              <a:rPr lang="en-US" dirty="0" smtClean="0"/>
              <a:t> </a:t>
            </a:r>
            <a:r>
              <a:rPr lang="en-US" dirty="0" err="1" smtClean="0"/>
              <a:t>bahasa</a:t>
            </a:r>
            <a:r>
              <a:rPr lang="en-US" dirty="0" smtClean="0"/>
              <a:t> </a:t>
            </a:r>
            <a:r>
              <a:rPr lang="en-US" dirty="0" err="1" smtClean="0"/>
              <a:t>melayu</a:t>
            </a:r>
            <a:r>
              <a:rPr lang="en-US" dirty="0" smtClean="0"/>
              <a:t> </a:t>
            </a:r>
            <a:r>
              <a:rPr lang="en-US" dirty="0" err="1" smtClean="0"/>
              <a:t>klasik</a:t>
            </a:r>
            <a:r>
              <a:rPr lang="en-US" dirty="0" smtClean="0"/>
              <a:t> </a:t>
            </a:r>
            <a:endParaRPr lang="th-TH" dirty="0"/>
          </a:p>
        </p:txBody>
      </p:sp>
      <p:sp>
        <p:nvSpPr>
          <p:cNvPr id="3" name="ตัวแทนเนื้อหา 2"/>
          <p:cNvSpPr>
            <a:spLocks noGrp="1"/>
          </p:cNvSpPr>
          <p:nvPr>
            <p:ph sz="quarter" idx="13"/>
          </p:nvPr>
        </p:nvSpPr>
        <p:spPr/>
        <p:txBody>
          <a:bodyPr>
            <a:normAutofit fontScale="77500" lnSpcReduction="20000"/>
          </a:bodyPr>
          <a:lstStyle/>
          <a:p>
            <a:r>
              <a:rPr lang="ms-MY" dirty="0"/>
              <a:t>1. Huruf dan perkataan </a:t>
            </a:r>
            <a:endParaRPr lang="ms-MY" dirty="0" smtClean="0"/>
          </a:p>
          <a:p>
            <a:pPr marL="0" indent="0">
              <a:buNone/>
            </a:pPr>
            <a:r>
              <a:rPr lang="ms-MY" dirty="0" smtClean="0"/>
              <a:t>	a</a:t>
            </a:r>
            <a:r>
              <a:rPr lang="ms-MY" dirty="0"/>
              <a:t>)  </a:t>
            </a:r>
            <a:r>
              <a:rPr lang="ms-MY" dirty="0" smtClean="0"/>
              <a:t>Penggunaan </a:t>
            </a:r>
            <a:r>
              <a:rPr lang="ms-MY" dirty="0"/>
              <a:t>huruf jawi. </a:t>
            </a:r>
            <a:endParaRPr lang="ms-MY" dirty="0" smtClean="0"/>
          </a:p>
          <a:p>
            <a:pPr marL="0" indent="0">
              <a:buNone/>
            </a:pPr>
            <a:r>
              <a:rPr lang="ms-MY" dirty="0"/>
              <a:t>	</a:t>
            </a:r>
            <a:r>
              <a:rPr lang="ms-MY" dirty="0" smtClean="0"/>
              <a:t>b</a:t>
            </a:r>
            <a:r>
              <a:rPr lang="ms-MY" dirty="0"/>
              <a:t>) Terdapat Pengaruh bahasa Arab yang ketara, khususnya bagi istilah yang berkaitan dengan agama dan hukum Islam. </a:t>
            </a:r>
            <a:endParaRPr lang="ms-MY" dirty="0" smtClean="0"/>
          </a:p>
          <a:p>
            <a:pPr marL="0" indent="0">
              <a:buNone/>
            </a:pPr>
            <a:r>
              <a:rPr lang="ms-MY" dirty="0"/>
              <a:t>	</a:t>
            </a:r>
            <a:r>
              <a:rPr lang="ms-MY" dirty="0" smtClean="0"/>
              <a:t>c</a:t>
            </a:r>
            <a:r>
              <a:rPr lang="ms-MY" dirty="0"/>
              <a:t>) Penggunaan bahasa </a:t>
            </a:r>
            <a:r>
              <a:rPr lang="ms-MY" dirty="0" smtClean="0"/>
              <a:t>Istana.</a:t>
            </a:r>
          </a:p>
          <a:p>
            <a:pPr marL="0" indent="0">
              <a:buNone/>
            </a:pPr>
            <a:r>
              <a:rPr lang="ms-MY" dirty="0"/>
              <a:t>	</a:t>
            </a:r>
            <a:r>
              <a:rPr lang="ms-MY" dirty="0" smtClean="0"/>
              <a:t>d</a:t>
            </a:r>
            <a:r>
              <a:rPr lang="ms-MY" dirty="0"/>
              <a:t>) Menerima fonem Arab seperti ‘kh’, ‘dz’,dan ‘sy’. </a:t>
            </a:r>
            <a:endParaRPr lang="ms-MY" dirty="0" smtClean="0"/>
          </a:p>
          <a:p>
            <a:pPr marL="0" indent="0">
              <a:buNone/>
            </a:pPr>
            <a:r>
              <a:rPr lang="ms-MY" dirty="0" smtClean="0"/>
              <a:t>Sebagai </a:t>
            </a:r>
            <a:r>
              <a:rPr lang="ms-MY" dirty="0"/>
              <a:t>contoh: khamis, zakat, syarat dan lain-lain. </a:t>
            </a:r>
            <a:endParaRPr lang="ms-MY" dirty="0" smtClean="0"/>
          </a:p>
          <a:p>
            <a:pPr marL="0" indent="0">
              <a:buNone/>
            </a:pPr>
            <a:r>
              <a:rPr lang="ms-MY" dirty="0"/>
              <a:t>	</a:t>
            </a:r>
            <a:r>
              <a:rPr lang="ms-MY" dirty="0" smtClean="0"/>
              <a:t>e</a:t>
            </a:r>
            <a:r>
              <a:rPr lang="ms-MY" dirty="0"/>
              <a:t>) Terdapat kosa kata klasik yang berbeza dengan bahasa Melayu moden. </a:t>
            </a:r>
            <a:endParaRPr lang="ms-MY" dirty="0" smtClean="0"/>
          </a:p>
          <a:p>
            <a:pPr marL="0" indent="0">
              <a:buNone/>
            </a:pPr>
            <a:r>
              <a:rPr lang="ms-MY" dirty="0"/>
              <a:t>	</a:t>
            </a:r>
            <a:r>
              <a:rPr lang="ms-MY" dirty="0" smtClean="0"/>
              <a:t>f</a:t>
            </a:r>
            <a:r>
              <a:rPr lang="ms-MY" dirty="0"/>
              <a:t>) Banyak menggunakan kata pangkal ayat </a:t>
            </a:r>
            <a:endParaRPr lang="th-TH" dirty="0"/>
          </a:p>
        </p:txBody>
      </p:sp>
    </p:spTree>
    <p:extLst>
      <p:ext uri="{BB962C8B-B14F-4D97-AF65-F5344CB8AC3E}">
        <p14:creationId xmlns:p14="http://schemas.microsoft.com/office/powerpoint/2010/main" val="3011881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ms-MY" dirty="0" smtClean="0"/>
              <a:t>2. Struktur </a:t>
            </a:r>
            <a:r>
              <a:rPr lang="ms-MY" dirty="0"/>
              <a:t>ayat </a:t>
            </a:r>
            <a:endParaRPr lang="th-TH" dirty="0"/>
          </a:p>
        </p:txBody>
      </p:sp>
      <p:sp>
        <p:nvSpPr>
          <p:cNvPr id="3" name="ตัวแทนเนื้อหา 2"/>
          <p:cNvSpPr>
            <a:spLocks noGrp="1"/>
          </p:cNvSpPr>
          <p:nvPr>
            <p:ph sz="quarter" idx="13"/>
          </p:nvPr>
        </p:nvSpPr>
        <p:spPr/>
        <p:txBody>
          <a:bodyPr/>
          <a:lstStyle/>
          <a:p>
            <a:r>
              <a:rPr lang="ms-MY" dirty="0" smtClean="0"/>
              <a:t>a</a:t>
            </a:r>
            <a:r>
              <a:rPr lang="ms-MY" dirty="0"/>
              <a:t>) Ayat panjang-panjang,berulang-ulang dan berbelitbelit, gabungan ayat tunggal. </a:t>
            </a:r>
            <a:endParaRPr lang="ms-MY" dirty="0" smtClean="0"/>
          </a:p>
          <a:p>
            <a:r>
              <a:rPr lang="ms-MY" dirty="0" smtClean="0"/>
              <a:t>b</a:t>
            </a:r>
            <a:r>
              <a:rPr lang="ms-MY" dirty="0"/>
              <a:t>) Bentuk ayat pasif. Iaitu bentuk ayat yang lebih mengutamakan objuk pelaku atau subjek.</a:t>
            </a:r>
            <a:endParaRPr lang="th-TH" dirty="0"/>
          </a:p>
        </p:txBody>
      </p:sp>
    </p:spTree>
    <p:extLst>
      <p:ext uri="{BB962C8B-B14F-4D97-AF65-F5344CB8AC3E}">
        <p14:creationId xmlns:p14="http://schemas.microsoft.com/office/powerpoint/2010/main" val="739796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err="1" smtClean="0"/>
              <a:t>Definisi</a:t>
            </a:r>
            <a:r>
              <a:rPr lang="en-US" dirty="0" smtClean="0"/>
              <a:t> </a:t>
            </a:r>
            <a:r>
              <a:rPr lang="en-US" dirty="0" err="1" smtClean="0"/>
              <a:t>perkembangan</a:t>
            </a:r>
            <a:r>
              <a:rPr lang="en-US" dirty="0" smtClean="0"/>
              <a:t> </a:t>
            </a:r>
            <a:r>
              <a:rPr lang="en-US" dirty="0" err="1" smtClean="0"/>
              <a:t>bahasa</a:t>
            </a:r>
            <a:r>
              <a:rPr lang="en-US" dirty="0" smtClean="0"/>
              <a:t> </a:t>
            </a:r>
            <a:endParaRPr lang="th-TH" dirty="0"/>
          </a:p>
        </p:txBody>
      </p:sp>
      <p:sp>
        <p:nvSpPr>
          <p:cNvPr id="3" name="ตัวแทนเนื้อหา 2"/>
          <p:cNvSpPr>
            <a:spLocks noGrp="1"/>
          </p:cNvSpPr>
          <p:nvPr>
            <p:ph sz="quarter" idx="13"/>
          </p:nvPr>
        </p:nvSpPr>
        <p:spPr/>
        <p:txBody>
          <a:bodyPr>
            <a:normAutofit/>
          </a:bodyPr>
          <a:lstStyle/>
          <a:p>
            <a:pPr marL="0" indent="0">
              <a:buNone/>
            </a:pPr>
            <a:r>
              <a:rPr lang="ms-MY" sz="2400" dirty="0">
                <a:latin typeface="Angsana New" panose="02020603050405020304" pitchFamily="18" charset="-34"/>
                <a:cs typeface="Angsana New" panose="02020603050405020304" pitchFamily="18" charset="-34"/>
              </a:rPr>
              <a:t>Ismail Hussein (1948:5)</a:t>
            </a:r>
            <a:endParaRPr lang="ms-MY" sz="2400" dirty="0" smtClean="0">
              <a:latin typeface="Angsana New" panose="02020603050405020304" pitchFamily="18" charset="-34"/>
              <a:cs typeface="Angsana New" panose="02020603050405020304" pitchFamily="18" charset="-34"/>
            </a:endParaRPr>
          </a:p>
          <a:p>
            <a:r>
              <a:rPr lang="ms-MY" sz="2400" dirty="0" smtClean="0">
                <a:latin typeface="Angsana New" panose="02020603050405020304" pitchFamily="18" charset="-34"/>
                <a:cs typeface="Angsana New" panose="02020603050405020304" pitchFamily="18" charset="-34"/>
              </a:rPr>
              <a:t>Ismail </a:t>
            </a:r>
            <a:r>
              <a:rPr lang="ms-MY" sz="2400" dirty="0">
                <a:latin typeface="Angsana New" panose="02020603050405020304" pitchFamily="18" charset="-34"/>
                <a:cs typeface="Angsana New" panose="02020603050405020304" pitchFamily="18" charset="-34"/>
              </a:rPr>
              <a:t>Hussein (1948:5) </a:t>
            </a:r>
            <a:r>
              <a:rPr lang="ms-MY" sz="2400" dirty="0" smtClean="0">
                <a:latin typeface="Angsana New" panose="02020603050405020304" pitchFamily="18" charset="-34"/>
                <a:cs typeface="Angsana New" panose="02020603050405020304" pitchFamily="18" charset="-34"/>
              </a:rPr>
              <a:t>menyatakan </a:t>
            </a:r>
            <a:r>
              <a:rPr lang="ms-MY" sz="2400" dirty="0">
                <a:latin typeface="Angsana New" panose="02020603050405020304" pitchFamily="18" charset="-34"/>
                <a:cs typeface="Angsana New" panose="02020603050405020304" pitchFamily="18" charset="-34"/>
              </a:rPr>
              <a:t>bahawa bahasa Melayu hanyalah merupakan satu daripada lebih kurang 200 bahasa dalam kepulauan Melayu. </a:t>
            </a:r>
            <a:endParaRPr lang="ms-MY" sz="2400" dirty="0" smtClean="0">
              <a:latin typeface="Angsana New" panose="02020603050405020304" pitchFamily="18" charset="-34"/>
              <a:cs typeface="Angsana New" panose="02020603050405020304" pitchFamily="18" charset="-34"/>
            </a:endParaRPr>
          </a:p>
          <a:p>
            <a:r>
              <a:rPr lang="ms-MY" sz="2400" dirty="0" smtClean="0">
                <a:latin typeface="Angsana New" panose="02020603050405020304" pitchFamily="18" charset="-34"/>
                <a:cs typeface="Angsana New" panose="02020603050405020304" pitchFamily="18" charset="-34"/>
              </a:rPr>
              <a:t>Oleh </a:t>
            </a:r>
            <a:r>
              <a:rPr lang="ms-MY" sz="2400" dirty="0">
                <a:latin typeface="Angsana New" panose="02020603050405020304" pitchFamily="18" charset="-34"/>
                <a:cs typeface="Angsana New" panose="02020603050405020304" pitchFamily="18" charset="-34"/>
              </a:rPr>
              <a:t>sebab bentuknya yang mudah dilentur, yakni mudah menerima unsur asing, maka jadilah bahasa Melayu sebagai salah satu bahasa yang terpenting dalam sejarah bahasa-bahasa di kepulauan Melayu.</a:t>
            </a:r>
            <a:endParaRPr lang="th-TH"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09588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85800" y="215900"/>
            <a:ext cx="10396882" cy="1151965"/>
          </a:xfrm>
        </p:spPr>
        <p:txBody>
          <a:bodyPr/>
          <a:lstStyle/>
          <a:p>
            <a:r>
              <a:rPr lang="en-US" dirty="0" smtClean="0"/>
              <a:t>3. </a:t>
            </a:r>
            <a:r>
              <a:rPr lang="ms-MY" dirty="0"/>
              <a:t>Bahasa Melayu moden</a:t>
            </a:r>
            <a:endParaRPr lang="th-TH" dirty="0"/>
          </a:p>
        </p:txBody>
      </p:sp>
      <p:sp>
        <p:nvSpPr>
          <p:cNvPr id="3" name="ตัวแทนเนื้อหา 2"/>
          <p:cNvSpPr>
            <a:spLocks noGrp="1"/>
          </p:cNvSpPr>
          <p:nvPr>
            <p:ph sz="quarter" idx="13"/>
          </p:nvPr>
        </p:nvSpPr>
        <p:spPr>
          <a:xfrm>
            <a:off x="685800" y="1562100"/>
            <a:ext cx="10394707" cy="4457700"/>
          </a:xfrm>
        </p:spPr>
        <p:txBody>
          <a:bodyPr>
            <a:normAutofit/>
          </a:bodyPr>
          <a:lstStyle/>
          <a:p>
            <a:r>
              <a:rPr lang="ms-MY" dirty="0"/>
              <a:t>Bahasa Melayu moden bermula pada abad ke-19 </a:t>
            </a:r>
            <a:endParaRPr lang="ms-MY" dirty="0" smtClean="0"/>
          </a:p>
          <a:p>
            <a:r>
              <a:rPr lang="ms-MY" dirty="0" smtClean="0"/>
              <a:t>iaitu </a:t>
            </a:r>
            <a:r>
              <a:rPr lang="ms-MY" dirty="0"/>
              <a:t>setelah kedatangan penjajah Eropah seperti Portugis, Belanda dan Inggeris. </a:t>
            </a:r>
            <a:endParaRPr lang="ms-MY" dirty="0" smtClean="0"/>
          </a:p>
          <a:p>
            <a:r>
              <a:rPr lang="ms-MY" dirty="0" smtClean="0"/>
              <a:t>Hasil </a:t>
            </a:r>
            <a:r>
              <a:rPr lang="ms-MY" dirty="0"/>
              <a:t>karangan Munsyi Abdullah dianggap sebagai permulaan zaman bahasa Melayu moden. </a:t>
            </a:r>
            <a:endParaRPr lang="ms-MY" dirty="0" smtClean="0"/>
          </a:p>
          <a:p>
            <a:r>
              <a:rPr lang="ms-MY" dirty="0" smtClean="0"/>
              <a:t>Sebelum </a:t>
            </a:r>
            <a:r>
              <a:rPr lang="ms-MY" dirty="0"/>
              <a:t>penjajahan British, bahasa Melayu mencapai kedudukan yang tinggi, berfungsi sebagai bahasa perantaraan, pentadbiran, kesusasteraan, dan bahasa pengantar di pusat pendidikan Islam. </a:t>
            </a:r>
            <a:endParaRPr lang="ms-MY" dirty="0" smtClean="0"/>
          </a:p>
        </p:txBody>
      </p:sp>
    </p:spTree>
    <p:extLst>
      <p:ext uri="{BB962C8B-B14F-4D97-AF65-F5344CB8AC3E}">
        <p14:creationId xmlns:p14="http://schemas.microsoft.com/office/powerpoint/2010/main" val="1552710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sp>
        <p:nvSpPr>
          <p:cNvPr id="3" name="ตัวแทนเนื้อหา 2"/>
          <p:cNvSpPr>
            <a:spLocks noGrp="1"/>
          </p:cNvSpPr>
          <p:nvPr>
            <p:ph sz="quarter" idx="13"/>
          </p:nvPr>
        </p:nvSpPr>
        <p:spPr/>
        <p:txBody>
          <a:bodyPr>
            <a:normAutofit lnSpcReduction="10000"/>
          </a:bodyPr>
          <a:lstStyle/>
          <a:p>
            <a:r>
              <a:rPr lang="ms-MY" dirty="0"/>
              <a:t>Sebelum merdeka, Bahasa Melayu adalah bahasa rasmi di Negeri-negeri Melayu Bersekutu dan Negeri-negeri Selat. </a:t>
            </a:r>
            <a:endParaRPr lang="th-TH" dirty="0" smtClean="0"/>
          </a:p>
          <a:p>
            <a:r>
              <a:rPr lang="ms-MY" dirty="0" smtClean="0"/>
              <a:t>Merupakan </a:t>
            </a:r>
            <a:r>
              <a:rPr lang="ms-MY" dirty="0"/>
              <a:t>zaman peralihan antara zaman bahasa Melayu klasik dengan zaman bahasa Melayu moden</a:t>
            </a:r>
            <a:r>
              <a:rPr lang="ms-MY" dirty="0" smtClean="0"/>
              <a:t>.</a:t>
            </a:r>
            <a:endParaRPr lang="th-TH" dirty="0" smtClean="0"/>
          </a:p>
          <a:p>
            <a:r>
              <a:rPr lang="ms-MY" dirty="0"/>
              <a:t>Selepas Perang Dunia Kedua, British merubah dasar menjadikan bahasa Inggeris sebagai pengantar dalam sistem pendidikan. </a:t>
            </a:r>
          </a:p>
          <a:p>
            <a:r>
              <a:rPr lang="ms-MY" dirty="0"/>
              <a:t>Semasa Malaysia mencapai kemerdekaan, Perlembagaan Persekutuan Perkara 152 menetapkan bahasa Melayu sebagai bahasa kebangsaan. </a:t>
            </a:r>
            <a:endParaRPr lang="th-TH" dirty="0"/>
          </a:p>
          <a:p>
            <a:endParaRPr lang="th-TH" dirty="0"/>
          </a:p>
        </p:txBody>
      </p:sp>
    </p:spTree>
    <p:extLst>
      <p:ext uri="{BB962C8B-B14F-4D97-AF65-F5344CB8AC3E}">
        <p14:creationId xmlns:p14="http://schemas.microsoft.com/office/powerpoint/2010/main" val="4167201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sp>
        <p:nvSpPr>
          <p:cNvPr id="3" name="ตัวแทนเนื้อหา 2"/>
          <p:cNvSpPr>
            <a:spLocks noGrp="1"/>
          </p:cNvSpPr>
          <p:nvPr>
            <p:ph sz="quarter" idx="13"/>
          </p:nvPr>
        </p:nvSpPr>
        <p:spPr/>
        <p:txBody>
          <a:bodyPr/>
          <a:lstStyle/>
          <a:p>
            <a:r>
              <a:rPr lang="ms-MY" dirty="0"/>
              <a:t>Pegawai-pegawai Inggeris yang bertugas di Negeri-negeri Selat perlu lulus peperiksaan bahasa Melayu. </a:t>
            </a:r>
            <a:endParaRPr lang="th-TH" dirty="0"/>
          </a:p>
          <a:p>
            <a:r>
              <a:rPr lang="ms-MY" dirty="0" smtClean="0"/>
              <a:t>Pegawai </a:t>
            </a:r>
            <a:r>
              <a:rPr lang="ms-MY" dirty="0"/>
              <a:t>Inggeris minat terhadap bahasa Melayu dan membuat kajian, antaranya R.O Winstedt, R.J. Wilkinson, O.T. Dussek dan W. Marsden</a:t>
            </a:r>
            <a:r>
              <a:rPr lang="ms-MY" dirty="0" smtClean="0"/>
              <a:t>.</a:t>
            </a:r>
            <a:endParaRPr lang="th-TH" dirty="0" smtClean="0"/>
          </a:p>
          <a:p>
            <a:r>
              <a:rPr lang="ms-MY" dirty="0" smtClean="0"/>
              <a:t>Usaha </a:t>
            </a:r>
            <a:r>
              <a:rPr lang="ms-MY" dirty="0"/>
              <a:t>mengembangkan bahasa Melayu turut dilaksanakan oleh tokoh tempatan iaitu, Abdullah bin Abdul Kadir Munsyi, Raja Ali Haji, Mejar Dato’ Haji Mohd. Said, dan Zainal Abidin Ahmad berkaitan dengan persoalan bahasa, antaranya aspek ejaan, nahu Melayu, dan bidang perkamusan.</a:t>
            </a:r>
            <a:endParaRPr lang="th-TH" dirty="0"/>
          </a:p>
        </p:txBody>
      </p:sp>
    </p:spTree>
    <p:extLst>
      <p:ext uri="{BB962C8B-B14F-4D97-AF65-F5344CB8AC3E}">
        <p14:creationId xmlns:p14="http://schemas.microsoft.com/office/powerpoint/2010/main" val="1310958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sp>
        <p:nvSpPr>
          <p:cNvPr id="3" name="ตัวแทนเนื้อหา 2"/>
          <p:cNvSpPr>
            <a:spLocks noGrp="1"/>
          </p:cNvSpPr>
          <p:nvPr>
            <p:ph sz="quarter" idx="13"/>
          </p:nvPr>
        </p:nvSpPr>
        <p:spPr/>
        <p:txBody>
          <a:bodyPr/>
          <a:lstStyle/>
          <a:p>
            <a:r>
              <a:rPr lang="ms-MY" dirty="0"/>
              <a:t>Secara keseluruhannya, terdapat dua teori penting tentang asal-usul bahasa Melayu, </a:t>
            </a:r>
          </a:p>
          <a:p>
            <a:pPr marL="0" indent="0">
              <a:buNone/>
            </a:pPr>
            <a:r>
              <a:rPr lang="ms-MY" dirty="0" smtClean="0"/>
              <a:t>teori </a:t>
            </a:r>
            <a:r>
              <a:rPr lang="ms-MY" dirty="0"/>
              <a:t>yang dipelopori oleh Hendrik Kern dan teori yang dipelopori oleh 4 orang sarjana iaitu James Collins, Nothofer, Robert Blust dan Adelaar. </a:t>
            </a:r>
            <a:endParaRPr lang="ms-MY" dirty="0" smtClean="0"/>
          </a:p>
          <a:p>
            <a:pPr marL="457200" indent="-457200">
              <a:buAutoNum type="arabicPeriod"/>
            </a:pPr>
            <a:r>
              <a:rPr lang="ms-MY" dirty="0" smtClean="0"/>
              <a:t>Teori </a:t>
            </a:r>
            <a:r>
              <a:rPr lang="ms-MY" dirty="0"/>
              <a:t>Hendrik Kern – teori ini menghuraikan bahawa orang-orang Melayu berasal dari Semenanjung Tanah Melayu. </a:t>
            </a:r>
            <a:endParaRPr lang="ms-MY" dirty="0" smtClean="0"/>
          </a:p>
          <a:p>
            <a:pPr marL="457200" indent="-457200">
              <a:buAutoNum type="arabicPeriod"/>
            </a:pPr>
            <a:r>
              <a:rPr lang="ms-MY" dirty="0" smtClean="0"/>
              <a:t>Teori </a:t>
            </a:r>
            <a:r>
              <a:rPr lang="ms-MY" dirty="0"/>
              <a:t>4 sarjana - teori ini menghuraikan tentang migrasi orang-orang Melayu yang dipercayai berasal dari sebelah barat Pulau Borneo.</a:t>
            </a:r>
            <a:endParaRPr lang="th-TH" dirty="0"/>
          </a:p>
        </p:txBody>
      </p:sp>
    </p:spTree>
    <p:extLst>
      <p:ext uri="{BB962C8B-B14F-4D97-AF65-F5344CB8AC3E}">
        <p14:creationId xmlns:p14="http://schemas.microsoft.com/office/powerpoint/2010/main" val="363915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ms-MY" dirty="0"/>
              <a:t>Amat Juhari Moain (2006:27)</a:t>
            </a:r>
            <a:endParaRPr lang="th-TH" dirty="0"/>
          </a:p>
        </p:txBody>
      </p:sp>
      <p:sp>
        <p:nvSpPr>
          <p:cNvPr id="3" name="ตัวแทนเนื้อหา 2"/>
          <p:cNvSpPr>
            <a:spLocks noGrp="1"/>
          </p:cNvSpPr>
          <p:nvPr>
            <p:ph sz="quarter" idx="13"/>
          </p:nvPr>
        </p:nvSpPr>
        <p:spPr/>
        <p:txBody>
          <a:bodyPr>
            <a:normAutofit lnSpcReduction="10000"/>
          </a:bodyPr>
          <a:lstStyle/>
          <a:p>
            <a:r>
              <a:rPr lang="ms-MY" dirty="0"/>
              <a:t>Amat Juhari Moain (2006:27) berpendapat bahawa terdapat 5 zaman perkembangan bahasa </a:t>
            </a:r>
            <a:r>
              <a:rPr lang="ms-MY" dirty="0" smtClean="0"/>
              <a:t>Melayu.I</a:t>
            </a:r>
          </a:p>
          <a:p>
            <a:r>
              <a:rPr lang="ms-MY" dirty="0" smtClean="0"/>
              <a:t>Ini </a:t>
            </a:r>
            <a:r>
              <a:rPr lang="ms-MY" dirty="0"/>
              <a:t>membuktikan bahawa bahasa Melayu tersebar dan berkembang secara bertahap–tahap iaitu dari zaman ke zaman. </a:t>
            </a:r>
            <a:endParaRPr lang="ms-MY" dirty="0" smtClean="0"/>
          </a:p>
          <a:p>
            <a:r>
              <a:rPr lang="ms-MY" dirty="0" smtClean="0"/>
              <a:t>Zaman </a:t>
            </a:r>
            <a:r>
              <a:rPr lang="ms-MY" dirty="0"/>
              <a:t>yang </a:t>
            </a:r>
            <a:r>
              <a:rPr lang="ms-MY" dirty="0" smtClean="0"/>
              <a:t>diNyatakan </a:t>
            </a:r>
            <a:r>
              <a:rPr lang="ms-MY" dirty="0"/>
              <a:t>tadi ialah zaman bahasa Melayu Purba, Melayu Kuno, Melayu Klasik, Melayu Pramoden dan Melayu Moden. </a:t>
            </a:r>
            <a:endParaRPr lang="ms-MY" dirty="0" smtClean="0"/>
          </a:p>
          <a:p>
            <a:r>
              <a:rPr lang="ms-MY" dirty="0" smtClean="0"/>
              <a:t>Manakala </a:t>
            </a:r>
            <a:r>
              <a:rPr lang="ms-MY" dirty="0"/>
              <a:t>ahli bahasa membahagikan perkembangan bahasa Melayu kepada tiga tahap, iaitu bahasa Melayu kuno, bahasa Melayu klasik, dan bahasa Melayu moden.</a:t>
            </a:r>
            <a:endParaRPr lang="th-TH" dirty="0"/>
          </a:p>
        </p:txBody>
      </p:sp>
    </p:spTree>
    <p:extLst>
      <p:ext uri="{BB962C8B-B14F-4D97-AF65-F5344CB8AC3E}">
        <p14:creationId xmlns:p14="http://schemas.microsoft.com/office/powerpoint/2010/main" val="339204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ms-MY" dirty="0"/>
              <a:t>Asmah Haji Omar</a:t>
            </a:r>
            <a:endParaRPr lang="th-TH" dirty="0"/>
          </a:p>
        </p:txBody>
      </p:sp>
      <p:sp>
        <p:nvSpPr>
          <p:cNvPr id="3" name="ตัวแทนเนื้อหา 2"/>
          <p:cNvSpPr>
            <a:spLocks noGrp="1"/>
          </p:cNvSpPr>
          <p:nvPr>
            <p:ph sz="quarter" idx="13"/>
          </p:nvPr>
        </p:nvSpPr>
        <p:spPr/>
        <p:txBody>
          <a:bodyPr/>
          <a:lstStyle/>
          <a:p>
            <a:r>
              <a:rPr lang="ms-MY" dirty="0"/>
              <a:t>Menurut Asmah Haji Omar pula, bahasa Melayu purba dipercayai dituturkan oleh kelompok Melayu Deutro. Mereka menggunakan bahasa ini dalam bentuk lisan. Oleh sebab itu, bahasa Melayu dipercayai tidak wujud dalam bentuk tulisan. </a:t>
            </a:r>
            <a:endParaRPr lang="ms-MY" dirty="0" smtClean="0"/>
          </a:p>
          <a:p>
            <a:r>
              <a:rPr lang="ms-MY" dirty="0" smtClean="0"/>
              <a:t>Tuntasnya</a:t>
            </a:r>
            <a:r>
              <a:rPr lang="ms-MY" dirty="0"/>
              <a:t>, bahasa Melayu telah melalui beberapa tahap yang berbeza yang mana tahap ini terbahagi kepada tiga bahagian iaitu, bahasa Melayu kuno, bahasa Melayu klasik dan bahasa Melayu moden</a:t>
            </a:r>
            <a:endParaRPr lang="th-TH" dirty="0"/>
          </a:p>
        </p:txBody>
      </p:sp>
    </p:spTree>
    <p:extLst>
      <p:ext uri="{BB962C8B-B14F-4D97-AF65-F5344CB8AC3E}">
        <p14:creationId xmlns:p14="http://schemas.microsoft.com/office/powerpoint/2010/main" val="136511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t>1. </a:t>
            </a:r>
            <a:r>
              <a:rPr lang="en-US" dirty="0" err="1" smtClean="0"/>
              <a:t>Bahasa</a:t>
            </a:r>
            <a:r>
              <a:rPr lang="en-US" dirty="0" smtClean="0"/>
              <a:t> </a:t>
            </a:r>
            <a:r>
              <a:rPr lang="en-US" dirty="0" err="1" smtClean="0"/>
              <a:t>melayu</a:t>
            </a:r>
            <a:r>
              <a:rPr lang="en-US" dirty="0" smtClean="0"/>
              <a:t> </a:t>
            </a:r>
            <a:r>
              <a:rPr lang="en-US" dirty="0" err="1" smtClean="0"/>
              <a:t>kuno</a:t>
            </a:r>
            <a:r>
              <a:rPr lang="en-US" dirty="0" smtClean="0"/>
              <a:t> </a:t>
            </a:r>
            <a:endParaRPr lang="th-TH" dirty="0"/>
          </a:p>
        </p:txBody>
      </p:sp>
      <p:sp>
        <p:nvSpPr>
          <p:cNvPr id="3" name="ตัวแทนเนื้อหา 2"/>
          <p:cNvSpPr>
            <a:spLocks noGrp="1"/>
          </p:cNvSpPr>
          <p:nvPr>
            <p:ph sz="quarter" idx="13"/>
          </p:nvPr>
        </p:nvSpPr>
        <p:spPr/>
        <p:txBody>
          <a:bodyPr>
            <a:normAutofit fontScale="85000" lnSpcReduction="10000"/>
          </a:bodyPr>
          <a:lstStyle/>
          <a:p>
            <a:r>
              <a:rPr lang="en-US" dirty="0" err="1" smtClean="0"/>
              <a:t>Dipengaruhi</a:t>
            </a:r>
            <a:r>
              <a:rPr lang="en-US" dirty="0" smtClean="0"/>
              <a:t> </a:t>
            </a:r>
            <a:r>
              <a:rPr lang="en-US" dirty="0" err="1" smtClean="0"/>
              <a:t>dari</a:t>
            </a:r>
            <a:r>
              <a:rPr lang="en-US" dirty="0" smtClean="0"/>
              <a:t> </a:t>
            </a:r>
            <a:r>
              <a:rPr lang="en-US" dirty="0" err="1" smtClean="0"/>
              <a:t>bahasa</a:t>
            </a:r>
            <a:r>
              <a:rPr lang="en-US" dirty="0" smtClean="0"/>
              <a:t> Sanskrit</a:t>
            </a:r>
          </a:p>
          <a:p>
            <a:r>
              <a:rPr lang="ms-MY" dirty="0"/>
              <a:t>Pengaruh Sanskrit kuat akibat kaitannya dengan agama Hindu, kedudukannya sebagai bahasa golongan bangsawan dan hirarkinya yang tinggi. </a:t>
            </a:r>
            <a:endParaRPr lang="en-US" dirty="0" smtClean="0"/>
          </a:p>
          <a:p>
            <a:r>
              <a:rPr lang="en-US" dirty="0" err="1" smtClean="0"/>
              <a:t>Zaman</a:t>
            </a:r>
            <a:r>
              <a:rPr lang="en-US" dirty="0" smtClean="0"/>
              <a:t> </a:t>
            </a:r>
            <a:r>
              <a:rPr lang="en-US" dirty="0" err="1" smtClean="0"/>
              <a:t>masa</a:t>
            </a:r>
            <a:r>
              <a:rPr lang="en-US" dirty="0" smtClean="0"/>
              <a:t> </a:t>
            </a:r>
            <a:r>
              <a:rPr lang="en-US" dirty="0" err="1" smtClean="0"/>
              <a:t>sriwijaya</a:t>
            </a:r>
            <a:endParaRPr lang="en-US" dirty="0" smtClean="0"/>
          </a:p>
          <a:p>
            <a:r>
              <a:rPr lang="en-US" dirty="0" smtClean="0"/>
              <a:t>Abad </a:t>
            </a:r>
            <a:r>
              <a:rPr lang="en-US" dirty="0" err="1" smtClean="0"/>
              <a:t>ke</a:t>
            </a:r>
            <a:r>
              <a:rPr lang="en-US" dirty="0" smtClean="0"/>
              <a:t> 7 </a:t>
            </a:r>
            <a:r>
              <a:rPr lang="en-US" dirty="0" err="1" smtClean="0"/>
              <a:t>hingga</a:t>
            </a:r>
            <a:r>
              <a:rPr lang="en-US" dirty="0" smtClean="0"/>
              <a:t> </a:t>
            </a:r>
            <a:r>
              <a:rPr lang="en-US" dirty="0" err="1" smtClean="0"/>
              <a:t>abad</a:t>
            </a:r>
            <a:r>
              <a:rPr lang="en-US" dirty="0" smtClean="0"/>
              <a:t> </a:t>
            </a:r>
            <a:r>
              <a:rPr lang="en-US" dirty="0" err="1" smtClean="0"/>
              <a:t>ke</a:t>
            </a:r>
            <a:r>
              <a:rPr lang="en-US" dirty="0" smtClean="0"/>
              <a:t> 13</a:t>
            </a:r>
          </a:p>
          <a:p>
            <a:r>
              <a:rPr lang="ms-MY" dirty="0"/>
              <a:t>Kegemilangannya terbukti apabila Bahasa Melayu mampu menjadi lingua franca dan bahasa </a:t>
            </a:r>
            <a:r>
              <a:rPr lang="ms-MY" dirty="0" smtClean="0"/>
              <a:t>pemerintah.</a:t>
            </a:r>
            <a:endParaRPr lang="ms-MY" dirty="0"/>
          </a:p>
          <a:p>
            <a:r>
              <a:rPr lang="ms-MY" dirty="0"/>
              <a:t>Kerajaan Sriwijaya berjaya menghasilkan Bahasa Melayu yang dipertuturkan oleh semua masyarakat sehingga Bahasa Melayu menjadi bahasa komunikasi di kepulauan Melayu, kepulauan Riau dan juga Sumatera.</a:t>
            </a:r>
            <a:endParaRPr lang="th-TH" dirty="0"/>
          </a:p>
        </p:txBody>
      </p:sp>
    </p:spTree>
    <p:extLst>
      <p:ext uri="{BB962C8B-B14F-4D97-AF65-F5344CB8AC3E}">
        <p14:creationId xmlns:p14="http://schemas.microsoft.com/office/powerpoint/2010/main" val="1576608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a:bodyPr>
          <a:lstStyle/>
          <a:p>
            <a:r>
              <a:rPr lang="ms-MY" sz="2400" dirty="0"/>
              <a:t>Kewujudan bahasa ini dibuktikan melalui penemuan-penemuan batu-batu bersurat seperti </a:t>
            </a:r>
            <a:endParaRPr lang="th-TH" sz="2400" dirty="0"/>
          </a:p>
        </p:txBody>
      </p:sp>
      <p:sp>
        <p:nvSpPr>
          <p:cNvPr id="3" name="ตัวแทนเนื้อหา 2"/>
          <p:cNvSpPr>
            <a:spLocks noGrp="1"/>
          </p:cNvSpPr>
          <p:nvPr>
            <p:ph sz="quarter" idx="13"/>
          </p:nvPr>
        </p:nvSpPr>
        <p:spPr/>
        <p:txBody>
          <a:bodyPr/>
          <a:lstStyle/>
          <a:p>
            <a:r>
              <a:rPr lang="ms-MY" dirty="0" smtClean="0"/>
              <a:t>batu </a:t>
            </a:r>
            <a:r>
              <a:rPr lang="ms-MY" dirty="0"/>
              <a:t>bersurat di Kedukan </a:t>
            </a:r>
            <a:r>
              <a:rPr lang="ms-MY" dirty="0" smtClean="0"/>
              <a:t>Bukit, Palembang </a:t>
            </a:r>
            <a:r>
              <a:rPr lang="ms-MY" dirty="0"/>
              <a:t>(</a:t>
            </a:r>
            <a:r>
              <a:rPr lang="ms-MY" dirty="0" smtClean="0"/>
              <a:t>683SM);</a:t>
            </a:r>
          </a:p>
          <a:p>
            <a:r>
              <a:rPr lang="ms-MY" dirty="0" smtClean="0"/>
              <a:t>batu </a:t>
            </a:r>
            <a:r>
              <a:rPr lang="ms-MY" dirty="0"/>
              <a:t>bersurat di Talang </a:t>
            </a:r>
            <a:r>
              <a:rPr lang="ms-MY" dirty="0" smtClean="0"/>
              <a:t>Tuwo. dekat </a:t>
            </a:r>
            <a:r>
              <a:rPr lang="ms-MY" dirty="0"/>
              <a:t>Palembang (684M); </a:t>
            </a:r>
            <a:endParaRPr lang="ms-MY" dirty="0" smtClean="0"/>
          </a:p>
          <a:p>
            <a:r>
              <a:rPr lang="ms-MY" dirty="0" smtClean="0"/>
              <a:t>batu </a:t>
            </a:r>
            <a:r>
              <a:rPr lang="ms-MY" dirty="0"/>
              <a:t>bersurat di Kota Kapur, Pulau Bangka (686M); </a:t>
            </a:r>
            <a:endParaRPr lang="ms-MY" dirty="0" smtClean="0"/>
          </a:p>
          <a:p>
            <a:r>
              <a:rPr lang="ms-MY" dirty="0" smtClean="0"/>
              <a:t>dan </a:t>
            </a:r>
            <a:r>
              <a:rPr lang="ms-MY" dirty="0"/>
              <a:t>batu bersurat di Karang Brahi, Jambi (686M).</a:t>
            </a:r>
            <a:endParaRPr lang="th-TH" dirty="0"/>
          </a:p>
        </p:txBody>
      </p:sp>
    </p:spTree>
    <p:extLst>
      <p:ext uri="{BB962C8B-B14F-4D97-AF65-F5344CB8AC3E}">
        <p14:creationId xmlns:p14="http://schemas.microsoft.com/office/powerpoint/2010/main" val="47709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sp>
        <p:nvSpPr>
          <p:cNvPr id="3" name="ตัวแทนเนื้อหา 2"/>
          <p:cNvSpPr>
            <a:spLocks noGrp="1"/>
          </p:cNvSpPr>
          <p:nvPr>
            <p:ph sz="quarter" idx="13"/>
          </p:nvPr>
        </p:nvSpPr>
        <p:spPr/>
        <p:txBody>
          <a:bodyPr/>
          <a:lstStyle/>
          <a:p>
            <a:r>
              <a:rPr lang="ms-MY" dirty="0"/>
              <a:t>Batu bersurat di Gandasuli, Jawa Tengah (832M) ialah batu bersurat yang pertama ditemui menerima pengaruh tulisan Nagiri</a:t>
            </a:r>
            <a:r>
              <a:rPr lang="ms-MY" dirty="0" smtClean="0"/>
              <a:t>.</a:t>
            </a:r>
          </a:p>
          <a:p>
            <a:r>
              <a:rPr lang="ms-MY" dirty="0" smtClean="0"/>
              <a:t>Kepentingannya </a:t>
            </a:r>
            <a:r>
              <a:rPr lang="ms-MY" dirty="0"/>
              <a:t>sebagai bahasa lingua franca kerana sifatnya yang sederhana dan mudah menerima pengaruh asing, tidak terikat kepada perbezaan susun lapis masyarakat dan mempunyai sistem yang lebih mudah berbanding dengan bahasa Jawa</a:t>
            </a:r>
            <a:endParaRPr lang="th-TH" dirty="0"/>
          </a:p>
        </p:txBody>
      </p:sp>
    </p:spTree>
    <p:extLst>
      <p:ext uri="{BB962C8B-B14F-4D97-AF65-F5344CB8AC3E}">
        <p14:creationId xmlns:p14="http://schemas.microsoft.com/office/powerpoint/2010/main" val="210269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sp>
        <p:nvSpPr>
          <p:cNvPr id="3" name="ตัวแทนเนื้อหา 2"/>
          <p:cNvSpPr>
            <a:spLocks noGrp="1"/>
          </p:cNvSpPr>
          <p:nvPr>
            <p:ph sz="quarter" idx="13"/>
          </p:nvPr>
        </p:nvSpPr>
        <p:spPr/>
        <p:txBody>
          <a:bodyPr>
            <a:normAutofit lnSpcReduction="10000"/>
          </a:bodyPr>
          <a:lstStyle/>
          <a:p>
            <a:r>
              <a:rPr lang="ms-MY" dirty="0" smtClean="0"/>
              <a:t>Bahan </a:t>
            </a:r>
            <a:r>
              <a:rPr lang="ms-MY" dirty="0"/>
              <a:t>bukti yang </a:t>
            </a:r>
            <a:r>
              <a:rPr lang="ms-MY" dirty="0" smtClean="0"/>
              <a:t>ditemui</a:t>
            </a:r>
            <a:r>
              <a:rPr lang="th-TH" dirty="0" smtClean="0"/>
              <a:t>  </a:t>
            </a:r>
            <a:r>
              <a:rPr lang="en-US" dirty="0" err="1" smtClean="0"/>
              <a:t>lagi</a:t>
            </a:r>
            <a:r>
              <a:rPr lang="en-US" dirty="0" smtClean="0"/>
              <a:t> </a:t>
            </a:r>
            <a:r>
              <a:rPr lang="en-US" dirty="0" err="1" smtClean="0"/>
              <a:t>ialah</a:t>
            </a:r>
            <a:r>
              <a:rPr lang="en-US" dirty="0" smtClean="0"/>
              <a:t> </a:t>
            </a:r>
            <a:r>
              <a:rPr lang="ms-MY" dirty="0" smtClean="0"/>
              <a:t> </a:t>
            </a:r>
            <a:r>
              <a:rPr lang="ms-MY" dirty="0"/>
              <a:t>Pada abad pertama, pedagang-pedagang dari </a:t>
            </a:r>
            <a:r>
              <a:rPr lang="ms-MY" dirty="0" smtClean="0"/>
              <a:t>India  mula </a:t>
            </a:r>
            <a:r>
              <a:rPr lang="ms-MY" dirty="0"/>
              <a:t>berlayar ke arah Timur untuk menuju ke negara China. </a:t>
            </a:r>
            <a:endParaRPr lang="ms-MY" dirty="0" smtClean="0"/>
          </a:p>
          <a:p>
            <a:r>
              <a:rPr lang="ms-MY" dirty="0" smtClean="0"/>
              <a:t>Manakala  pedagang </a:t>
            </a:r>
            <a:r>
              <a:rPr lang="ms-MY" dirty="0"/>
              <a:t>dari China, belayar ke barat menuju India. </a:t>
            </a:r>
            <a:endParaRPr lang="ms-MY" dirty="0" smtClean="0"/>
          </a:p>
          <a:p>
            <a:r>
              <a:rPr lang="ms-MY" dirty="0" smtClean="0"/>
              <a:t>Sehubungan </a:t>
            </a:r>
            <a:r>
              <a:rPr lang="ms-MY" dirty="0"/>
              <a:t>dengan </a:t>
            </a:r>
            <a:r>
              <a:rPr lang="ms-MY" dirty="0" smtClean="0"/>
              <a:t>itu, perlayaran </a:t>
            </a:r>
            <a:r>
              <a:rPr lang="ms-MY" dirty="0"/>
              <a:t>dua hala ini telah memaksa mereka untuk melalui laluan </a:t>
            </a:r>
            <a:r>
              <a:rPr lang="ms-MY" dirty="0" smtClean="0"/>
              <a:t>Selat Melaka</a:t>
            </a:r>
            <a:r>
              <a:rPr lang="ms-MY" dirty="0"/>
              <a:t>. </a:t>
            </a:r>
            <a:endParaRPr lang="ms-MY" dirty="0" smtClean="0"/>
          </a:p>
          <a:p>
            <a:r>
              <a:rPr lang="ms-MY" dirty="0" smtClean="0"/>
              <a:t>Hal </a:t>
            </a:r>
            <a:r>
              <a:rPr lang="ms-MY" dirty="0"/>
              <a:t>ini telah menyebabkan pelabuhan yang terdapat di </a:t>
            </a:r>
            <a:r>
              <a:rPr lang="ms-MY" dirty="0" smtClean="0"/>
              <a:t>Kepulauan Melayu </a:t>
            </a:r>
            <a:r>
              <a:rPr lang="ms-MY" dirty="0"/>
              <a:t>menjadi tempat persinggahan mereka dan pelabuhan tersebut </a:t>
            </a:r>
            <a:r>
              <a:rPr lang="ms-MY" dirty="0" smtClean="0"/>
              <a:t>juga  menjadi </a:t>
            </a:r>
            <a:r>
              <a:rPr lang="ms-MY" dirty="0"/>
              <a:t>pusat perdagangan antara India dan China. </a:t>
            </a:r>
            <a:endParaRPr lang="th-TH" dirty="0"/>
          </a:p>
        </p:txBody>
      </p:sp>
      <p:sp>
        <p:nvSpPr>
          <p:cNvPr id="4" name="สี่เหลี่ยมผืนผ้า 3"/>
          <p:cNvSpPr/>
          <p:nvPr/>
        </p:nvSpPr>
        <p:spPr>
          <a:xfrm>
            <a:off x="1473200" y="2136339"/>
            <a:ext cx="9474200" cy="369332"/>
          </a:xfrm>
          <a:prstGeom prst="rect">
            <a:avLst/>
          </a:prstGeom>
        </p:spPr>
        <p:txBody>
          <a:bodyPr wrap="square">
            <a:spAutoFit/>
          </a:bodyPr>
          <a:lstStyle/>
          <a:p>
            <a:endParaRPr lang="th-TH" dirty="0"/>
          </a:p>
        </p:txBody>
      </p:sp>
    </p:spTree>
    <p:extLst>
      <p:ext uri="{BB962C8B-B14F-4D97-AF65-F5344CB8AC3E}">
        <p14:creationId xmlns:p14="http://schemas.microsoft.com/office/powerpoint/2010/main" val="2324140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sp>
        <p:nvSpPr>
          <p:cNvPr id="3" name="ตัวแทนเนื้อหา 2"/>
          <p:cNvSpPr>
            <a:spLocks noGrp="1"/>
          </p:cNvSpPr>
          <p:nvPr>
            <p:ph sz="quarter" idx="13"/>
          </p:nvPr>
        </p:nvSpPr>
        <p:spPr/>
        <p:txBody>
          <a:bodyPr/>
          <a:lstStyle/>
          <a:p>
            <a:r>
              <a:rPr lang="ms-MY" dirty="0" smtClean="0"/>
              <a:t>Di </a:t>
            </a:r>
            <a:r>
              <a:rPr lang="ms-MY" dirty="0"/>
              <a:t>samping itu, </a:t>
            </a:r>
            <a:r>
              <a:rPr lang="ms-MY" dirty="0" smtClean="0"/>
              <a:t>para  mubaligh </a:t>
            </a:r>
            <a:r>
              <a:rPr lang="ms-MY" dirty="0"/>
              <a:t>Hindu turut datang ke kepulauan Melayu untuk </a:t>
            </a:r>
            <a:r>
              <a:rPr lang="ms-MY" dirty="0" smtClean="0"/>
              <a:t>memperluaskan  penyebaran </a:t>
            </a:r>
            <a:r>
              <a:rPr lang="ms-MY" dirty="0"/>
              <a:t>agama Hindu. </a:t>
            </a:r>
            <a:endParaRPr lang="ms-MY" dirty="0" smtClean="0"/>
          </a:p>
          <a:p>
            <a:r>
              <a:rPr lang="ms-MY" dirty="0" smtClean="0"/>
              <a:t>Kedatangan </a:t>
            </a:r>
            <a:r>
              <a:rPr lang="ms-MY" dirty="0"/>
              <a:t>para pedagang serta mubaligh </a:t>
            </a:r>
            <a:r>
              <a:rPr lang="ms-MY" dirty="0" smtClean="0"/>
              <a:t>Hindu  telah </a:t>
            </a:r>
            <a:r>
              <a:rPr lang="ms-MY" dirty="0"/>
              <a:t>menyebabkan bahasa Melayu mendapat pengaruh baru. </a:t>
            </a:r>
            <a:endParaRPr lang="th-TH" dirty="0"/>
          </a:p>
        </p:txBody>
      </p:sp>
    </p:spTree>
    <p:extLst>
      <p:ext uri="{BB962C8B-B14F-4D97-AF65-F5344CB8AC3E}">
        <p14:creationId xmlns:p14="http://schemas.microsoft.com/office/powerpoint/2010/main" val="35034776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เหตุการณ์หลัก">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เหตุการณ์หลัก</Template>
  <TotalTime>140</TotalTime>
  <Words>1343</Words>
  <Application>Microsoft Office PowerPoint</Application>
  <PresentationFormat>แบบจอกว้าง</PresentationFormat>
  <Paragraphs>100</Paragraphs>
  <Slides>23</Slides>
  <Notes>0</Notes>
  <HiddenSlides>0</HiddenSlides>
  <MMClips>0</MMClips>
  <ScaleCrop>false</ScaleCrop>
  <HeadingPairs>
    <vt:vector size="6" baseType="variant">
      <vt:variant>
        <vt:lpstr>ฟอนต์ที่ถูกใช้</vt:lpstr>
      </vt:variant>
      <vt:variant>
        <vt:i4>4</vt:i4>
      </vt:variant>
      <vt:variant>
        <vt:lpstr>ธีม</vt:lpstr>
      </vt:variant>
      <vt:variant>
        <vt:i4>1</vt:i4>
      </vt:variant>
      <vt:variant>
        <vt:lpstr>ชื่อเรื่องสไลด์</vt:lpstr>
      </vt:variant>
      <vt:variant>
        <vt:i4>23</vt:i4>
      </vt:variant>
    </vt:vector>
  </HeadingPairs>
  <TitlesOfParts>
    <vt:vector size="28" baseType="lpstr">
      <vt:lpstr>Angsana New</vt:lpstr>
      <vt:lpstr>Arial</vt:lpstr>
      <vt:lpstr>Cordia New</vt:lpstr>
      <vt:lpstr>Impact</vt:lpstr>
      <vt:lpstr>เหตุการณ์หลัก</vt:lpstr>
      <vt:lpstr>BAB VI Perkembangan bahasa melayu </vt:lpstr>
      <vt:lpstr>Definisi perkembangan bahasa </vt:lpstr>
      <vt:lpstr>Amat Juhari Moain (2006:27)</vt:lpstr>
      <vt:lpstr>Asmah Haji Omar</vt:lpstr>
      <vt:lpstr>1. Bahasa melayu kuno </vt:lpstr>
      <vt:lpstr>Kewujudan bahasa ini dibuktikan melalui penemuan-penemuan batu-batu bersurat seperti </vt:lpstr>
      <vt:lpstr>งานนำเสนอ PowerPoint</vt:lpstr>
      <vt:lpstr>งานนำเสนอ PowerPoint</vt:lpstr>
      <vt:lpstr>งานนำเสนอ PowerPoint</vt:lpstr>
      <vt:lpstr>Secara ringkasnya berikut merupakan ciri ciri Bahasa Melayu Kuno </vt:lpstr>
      <vt:lpstr>Bahasa Melayu Kuno dan Kerajaan Melayu Bahasa Melayu juga merupakan bahasa yang diguna pakai dalam kerajaan Melayu kuno.</vt:lpstr>
      <vt:lpstr>2. Bahasa Melayu klasik</vt:lpstr>
      <vt:lpstr>งานนำเสนอ PowerPoint</vt:lpstr>
      <vt:lpstr>งานนำเสนอ PowerPoint</vt:lpstr>
      <vt:lpstr>งานนำเสนอ PowerPoint</vt:lpstr>
      <vt:lpstr>Peralihan Bahasa Melayu Kuno kepada Bahasa Melayu Klasik ini dapat dibuktikan dengan penemuan batu-batu bersurat seperti </vt:lpstr>
      <vt:lpstr>งานนำเสนอ PowerPoint</vt:lpstr>
      <vt:lpstr>Ciri-ciri bahasa melayu klasik </vt:lpstr>
      <vt:lpstr>2. Struktur ayat </vt:lpstr>
      <vt:lpstr>3. Bahasa Melayu moden</vt:lpstr>
      <vt:lpstr>งานนำเสนอ PowerPoint</vt:lpstr>
      <vt:lpstr>งานนำเสนอ PowerPoint</vt:lpstr>
      <vt:lpstr>งานนำเสนอ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Perkembangan bahasa melayu</dc:title>
  <dc:creator>com</dc:creator>
  <cp:lastModifiedBy>com</cp:lastModifiedBy>
  <cp:revision>27</cp:revision>
  <dcterms:created xsi:type="dcterms:W3CDTF">2021-01-12T13:25:26Z</dcterms:created>
  <dcterms:modified xsi:type="dcterms:W3CDTF">2021-02-16T22:34:11Z</dcterms:modified>
</cp:coreProperties>
</file>