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4A7B-AD41-4080-8EB6-474BB7F4F4A9}" type="datetimeFigureOut">
              <a:rPr lang="th-TH" smtClean="0"/>
              <a:pPr/>
              <a:t>11/01/58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AB0E-ACA0-48EB-BC99-B9F321D2DA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4A7B-AD41-4080-8EB6-474BB7F4F4A9}" type="datetimeFigureOut">
              <a:rPr lang="th-TH" smtClean="0"/>
              <a:pPr/>
              <a:t>11/01/58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AB0E-ACA0-48EB-BC99-B9F321D2DA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4A7B-AD41-4080-8EB6-474BB7F4F4A9}" type="datetimeFigureOut">
              <a:rPr lang="th-TH" smtClean="0"/>
              <a:pPr/>
              <a:t>11/01/58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AB0E-ACA0-48EB-BC99-B9F321D2DA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4A7B-AD41-4080-8EB6-474BB7F4F4A9}" type="datetimeFigureOut">
              <a:rPr lang="th-TH" smtClean="0"/>
              <a:pPr/>
              <a:t>11/01/58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AB0E-ACA0-48EB-BC99-B9F321D2DA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4A7B-AD41-4080-8EB6-474BB7F4F4A9}" type="datetimeFigureOut">
              <a:rPr lang="th-TH" smtClean="0"/>
              <a:pPr/>
              <a:t>11/01/58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AB0E-ACA0-48EB-BC99-B9F321D2DA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4A7B-AD41-4080-8EB6-474BB7F4F4A9}" type="datetimeFigureOut">
              <a:rPr lang="th-TH" smtClean="0"/>
              <a:pPr/>
              <a:t>11/01/58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AB0E-ACA0-48EB-BC99-B9F321D2DA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4A7B-AD41-4080-8EB6-474BB7F4F4A9}" type="datetimeFigureOut">
              <a:rPr lang="th-TH" smtClean="0"/>
              <a:pPr/>
              <a:t>11/01/58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AB0E-ACA0-48EB-BC99-B9F321D2DA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4A7B-AD41-4080-8EB6-474BB7F4F4A9}" type="datetimeFigureOut">
              <a:rPr lang="th-TH" smtClean="0"/>
              <a:pPr/>
              <a:t>11/01/58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AB0E-ACA0-48EB-BC99-B9F321D2DA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4A7B-AD41-4080-8EB6-474BB7F4F4A9}" type="datetimeFigureOut">
              <a:rPr lang="th-TH" smtClean="0"/>
              <a:pPr/>
              <a:t>11/01/58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AB0E-ACA0-48EB-BC99-B9F321D2DA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4A7B-AD41-4080-8EB6-474BB7F4F4A9}" type="datetimeFigureOut">
              <a:rPr lang="th-TH" smtClean="0"/>
              <a:pPr/>
              <a:t>11/01/58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8AB0E-ACA0-48EB-BC99-B9F321D2DA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D4A7B-AD41-4080-8EB6-474BB7F4F4A9}" type="datetimeFigureOut">
              <a:rPr lang="th-TH" smtClean="0"/>
              <a:pPr/>
              <a:t>11/01/58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38AB0E-ACA0-48EB-BC99-B9F321D2DA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DD4A7B-AD41-4080-8EB6-474BB7F4F4A9}" type="datetimeFigureOut">
              <a:rPr lang="th-TH" smtClean="0"/>
              <a:pPr/>
              <a:t>11/01/58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38AB0E-ACA0-48EB-BC99-B9F321D2DA5C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eavenue.ca/wp-content/uploads/2012/11/business_people.png"/>
          <p:cNvPicPr>
            <a:picLocks noChangeAspect="1" noChangeArrowheads="1"/>
          </p:cNvPicPr>
          <p:nvPr/>
        </p:nvPicPr>
        <p:blipFill>
          <a:blip r:embed="rId2" cstate="print"/>
          <a:srcRect l="17068" t="5600" r="8517" b="5087"/>
          <a:stretch>
            <a:fillRect/>
          </a:stretch>
        </p:blipFill>
        <p:spPr bwMode="auto">
          <a:xfrm>
            <a:off x="0" y="0"/>
            <a:ext cx="9144000" cy="7192980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th-TH" sz="9600" dirty="0" smtClean="0"/>
              <a:t>วิชาธุรกิจศิลปะ</a:t>
            </a:r>
            <a:endParaRPr lang="th-TH" sz="96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5981700"/>
            <a:ext cx="7854696" cy="1752600"/>
          </a:xfrm>
        </p:spPr>
        <p:txBody>
          <a:bodyPr>
            <a:normAutofit/>
          </a:bodyPr>
          <a:lstStyle/>
          <a:p>
            <a:r>
              <a:rPr lang="th-TH" sz="4000" dirty="0" smtClean="0">
                <a:solidFill>
                  <a:srgbClr val="FF0000"/>
                </a:solidFill>
              </a:rPr>
              <a:t>โดย อ. พอหทัย </a:t>
            </a:r>
            <a:r>
              <a:rPr lang="th-TH" sz="4000" dirty="0" err="1" smtClean="0">
                <a:solidFill>
                  <a:srgbClr val="FF0000"/>
                </a:solidFill>
              </a:rPr>
              <a:t>ซุ่น</a:t>
            </a:r>
            <a:r>
              <a:rPr lang="th-TH" sz="4000" dirty="0" smtClean="0">
                <a:solidFill>
                  <a:srgbClr val="FF0000"/>
                </a:solidFill>
              </a:rPr>
              <a:t>สั้น</a:t>
            </a:r>
            <a:endParaRPr lang="th-TH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11560" y="155679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FF0000"/>
                </a:solidFill>
                <a:cs typeface="+mj-cs"/>
              </a:rPr>
              <a:t>3.  ธุรกิจเป็นแหล่งตลาดแรงงาน</a:t>
            </a:r>
            <a:r>
              <a:rPr lang="th-TH" sz="3600" dirty="0" smtClean="0">
                <a:cs typeface="+mj-cs"/>
              </a:rPr>
              <a:t/>
            </a:r>
            <a:br>
              <a:rPr lang="th-TH" sz="3600" dirty="0" smtClean="0">
                <a:cs typeface="+mj-cs"/>
              </a:rPr>
            </a:br>
            <a:r>
              <a:rPr lang="th-TH" sz="3600" dirty="0">
                <a:cs typeface="+mj-cs"/>
              </a:rPr>
              <a:t>          ในการดำเนินการธุรกิจมีความจำเป็นต้องใช้แรงงาน เพื่อทำการผลิตสินค้าหรือบริการ ดังนั้นการดำเนินธุรกิจจึงทำให้คนมีงานทำ สามารถหารายได้เพื่อเลี้ยงตัวเองและครอบครัวได้ ทำให้ชีวิตความเป็นอยู่ของคนในสังคมดีขึ้น นอกจากนั้นการที่ธุรกิจกระจายไปอยู่ตามส่วนต่าง ๆ ของประเทศ ก็เป็นการกระจายรายได้และตลาดแรงงานไปสู่ท้องถิ่นอีกด้วย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39552" y="1556792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FF0000"/>
                </a:solidFill>
                <a:cs typeface="+mj-cs"/>
              </a:rPr>
              <a:t>4.  ธุรกิจเป็นแหล่งเพิ่มรายได้ให้แก่รัฐบาล</a:t>
            </a:r>
            <a:r>
              <a:rPr lang="th-TH" sz="3600" dirty="0" smtClean="0">
                <a:cs typeface="+mj-cs"/>
              </a:rPr>
              <a:t/>
            </a:r>
            <a:br>
              <a:rPr lang="th-TH" sz="3600" dirty="0" smtClean="0">
                <a:cs typeface="+mj-cs"/>
              </a:rPr>
            </a:br>
            <a:r>
              <a:rPr lang="th-TH" sz="3600" dirty="0">
                <a:cs typeface="+mj-cs"/>
              </a:rPr>
              <a:t>          เมื่อการดำเนินธุรกิจมีผลกำไร ผู้ประกอบธุรกิจมีหน้าที่เสียภาษีให้รัฐบาลตามที่กฎหมายกำหนด ทำรายได้ของรัฐเพิ่มขึ้นและรายได้ดังกล่าวรัฐบาลนำไปใช้ในการพัฒนาประเทศ ได้แก่ การสร้างโรงพยาบาล สร้างถนน สร้างโรงเรียน ซึ่งสิ่งเหล่านี้</a:t>
            </a:r>
            <a:r>
              <a:rPr lang="th-TH" sz="3600" dirty="0" smtClean="0">
                <a:cs typeface="+mj-cs"/>
              </a:rPr>
              <a:t>เป็นการ</a:t>
            </a:r>
            <a:r>
              <a:rPr lang="th-TH" sz="3600" dirty="0">
                <a:cs typeface="+mj-cs"/>
              </a:rPr>
              <a:t>สร้างคุณภาพชีวิต ให้เกิดแก่ประชาชน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827584" y="1228398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  <a:cs typeface="+mj-cs"/>
              </a:rPr>
              <a:t>5.  ธุรกิจช่วยพัฒนาเศรษฐกิจของประเทศ     </a:t>
            </a:r>
            <a:r>
              <a:rPr lang="th-TH" sz="3600" dirty="0" smtClean="0">
                <a:cs typeface="+mj-cs"/>
              </a:rPr>
              <a:t>     </a:t>
            </a:r>
          </a:p>
          <a:p>
            <a:r>
              <a:rPr lang="th-TH" sz="3600" dirty="0" smtClean="0">
                <a:cs typeface="+mj-cs"/>
              </a:rPr>
              <a:t>	ในการผลิตสินค้าและบริการของธุรกิจในระยะแรก ๆ ก็เพื่อสนองความต้องการของประชาชนในท้องถิ่น จังหวัดและประเทศ แต่เมื่อธุรกิจขยายตัวเติบโตขึ้นสามารถผลิตสินค้าและบริการได้มาก จนเกิดความต้องการของคนในประเทศ จึงต้องส่งสินค้าออกไปจำหน่ายยังต่างประเทศ ทำให้รายได้เข้าสู่ประเทศ เป็นการพัฒนาเศรษฐกิจของประเทศได้อีกทางหนึ่ง</a:t>
            </a:r>
            <a:endParaRPr lang="th-TH" sz="3600" dirty="0"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95536" y="980728"/>
            <a:ext cx="82846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9600" b="1" dirty="0" smtClean="0">
                <a:solidFill>
                  <a:schemeClr val="accent1"/>
                </a:solidFill>
                <a:cs typeface="+mj-cs"/>
              </a:rPr>
              <a:t>วัตถุประสงค์ของธุรกิจ</a:t>
            </a:r>
            <a:endParaRPr lang="th-TH" sz="9600" b="1" dirty="0">
              <a:solidFill>
                <a:schemeClr val="accent1"/>
              </a:solidFill>
              <a:cs typeface="+mj-cs"/>
            </a:endParaRPr>
          </a:p>
        </p:txBody>
      </p:sp>
      <p:pic>
        <p:nvPicPr>
          <p:cNvPr id="4098" name="Picture 2" descr="http://270c81.medialib.glogster.com/media/78/787672a7f6775eda6e66f6602ccfa5667d693a0529843458dfe2dc251587b8c5/business-graph-gi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400300"/>
            <a:ext cx="6172200" cy="4457700"/>
          </a:xfrm>
          <a:prstGeom prst="rect">
            <a:avLst/>
          </a:prstGeom>
          <a:noFill/>
        </p:spPr>
      </p:pic>
      <p:pic>
        <p:nvPicPr>
          <p:cNvPr id="4100" name="Picture 4" descr="http://cdn.graphicsfactory.com/clip-art/image_files/image/9/630889-lv071-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552" y="3943350"/>
            <a:ext cx="4114800" cy="29146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39552" y="733246"/>
            <a:ext cx="806489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 smtClean="0">
                <a:cs typeface="+mj-cs"/>
              </a:rPr>
              <a:t>การประกอบธุรกิจต่าง ๆ ไม่ว่าจะเป็นธุรกิจประเภทใดก็ตาม สิ่งที่ผู้ประกอบธุรกิจต้องการ คือ </a:t>
            </a:r>
            <a:r>
              <a:rPr lang="th-TH" sz="4400" b="1" dirty="0" smtClean="0">
                <a:solidFill>
                  <a:srgbClr val="FF0000"/>
                </a:solidFill>
                <a:cs typeface="+mj-cs"/>
              </a:rPr>
              <a:t>กำไร</a:t>
            </a:r>
            <a:r>
              <a:rPr lang="th-TH" sz="3600" dirty="0" smtClean="0">
                <a:cs typeface="+mj-cs"/>
              </a:rPr>
              <a:t> แต่นอกเหนือจากกำไรแล้ว ยังมีสิ่งอื่นอีกที่ธุรกิจจะต้องคำนึงถึงเช่น ความรับผิดชอบต่อผู้บริโภค ความรับผิดชอบต่อสังคม ความรับผิดชอบต่อลูกจ้างพนักงาน ฯลฯ        </a:t>
            </a:r>
          </a:p>
          <a:p>
            <a:r>
              <a:rPr lang="th-TH" sz="3600" b="1" dirty="0" smtClean="0">
                <a:solidFill>
                  <a:srgbClr val="FF0000"/>
                </a:solidFill>
                <a:cs typeface="+mj-cs"/>
              </a:rPr>
              <a:t>วัตถุประสงค์ของธุรกิจ (</a:t>
            </a:r>
            <a:r>
              <a:rPr lang="en-US" sz="3600" b="1" dirty="0" smtClean="0">
                <a:solidFill>
                  <a:srgbClr val="FF0000"/>
                </a:solidFill>
                <a:cs typeface="+mj-cs"/>
              </a:rPr>
              <a:t>Business Goals)</a:t>
            </a:r>
            <a:endParaRPr lang="th-TH" sz="3600" b="1" dirty="0" smtClean="0">
              <a:solidFill>
                <a:srgbClr val="FF0000"/>
              </a:solidFill>
              <a:cs typeface="+mj-cs"/>
            </a:endParaRPr>
          </a:p>
          <a:p>
            <a:pPr marL="514350" indent="-514350">
              <a:buAutoNum type="arabicPeriod"/>
            </a:pPr>
            <a:r>
              <a:rPr lang="th-TH" sz="3600" dirty="0" smtClean="0">
                <a:cs typeface="+mj-cs"/>
              </a:rPr>
              <a:t>เพื่อความมั่นคงของกิจการ           </a:t>
            </a:r>
          </a:p>
          <a:p>
            <a:pPr marL="514350" indent="-514350">
              <a:buAutoNum type="arabicPeriod"/>
            </a:pPr>
            <a:r>
              <a:rPr lang="th-TH" sz="3600" dirty="0" smtClean="0">
                <a:cs typeface="+mj-cs"/>
              </a:rPr>
              <a:t>เพื่อความเจริญเติบโตของธุรกิจ           </a:t>
            </a:r>
          </a:p>
          <a:p>
            <a:pPr marL="514350" indent="-514350">
              <a:buAutoNum type="arabicPeriod"/>
            </a:pPr>
            <a:r>
              <a:rPr lang="th-TH" sz="3600" dirty="0" smtClean="0">
                <a:cs typeface="+mj-cs"/>
              </a:rPr>
              <a:t>เพื่อผลประโยชน์หรือกำไร </a:t>
            </a:r>
          </a:p>
          <a:p>
            <a:pPr marL="514350" indent="-514350">
              <a:buAutoNum type="arabicPeriod"/>
            </a:pPr>
            <a:r>
              <a:rPr lang="th-TH" sz="3600" dirty="0" smtClean="0">
                <a:cs typeface="+mj-cs"/>
              </a:rPr>
              <a:t>เพื่อความรับผิดชอบต่อสังคม</a:t>
            </a:r>
            <a:endParaRPr lang="th-TH" sz="36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clipartpanda.com/business-20clip-20art-royalty-free-business-team-clipart-illustration-1088465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-324544" y="-675456"/>
            <a:ext cx="9468544" cy="9941974"/>
          </a:xfrm>
          <a:prstGeom prst="rect">
            <a:avLst/>
          </a:prstGeom>
          <a:noFill/>
        </p:spPr>
      </p:pic>
      <p:sp>
        <p:nvSpPr>
          <p:cNvPr id="2" name="สี่เหลี่ยมผืนผ้า 1"/>
          <p:cNvSpPr/>
          <p:nvPr/>
        </p:nvSpPr>
        <p:spPr>
          <a:xfrm>
            <a:off x="1187624" y="188640"/>
            <a:ext cx="66976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9600" b="1" dirty="0" smtClean="0">
                <a:solidFill>
                  <a:schemeClr val="accent1"/>
                </a:solidFill>
                <a:cs typeface="+mj-cs"/>
              </a:rPr>
              <a:t>ประเภทของธุรกิจ</a:t>
            </a:r>
            <a:endParaRPr lang="th-TH" sz="9600" b="1" dirty="0">
              <a:solidFill>
                <a:schemeClr val="accent1"/>
              </a:solidFill>
              <a:cs typeface="+mj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51520" y="188640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/>
              <a:t>การแบ่งประเภทของธุรกิจตามลักษณะของกิจกรรมที่ธุรกิจกระทำ แบ่งออกได้ ดังนี้  </a:t>
            </a:r>
            <a:r>
              <a:rPr lang="th-TH" sz="3200" dirty="0" smtClean="0"/>
              <a:t>        </a:t>
            </a:r>
          </a:p>
          <a:p>
            <a:r>
              <a:rPr lang="th-TH" sz="3200" b="1" dirty="0" smtClean="0">
                <a:solidFill>
                  <a:schemeClr val="accent1"/>
                </a:solidFill>
              </a:rPr>
              <a:t>1.  ธุรกิจการเกษตร (</a:t>
            </a:r>
            <a:r>
              <a:rPr lang="en-US" sz="3200" b="1" dirty="0" smtClean="0">
                <a:solidFill>
                  <a:schemeClr val="accent1"/>
                </a:solidFill>
              </a:rPr>
              <a:t>Agriculture</a:t>
            </a:r>
            <a:r>
              <a:rPr lang="th-TH" sz="3200" b="1" dirty="0" smtClean="0">
                <a:solidFill>
                  <a:schemeClr val="accent1"/>
                </a:solidFill>
              </a:rPr>
              <a:t>          </a:t>
            </a:r>
          </a:p>
          <a:p>
            <a:r>
              <a:rPr lang="th-TH" sz="3200" b="1" dirty="0" smtClean="0">
                <a:solidFill>
                  <a:schemeClr val="accent1"/>
                </a:solidFill>
              </a:rPr>
              <a:t>2.  ธุรกิจอุตสาหกรรม (</a:t>
            </a:r>
            <a:r>
              <a:rPr lang="en-US" sz="3200" b="1" dirty="0" smtClean="0">
                <a:solidFill>
                  <a:schemeClr val="accent1"/>
                </a:solidFill>
              </a:rPr>
              <a:t>Manufacturing) </a:t>
            </a:r>
            <a:endParaRPr lang="th-TH" sz="3200" b="1" dirty="0" smtClean="0">
              <a:solidFill>
                <a:schemeClr val="accent1"/>
              </a:solidFill>
            </a:endParaRPr>
          </a:p>
          <a:p>
            <a:r>
              <a:rPr lang="th-TH" sz="3200" dirty="0" smtClean="0"/>
              <a:t>แบ่งเป็น  2 ลักษณะ ดังนี้               </a:t>
            </a:r>
          </a:p>
          <a:p>
            <a:r>
              <a:rPr lang="th-TH" sz="3200" dirty="0" smtClean="0"/>
              <a:t>2.1  อุตสาหกรรมในครัวเรือน                </a:t>
            </a:r>
          </a:p>
          <a:p>
            <a:r>
              <a:rPr lang="th-TH" sz="3200" dirty="0" smtClean="0"/>
              <a:t>2.2  อุตสาหกรรมโรงงาน           </a:t>
            </a:r>
          </a:p>
          <a:p>
            <a:r>
              <a:rPr lang="th-TH" sz="3200" b="1" dirty="0" smtClean="0">
                <a:solidFill>
                  <a:schemeClr val="accent1"/>
                </a:solidFill>
              </a:rPr>
              <a:t>3.  ธุรกิจเหมืองแร่ (</a:t>
            </a:r>
            <a:r>
              <a:rPr lang="en-US" sz="3200" b="1" dirty="0" smtClean="0">
                <a:solidFill>
                  <a:schemeClr val="accent1"/>
                </a:solidFill>
              </a:rPr>
              <a:t>Mineral) </a:t>
            </a:r>
            <a:r>
              <a:rPr lang="th-TH" sz="3200" b="1" dirty="0" smtClean="0">
                <a:solidFill>
                  <a:schemeClr val="accent1"/>
                </a:solidFill>
              </a:rPr>
              <a:t> </a:t>
            </a:r>
          </a:p>
          <a:p>
            <a:r>
              <a:rPr lang="th-TH" sz="3200" b="1" dirty="0" smtClean="0">
                <a:solidFill>
                  <a:schemeClr val="accent1"/>
                </a:solidFill>
              </a:rPr>
              <a:t>4.  ธุรกิจการพาณิชย์ (</a:t>
            </a:r>
            <a:r>
              <a:rPr lang="en-US" sz="3200" b="1" dirty="0" smtClean="0">
                <a:solidFill>
                  <a:schemeClr val="accent1"/>
                </a:solidFill>
              </a:rPr>
              <a:t>Commercial) </a:t>
            </a:r>
            <a:r>
              <a:rPr lang="th-TH" sz="3200" b="1" dirty="0" smtClean="0">
                <a:solidFill>
                  <a:schemeClr val="accent1"/>
                </a:solidFill>
              </a:rPr>
              <a:t>          </a:t>
            </a:r>
          </a:p>
          <a:p>
            <a:r>
              <a:rPr lang="th-TH" sz="3200" b="1" dirty="0" smtClean="0">
                <a:solidFill>
                  <a:schemeClr val="accent1"/>
                </a:solidFill>
              </a:rPr>
              <a:t>5. ธุรกิจการก่อสร้าง (</a:t>
            </a:r>
            <a:r>
              <a:rPr lang="en-US" sz="3200" b="1" dirty="0" smtClean="0">
                <a:solidFill>
                  <a:schemeClr val="accent1"/>
                </a:solidFill>
              </a:rPr>
              <a:t>Construction) </a:t>
            </a:r>
            <a:r>
              <a:rPr lang="th-TH" sz="3200" b="1" dirty="0" smtClean="0">
                <a:solidFill>
                  <a:schemeClr val="accent1"/>
                </a:solidFill>
              </a:rPr>
              <a:t> </a:t>
            </a:r>
          </a:p>
          <a:p>
            <a:r>
              <a:rPr lang="th-TH" sz="3200" b="1" dirty="0" smtClean="0">
                <a:solidFill>
                  <a:schemeClr val="accent1"/>
                </a:solidFill>
              </a:rPr>
              <a:t>6. ธุรกิจการเงิน (</a:t>
            </a:r>
            <a:r>
              <a:rPr lang="en-US" sz="3200" b="1" dirty="0" smtClean="0">
                <a:solidFill>
                  <a:schemeClr val="accent1"/>
                </a:solidFill>
              </a:rPr>
              <a:t>Finance) </a:t>
            </a:r>
            <a:r>
              <a:rPr lang="th-TH" sz="3200" b="1" dirty="0" smtClean="0">
                <a:solidFill>
                  <a:schemeClr val="accent1"/>
                </a:solidFill>
              </a:rPr>
              <a:t> </a:t>
            </a:r>
          </a:p>
          <a:p>
            <a:r>
              <a:rPr lang="th-TH" sz="3200" b="1" dirty="0" smtClean="0">
                <a:solidFill>
                  <a:schemeClr val="accent1"/>
                </a:solidFill>
              </a:rPr>
              <a:t>7.  ธุรกิจให้บริการ (</a:t>
            </a:r>
            <a:r>
              <a:rPr lang="en-US" sz="3200" b="1" dirty="0" smtClean="0">
                <a:solidFill>
                  <a:schemeClr val="accent1"/>
                </a:solidFill>
              </a:rPr>
              <a:t>Service) </a:t>
            </a:r>
            <a:endParaRPr lang="th-TH" sz="3200" b="1" dirty="0" smtClean="0">
              <a:solidFill>
                <a:schemeClr val="accent1"/>
              </a:solidFill>
            </a:endParaRPr>
          </a:p>
          <a:p>
            <a:r>
              <a:rPr lang="th-TH" sz="3200" b="1" dirty="0" smtClean="0">
                <a:solidFill>
                  <a:schemeClr val="accent1"/>
                </a:solidFill>
              </a:rPr>
              <a:t>8.  ธุรกิจอื่น ๆ</a:t>
            </a:r>
            <a:endParaRPr lang="th-TH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riorycollegemoodle.co.uk/pluginfile.php/2/course/section/1/busine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8559"/>
            <a:ext cx="4644008" cy="465838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907704" y="1484784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+mj-cs"/>
              </a:rPr>
              <a:t>ความรู้พื้นฐาน</a:t>
            </a:r>
            <a:r>
              <a:rPr lang="th-TH" sz="9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+mj-cs"/>
              </a:rPr>
              <a:t>ทางธุรกิจ</a:t>
            </a:r>
            <a:endParaRPr lang="th-TH" sz="9600" b="1" dirty="0">
              <a:solidFill>
                <a:schemeClr val="accent1">
                  <a:lumMod val="60000"/>
                  <a:lumOff val="40000"/>
                </a:schemeClr>
              </a:solidFill>
              <a:cs typeface="+mj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39552" y="1196752"/>
            <a:ext cx="806489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5400" b="1" dirty="0" smtClean="0">
                <a:solidFill>
                  <a:schemeClr val="accent1"/>
                </a:solidFill>
              </a:rPr>
              <a:t>ธุรกิจ (</a:t>
            </a:r>
            <a:r>
              <a:rPr lang="en-US" sz="5400" b="1" dirty="0" smtClean="0">
                <a:solidFill>
                  <a:schemeClr val="accent1"/>
                </a:solidFill>
              </a:rPr>
              <a:t>Business) </a:t>
            </a:r>
            <a:endParaRPr lang="th-TH" sz="5400" b="1" dirty="0" smtClean="0">
              <a:solidFill>
                <a:schemeClr val="accent1"/>
              </a:solidFill>
            </a:endParaRPr>
          </a:p>
          <a:p>
            <a:r>
              <a:rPr lang="th-TH" sz="4400" dirty="0"/>
              <a:t>	</a:t>
            </a:r>
            <a:r>
              <a:rPr lang="th-TH" sz="3200" dirty="0" smtClean="0"/>
              <a:t>หมายถึง กิจกรรมต่าง ๆ ที่ก่อให้เกิดการผลิตสินค้าและบริการโดยมีการซื้อขายแลกเปลี่ยนกัน และมีวัตถุประสงค์เพื่อต้องการประโยชน์หรือกำไรจากการกระทำกิจกรรมนั้นๆ</a:t>
            </a:r>
          </a:p>
          <a:p>
            <a:endParaRPr lang="th-TH" sz="3200" dirty="0" smtClean="0"/>
          </a:p>
          <a:p>
            <a:r>
              <a:rPr lang="th-TH" sz="3200" b="1" dirty="0" smtClean="0">
                <a:solidFill>
                  <a:srgbClr val="FF0000"/>
                </a:solidFill>
              </a:rPr>
              <a:t>	กิจกรรมที่ก่อให้เกิดกำไร  โดยการตอบสนองความต้องการด้านสินค้าและบริการของผู้บริโภคโดยจัดหาสิ่งจำเป็นให้กับสังคม</a:t>
            </a:r>
            <a:endParaRPr lang="th-TH" sz="3200" b="1" dirty="0">
              <a:solidFill>
                <a:srgbClr val="FF0000"/>
              </a:solidFill>
            </a:endParaRPr>
          </a:p>
        </p:txBody>
      </p:sp>
      <p:sp>
        <p:nvSpPr>
          <p:cNvPr id="4" name="ดาว 5 แฉก 3"/>
          <p:cNvSpPr/>
          <p:nvPr/>
        </p:nvSpPr>
        <p:spPr>
          <a:xfrm>
            <a:off x="1043608" y="4149080"/>
            <a:ext cx="360040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lmonline.in.th/wp-content/uploads/2013/06/%E0%B8%81%E0%B8%B2%E0%B8%A3%E0%B8%97%E0%B8%B3%E0%B8%98%E0%B8%B8%E0%B8%A3%E0%B8%81%E0%B8%B4%E0%B8%88%E0%B9%80%E0%B8%84%E0%B8%A3%E0%B8%B7%E0%B8%AD%E0%B8%82%E0%B9%88%E0%B8%B2%E0%B8%A2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1331640" y="908720"/>
            <a:ext cx="6624736" cy="5580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683568" y="620688"/>
            <a:ext cx="7776864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8800" b="1" dirty="0" smtClean="0">
                <a:solidFill>
                  <a:schemeClr val="accent1"/>
                </a:solidFill>
              </a:rPr>
              <a:t>ความสำคัญของธุรกิจ</a:t>
            </a:r>
            <a:endParaRPr lang="th-TH" sz="8800" b="1" dirty="0">
              <a:solidFill>
                <a:schemeClr val="accent1"/>
              </a:solidFill>
            </a:endParaRPr>
          </a:p>
        </p:txBody>
      </p:sp>
      <p:pic>
        <p:nvPicPr>
          <p:cNvPr id="12290" name="Picture 2" descr="http://facs.phillipmartin.info/facs_consumeris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2936"/>
            <a:ext cx="9144000" cy="4533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95536" y="836712"/>
            <a:ext cx="7992888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500" dirty="0" smtClean="0"/>
              <a:t>มนุษย์ทุกคนมีความต้องการที่เหมือนกันอยู่ </a:t>
            </a:r>
            <a:r>
              <a:rPr lang="th-TH" sz="4400" dirty="0" smtClean="0">
                <a:solidFill>
                  <a:srgbClr val="FF0000"/>
                </a:solidFill>
              </a:rPr>
              <a:t>2 ประเภท</a:t>
            </a:r>
            <a:r>
              <a:rPr lang="th-TH" sz="3500" dirty="0" smtClean="0"/>
              <a:t>ใหญ่ ๆ คือ ประเภทแรกเป็นความต้องการที่จำเป็นขั้นพื้นฐานต่อการดำรงชีวิต </a:t>
            </a:r>
            <a:r>
              <a:rPr lang="th-TH" sz="4400" dirty="0" smtClean="0">
                <a:solidFill>
                  <a:srgbClr val="FF0000"/>
                </a:solidFill>
              </a:rPr>
              <a:t>(</a:t>
            </a:r>
            <a:r>
              <a:rPr lang="en-US" sz="4400" dirty="0" smtClean="0">
                <a:solidFill>
                  <a:srgbClr val="FF0000"/>
                </a:solidFill>
              </a:rPr>
              <a:t>Needs) </a:t>
            </a:r>
            <a:r>
              <a:rPr lang="th-TH" sz="3500" dirty="0" smtClean="0"/>
              <a:t>ได้แก่ปัจจัย 4 คือ อาหารเครื่องนุ่งห่ม ที่อยู่อาศัย และยารักษาโรค ส่วนความต้องการอีกประเภทหนึ่งนั้นเป็นสิ่งที่มนุษย์อยากมี </a:t>
            </a:r>
            <a:r>
              <a:rPr lang="th-TH" sz="4400" dirty="0" smtClean="0">
                <a:solidFill>
                  <a:srgbClr val="FF0000"/>
                </a:solidFill>
              </a:rPr>
              <a:t>(</a:t>
            </a:r>
            <a:r>
              <a:rPr lang="en-US" sz="4400" dirty="0" smtClean="0">
                <a:solidFill>
                  <a:srgbClr val="FF0000"/>
                </a:solidFill>
              </a:rPr>
              <a:t>Wants) </a:t>
            </a:r>
            <a:r>
              <a:rPr lang="th-TH" sz="3500" dirty="0" smtClean="0"/>
              <a:t>แต่ถ้าไม่มีสิ่งเหล่านี้ มนุษย์ก็ยังสามารถดำรงชีวิตอยู่ได้ ตัวอย่างเช่น รถยนต์ โทรทัศน์ เครื่องปรับอากาศ เป็นต้น ดังนั้นธุรกิจจึงมีความสำคัญต่อการดำเนินชีวิตของมนุษย์ เพราะธุรกิจเป็นแหล่งผลิตสินค้าและบริการ เพื่อสนองความต้องการของมนุษย์ทั้ง 2 ประเภทดังที่กล่าวมาแล้ว</a:t>
            </a:r>
            <a:endParaRPr lang="th-TH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241565" y="1052736"/>
            <a:ext cx="728276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9600" b="1" dirty="0">
                <a:solidFill>
                  <a:schemeClr val="accent1"/>
                </a:solidFill>
                <a:cs typeface="+mj-cs"/>
              </a:rPr>
              <a:t>ประโยชน์ของธุรกิจ</a:t>
            </a:r>
            <a:endParaRPr lang="th-TH" sz="9600" dirty="0">
              <a:solidFill>
                <a:schemeClr val="accent1"/>
              </a:solidFill>
              <a:cs typeface="+mj-cs"/>
            </a:endParaRPr>
          </a:p>
        </p:txBody>
      </p:sp>
      <p:pic>
        <p:nvPicPr>
          <p:cNvPr id="10242" name="Picture 2" descr="http://images.clipartpanda.com/business-20clip-20art-business_human_resourc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88840"/>
            <a:ext cx="6172200" cy="5162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83568" y="1556792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rgbClr val="FF0000"/>
                </a:solidFill>
                <a:cs typeface="+mj-cs"/>
              </a:rPr>
              <a:t>1.  ธุรกิจผลิตสินค้าและบริการเพื่อสนองความต้องการของมนุษย์ในสังคม</a:t>
            </a:r>
            <a:r>
              <a:rPr lang="th-TH" sz="3600" dirty="0" smtClean="0">
                <a:cs typeface="+mj-cs"/>
              </a:rPr>
              <a:t/>
            </a:r>
            <a:br>
              <a:rPr lang="th-TH" sz="3600" dirty="0" smtClean="0">
                <a:cs typeface="+mj-cs"/>
              </a:rPr>
            </a:br>
            <a:r>
              <a:rPr lang="th-TH" sz="3600" dirty="0">
                <a:cs typeface="+mj-cs"/>
              </a:rPr>
              <a:t>          เนื่องจากความต้องการของคนเราแตกต่างกัน และมีความต้องการไม่มีที่สิ้นสุด โดยความต้องการของคนเราจะเพิ่มขึ้นตลอดเวลา เพื่อสร้างความพึงพอใจและความสะดวกสบายแก่ตนเอง ธุรกิจจึงมีหน้าที่ในการจัดหาสิ่งต่าง ๆ มาบริการสนองความต้องการดังกล่าว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755576" y="1628800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 </a:t>
            </a:r>
            <a:r>
              <a:rPr lang="th-TH" sz="3600" b="1" dirty="0">
                <a:solidFill>
                  <a:srgbClr val="FF0000"/>
                </a:solidFill>
                <a:cs typeface="+mj-cs"/>
              </a:rPr>
              <a:t>2.  ธุรกิจช่วยกระจายสินค้าจากผู้</a:t>
            </a:r>
            <a:r>
              <a:rPr lang="th-TH" sz="3600" b="1" dirty="0" err="1">
                <a:solidFill>
                  <a:srgbClr val="FF0000"/>
                </a:solidFill>
                <a:cs typeface="+mj-cs"/>
              </a:rPr>
              <a:t>ผลิด</a:t>
            </a:r>
            <a:r>
              <a:rPr lang="th-TH" sz="3600" b="1" dirty="0">
                <a:solidFill>
                  <a:srgbClr val="FF0000"/>
                </a:solidFill>
                <a:cs typeface="+mj-cs"/>
              </a:rPr>
              <a:t>ไปสู่ผู้บริโภค</a:t>
            </a:r>
            <a:r>
              <a:rPr lang="th-TH" sz="3600" dirty="0" smtClean="0">
                <a:cs typeface="+mj-cs"/>
              </a:rPr>
              <a:t/>
            </a:r>
            <a:br>
              <a:rPr lang="th-TH" sz="3600" dirty="0" smtClean="0">
                <a:cs typeface="+mj-cs"/>
              </a:rPr>
            </a:br>
            <a:r>
              <a:rPr lang="th-TH" sz="3600" dirty="0">
                <a:cs typeface="+mj-cs"/>
              </a:rPr>
              <a:t>          เมื่อธุรกิจประเภทผู้ผลิตสินค้า เช่น โรงงานอุตสาหกรรมผลิตสินค้าออกมาแล้ว การที่สินค้าจะกระจายไปสู่ผู้บริโภคได้นั้นจำเป็นต้องอาศัยธุรกิจประเภทอื่นช่วยกระจายสินค้าไปสู่ผู้บริโภค เป็นต้นว่าธุรกิจการขนส่ง ทั้งทางบก ทางน้ำ ทางอากาศ พ่อค้าคนกลาง การประชาสัมพันธ์ การบริการด้านการเงินของธนาคาร การสื่อสาร ฯลฯ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211</Words>
  <Application>Microsoft Office PowerPoint</Application>
  <PresentationFormat>นำเสนอทางหน้าจอ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ไหลเวียน</vt:lpstr>
      <vt:lpstr>วิชาธุรกิจศิลปะ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วิชาธุรกิจศิลปะ</dc:title>
  <dc:creator>Corporate Edition</dc:creator>
  <cp:lastModifiedBy>Corporate Edition</cp:lastModifiedBy>
  <cp:revision>5</cp:revision>
  <dcterms:created xsi:type="dcterms:W3CDTF">2015-01-10T23:49:40Z</dcterms:created>
  <dcterms:modified xsi:type="dcterms:W3CDTF">2015-01-11T05:27:21Z</dcterms:modified>
</cp:coreProperties>
</file>