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9" r:id="rId4"/>
    <p:sldId id="260" r:id="rId5"/>
    <p:sldId id="261" r:id="rId6"/>
    <p:sldId id="272" r:id="rId7"/>
    <p:sldId id="273" r:id="rId8"/>
    <p:sldId id="274" r:id="rId9"/>
    <p:sldId id="287" r:id="rId10"/>
    <p:sldId id="288" r:id="rId11"/>
    <p:sldId id="262" r:id="rId12"/>
    <p:sldId id="285" r:id="rId13"/>
    <p:sldId id="286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3" y="5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C138-105D-4143-A1D7-199863911352}" type="datetimeFigureOut">
              <a:rPr lang="th-TH" smtClean="0"/>
              <a:pPr/>
              <a:t>17/03/66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9149-A14C-45D4-9D35-3C1F9ADD15D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C138-105D-4143-A1D7-199863911352}" type="datetimeFigureOut">
              <a:rPr lang="th-TH" smtClean="0"/>
              <a:pPr/>
              <a:t>17/03/66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9149-A14C-45D4-9D35-3C1F9ADD15D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C138-105D-4143-A1D7-199863911352}" type="datetimeFigureOut">
              <a:rPr lang="th-TH" smtClean="0"/>
              <a:pPr/>
              <a:t>17/03/66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9149-A14C-45D4-9D35-3C1F9ADD15D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C138-105D-4143-A1D7-199863911352}" type="datetimeFigureOut">
              <a:rPr lang="th-TH" smtClean="0"/>
              <a:pPr/>
              <a:t>17/03/66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9149-A14C-45D4-9D35-3C1F9ADD15D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C138-105D-4143-A1D7-199863911352}" type="datetimeFigureOut">
              <a:rPr lang="th-TH" smtClean="0"/>
              <a:pPr/>
              <a:t>17/03/66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9149-A14C-45D4-9D35-3C1F9ADD15D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C138-105D-4143-A1D7-199863911352}" type="datetimeFigureOut">
              <a:rPr lang="th-TH" smtClean="0"/>
              <a:pPr/>
              <a:t>17/03/66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9149-A14C-45D4-9D35-3C1F9ADD15D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C138-105D-4143-A1D7-199863911352}" type="datetimeFigureOut">
              <a:rPr lang="th-TH" smtClean="0"/>
              <a:pPr/>
              <a:t>17/03/66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9149-A14C-45D4-9D35-3C1F9ADD15D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C138-105D-4143-A1D7-199863911352}" type="datetimeFigureOut">
              <a:rPr lang="th-TH" smtClean="0"/>
              <a:pPr/>
              <a:t>17/03/66</a:t>
            </a:fld>
            <a:endParaRPr lang="th-TH"/>
          </a:p>
        </p:txBody>
      </p:sp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549149-A14C-45D4-9D35-3C1F9ADD15D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ท้ายกระดา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C138-105D-4143-A1D7-199863911352}" type="datetimeFigureOut">
              <a:rPr lang="th-TH" smtClean="0"/>
              <a:pPr/>
              <a:t>17/03/66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9149-A14C-45D4-9D35-3C1F9ADD15D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1C138-105D-4143-A1D7-199863911352}" type="datetimeFigureOut">
              <a:rPr lang="th-TH" smtClean="0"/>
              <a:pPr/>
              <a:t>17/03/66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0549149-A14C-45D4-9D35-3C1F9ADD15D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B81C138-105D-4143-A1D7-199863911352}" type="datetimeFigureOut">
              <a:rPr lang="th-TH" smtClean="0"/>
              <a:pPr/>
              <a:t>17/03/66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9149-A14C-45D4-9D35-3C1F9ADD15D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รูปแบบอิสระ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81C138-105D-4143-A1D7-199863911352}" type="datetimeFigureOut">
              <a:rPr lang="th-TH" smtClean="0"/>
              <a:pPr/>
              <a:t>17/03/66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0549149-A14C-45D4-9D35-3C1F9ADD15D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348880"/>
            <a:ext cx="63161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การตลาด แบบ </a:t>
            </a:r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4</a:t>
            </a:r>
            <a:r>
              <a:rPr lang="th-TH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P</a:t>
            </a:r>
            <a:endParaRPr lang="th-TH" sz="9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thaimobilecenter.com/home/img_stock/090310_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307288" cy="553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363915"/>
            <a:ext cx="8816837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4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)</a:t>
            </a: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การส่งเริมผลิตภัณฑ์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 (Promotion)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 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         </a:t>
            </a:r>
            <a:r>
              <a:rPr kumimoji="0" lang="th-TH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   </a:t>
            </a: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เป็นองค์ประกอบสำคัญในการโน้มน้าวให้ผู้บริโภคกลุ่มเป้าหมายสนใจ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วางใจ เห็นความสำคัญ อยากลอง หรือ ทดสอบ สินค้า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200" dirty="0"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	</a:t>
            </a: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 การส่งเสริมผลิตภัณฑ์มีลักษณะคล้ายกับการประชาสัมพันธ์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 </a:t>
            </a: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สินค้าหรือ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บริการโดยจะใช้สื่อ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 (Media) </a:t>
            </a: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ประเภทต่างๆเป็นช่องทางการโน้มน้าว และทำให้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กลุ่มเป้าหมายเกิดความเข้าใจและตระหนักถึงความสำคัญของสินค้านั้น </a:t>
            </a: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ngsana New" pitchFamily="18" charset="-34"/>
              </a:rPr>
              <a:t>รวมทั้ง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ngsana New" pitchFamily="18" charset="-34"/>
              </a:rPr>
              <a:t>กระตุ้นให้กลุ่มเป้าหมายเกิดความสนใจและเกิดพฤติกรรมการซื้อผลิตภัณฑ์หรือ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ngsana New" pitchFamily="18" charset="-34"/>
              </a:rPr>
              <a:t>บริการในที่สุด ตัวอย่างของสื่อในการส่งเสริมผลิตภัณฑ์ เช่น การโฆษณาสินค้า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ngsana New" pitchFamily="18" charset="-34"/>
              </a:rPr>
              <a:t>โดยใช้ภาพยนตร์โฆษณาในโทรทัศน์ การสื่อสารคุณสมบัติผลิตภัณฑ์ทางวิทยุ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ngsana New" pitchFamily="18" charset="-34"/>
              </a:rPr>
              <a:t>การลงโฆษณาในสื่อสิ่งพิมพ์ต่างๆการจัดแสดงสินค้าตามอาคารสำนักงานหรือ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ngsana New" pitchFamily="18" charset="-34"/>
              </a:rPr>
              <a:t>ห้างสรรพสินค้าที่เชิญชวนผู้บริโภคโดยพนักงานขายที่แต่งกายสอดคล้องกับ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ngsana New" pitchFamily="18" charset="-34"/>
              </a:rPr>
              <a:t>ภาพลักษณ์ของสินค้าและมีการสาธิต เล่น</a:t>
            </a:r>
            <a:r>
              <a:rPr kumimoji="0" lang="th-TH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ngsana New" pitchFamily="18" charset="-34"/>
              </a:rPr>
              <a:t>เกมส์</a:t>
            </a: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ngsana New" pitchFamily="18" charset="-34"/>
              </a:rPr>
              <a:t>ประกอบ เพื่อนำไปสู่การ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ngsana New" pitchFamily="18" charset="-34"/>
              </a:rPr>
              <a:t>เลือกซื้อสินค้า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ngsana New" pitchFamily="18" charset="-34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23528" y="0"/>
            <a:ext cx="84249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>
                <a:solidFill>
                  <a:srgbClr val="FFFF00"/>
                </a:solidFill>
                <a:cs typeface="+mj-cs"/>
              </a:rPr>
              <a:t>3.5ความสามารถในการเข้าถึงเป้าหมาย</a:t>
            </a:r>
          </a:p>
          <a:p>
            <a:r>
              <a:rPr lang="th-TH" sz="4000" b="1" dirty="0">
                <a:solidFill>
                  <a:srgbClr val="FFFF00"/>
                </a:solidFill>
                <a:cs typeface="+mj-cs"/>
              </a:rPr>
              <a:t>	</a:t>
            </a:r>
            <a:r>
              <a:rPr lang="th-TH" sz="3200" dirty="0">
                <a:cs typeface="+mj-cs"/>
              </a:rPr>
              <a:t>ผลกระทบปัจจัยสำคัญของการสื่อโฆษณาประการต่อไปได้แก่ การพิจารณาที่ความสามารถของสื่อในการเข้าถึงผู้บริโภคกลุ่มเป้าหมายได้อย่างครอบคลุมและครบถ้วน เช่น การโฆษณาของขบเคี้ยวควรเลือกช่วงเวลาในช่วงเช้าและค่ำหากเป็นวันธรรมดา แต่เสาร์-อาทิตย์สามารถเพิ่มช่วงกลางวันได้เพราะกลุ่มผู้บริโภคคือ เด็กและกลุ่มวัยรุ่นซึ่งให้ความสำคัญกับรายการทีวีเป็นพิเศษ นอกจากต้องพิจารณาที่ความครอบคลุมและครบถ้วนแล้วยังต้องพิจารณาที่ผลกระทบทั้งทางบวกและทางลบต่อความรู้สึก หรือค่านิยมของผู้บริโภคอันเกิดจากสื่อนั้นๆ เช่นหากเลือกสื่อ </a:t>
            </a:r>
            <a:r>
              <a:rPr lang="en-US" sz="3200" dirty="0">
                <a:cs typeface="+mj-cs"/>
              </a:rPr>
              <a:t>“</a:t>
            </a:r>
            <a:r>
              <a:rPr lang="th-TH" sz="3200" dirty="0">
                <a:cs typeface="+mj-cs"/>
              </a:rPr>
              <a:t>โทรทัศน์</a:t>
            </a:r>
            <a:r>
              <a:rPr lang="en-US" sz="3200" dirty="0">
                <a:cs typeface="+mj-cs"/>
              </a:rPr>
              <a:t>”</a:t>
            </a:r>
            <a:r>
              <a:rPr lang="th-TH" sz="3200" dirty="0">
                <a:cs typeface="+mj-cs"/>
              </a:rPr>
              <a:t>โฆษณาเหล้ายี่ห้อหนึ่งออกอากาศในช่วงเวลาภาพยนตร์รอบดึกซึ่งผู้ชมส่วนใหญ่มักเป็นอยู่ในวัยผู้ใหญ่นั้นจะไม่เกิดทัศนคติในทางลบต่อโฆษณาดังกล่าว ในทางตรงข้ามหากออกอากาศในช่วงเวลาเช้าหรือเย็นซึ่งผู้ชมในวัยเด็กมักจะดูโทรทัศน์ในเวลาดังกล่าว สิ่งที่เกิดขึ้นอาจเป็นแรงต่อต้าน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23528" y="1628800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cs typeface="+mj-cs"/>
              </a:rPr>
              <a:t>3.6</a:t>
            </a:r>
            <a:r>
              <a:rPr lang="th-TH" sz="3200" b="1" dirty="0">
                <a:solidFill>
                  <a:srgbClr val="FFFF00"/>
                </a:solidFill>
                <a:cs typeface="+mj-cs"/>
              </a:rPr>
              <a:t> ศักยภาพของสื่อในการนำเสนอเนื้อหาข่าวสารโฆษณา </a:t>
            </a:r>
          </a:p>
          <a:p>
            <a:r>
              <a:rPr lang="th-TH" sz="3200" b="1" dirty="0">
                <a:solidFill>
                  <a:srgbClr val="FFFF00"/>
                </a:solidFill>
                <a:cs typeface="+mj-cs"/>
              </a:rPr>
              <a:t>	</a:t>
            </a:r>
            <a:r>
              <a:rPr lang="th-TH" sz="3200" dirty="0">
                <a:cs typeface="+mj-cs"/>
              </a:rPr>
              <a:t>การสร้างสรรค์ผลงานโฆษณาชิ้นหนึ่งๆไม่ว่าจะเป็นผลงานโฆษณาที่เป็นสิ่งพิมพ์หรือภาพยนตร์โฆษณาจะต้องสร้างสรรค์ขึ้นให้มีลักษณะที่จูงใจและน่าเชื่อถือ ด้วยเหตุนี้ </a:t>
            </a:r>
            <a:r>
              <a:rPr lang="en-US" sz="3200" dirty="0">
                <a:cs typeface="+mj-cs"/>
              </a:rPr>
              <a:t>“</a:t>
            </a:r>
            <a:r>
              <a:rPr lang="th-TH" sz="3200" dirty="0">
                <a:cs typeface="+mj-cs"/>
              </a:rPr>
              <a:t>เนื้อหาของข่าวสารโฆษณา</a:t>
            </a:r>
            <a:r>
              <a:rPr lang="en-US" sz="3200" dirty="0">
                <a:cs typeface="+mj-cs"/>
              </a:rPr>
              <a:t>” </a:t>
            </a:r>
            <a:r>
              <a:rPr lang="th-TH" sz="3200" dirty="0">
                <a:cs typeface="+mj-cs"/>
              </a:rPr>
              <a:t>จึงเป็นปัจจัยหนึ่งที่ทำให้การโฆษณาบรรลุเป้าหมาย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5330" y="744379"/>
            <a:ext cx="878317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1).</a:t>
            </a:r>
            <a:r>
              <a:rPr kumimoji="0" lang="th-TH" sz="4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ผลิตภัณฑ์</a:t>
            </a:r>
            <a:r>
              <a:rPr kumimoji="0" lang="en-US" sz="4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(Product)</a:t>
            </a:r>
            <a:endParaRPr kumimoji="0" lang="en-US" sz="48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ngsanaUPC" pitchFamily="18" charset="-34"/>
              <a:cs typeface="Angsana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                         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 </a:t>
            </a:r>
            <a:r>
              <a:rPr kumimoji="0" lang="th-TH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องค์ประกอบหลักดังกล่าวนี้เป็นผลผลิตของธุรกิจที่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นำเสนอแก่กลุ่มผู้บริโภค และยังเป็นปัจจัยที่มีผลต่อเนื่องกับ 3 องค์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ประกอบที่เหลืออีกด้วยทั้งนี้ การนำเสนอผลิตภัณฑ์ที่สามารถดึงดูด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ความสนใจของผู้บริโภคและอยู่เหนือคู่แข่ง ต้องอาศัยการพัฒนา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ผลิตภัณฑ์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 (Product Development)</a:t>
            </a:r>
            <a:r>
              <a:rPr kumimoji="0" lang="th-TH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 เป็นกลไกสำคัญ เช่น การปรับปรุง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คุณภาพผลิตภัณฑ์การปรับส่วนที่ตอบสนองความต้องการของผู้บริโภค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มากขึ้นการออกแบบบรรจุภัณฑ์ที่ทันสมัย สะดุดตา และสะดวกต่อการ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บริโภคในสถานที่ต่างๆมากขึ้น</a:t>
            </a:r>
            <a:endParaRPr kumimoji="0" lang="th-TH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http://www.banidea.com/wp-content/uploads/2013/04/diy-wall-clock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0440" y="-113281"/>
            <a:ext cx="5292080" cy="3542281"/>
          </a:xfrm>
          <a:prstGeom prst="rect">
            <a:avLst/>
          </a:prstGeom>
          <a:noFill/>
        </p:spPr>
      </p:pic>
      <p:pic>
        <p:nvPicPr>
          <p:cNvPr id="27656" name="Picture 8" descr="http://www.bloggang.com/data/trytobeillustrator/picture/13484255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212976"/>
            <a:ext cx="5474379" cy="3645024"/>
          </a:xfrm>
          <a:prstGeom prst="rect">
            <a:avLst/>
          </a:prstGeom>
          <a:noFill/>
        </p:spPr>
      </p:pic>
      <p:pic>
        <p:nvPicPr>
          <p:cNvPr id="27660" name="Picture 12" descr="http://www.manager.co.th/asp-bin/Image.aspx?ID=246219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95499"/>
            <a:ext cx="4010025" cy="4762501"/>
          </a:xfrm>
          <a:prstGeom prst="rect">
            <a:avLst/>
          </a:prstGeom>
          <a:noFill/>
        </p:spPr>
      </p:pic>
      <p:pic>
        <p:nvPicPr>
          <p:cNvPr id="27650" name="Picture 2" descr="http://image.mcot.net/media/images/2012-12-13/2012121316504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80528" y="-206683"/>
            <a:ext cx="4176464" cy="2599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21262" y="578877"/>
            <a:ext cx="8815234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2).</a:t>
            </a:r>
            <a:r>
              <a:rPr kumimoji="0" lang="th-TH" sz="6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ราคา</a:t>
            </a:r>
            <a:r>
              <a:rPr kumimoji="0" lang="en-US" sz="6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(Price)</a:t>
            </a:r>
            <a:endParaRPr kumimoji="0" lang="en-US" sz="60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                            </a:t>
            </a: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องค์ประกอบดังกล่าวนี้มีความสัมพันธ์และระดับความต้องการ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ของตลาด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(Demand)</a:t>
            </a: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ทั้งนี้ได้มีการกำหนดกลยุทธ์ราคาเพื่อทำให้การนำเสนอ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ผลิตภัณฑ์ของธุรกิจได้รับเลือกจากผู้บริโภคในขณะเดียวกันก็สามารถสร้าง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ผลกำไรให้ธุรกิจได้ตามเป้าหมายกลยุทธ์ราคามีแนวทางการดำเนินการที่ต่าง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กันซึ่งขึ้นอยู่กับวัตถุประสงค์ ดังนี้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               การกำหนดราคาโดยเน้นจุดยืนหรือภาพลักษณ์ผลิตภัณฑ์ เช่น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การกำหนดราคาสินค้าประเภทฟุ่มเฟือย อาทิ น้ำหอม ให้มีราคาสูงเพื่อรักษา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ระดับและลักษณะเฉพาะของสินค้านั้นตามการรับรู้ของผู้บริโภคว่าสินค้า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MS Mincho" pitchFamily="49" charset="-128"/>
                <a:cs typeface="Angsana New" pitchFamily="18" charset="-34"/>
              </a:rPr>
              <a:t>ประเภทนี้ต้องแพงจึงจะเป็นสินค้ายี่ห้อดังและไม่ใช่ของปลอมแปลงเป็นต้น</a:t>
            </a:r>
            <a:endParaRPr kumimoji="0" lang="th-TH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496" y="52164"/>
            <a:ext cx="9183924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3</a:t>
            </a: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) </a:t>
            </a:r>
            <a:r>
              <a:rPr kumimoji="0" lang="th-TH" sz="4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ช่องทางการจำหน่าย </a:t>
            </a: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(Place)</a:t>
            </a: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 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ngsanaUPC" pitchFamily="18" charset="-34"/>
              <a:cs typeface="Angsana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          </a:t>
            </a:r>
            <a:r>
              <a:rPr kumimoji="0" lang="th-TH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   </a:t>
            </a: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องค์ประกอบดังกล่าวนี้ เป็นปัจจัยส่งเสริมการนำเสนอผลิตภัณฑ์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ไปสู่กลุ่มเป้าหมาย โดยเฉพาะอย่างยิ่งผลิตภัณฑ์ที่มีคุณภาพและเป็นที่ต้อง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การของกลุ่มเป้าหมายก็ยิ่งต้องอาศัยช่องทางการจำหน่ายที่มีประสิทธิภาพ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ngsanaUPC" pitchFamily="18" charset="-34"/>
              <a:cs typeface="Angsana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               คำว่า ช่องทางการจำหน่ายที่มีประสิทธิภาพ หมายถึง ช่องทางการ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จำหน่ายที่สามารถนำเสนอผลิตภัณฑ์ ณ สถานที่ที่ผู้บริโภคสามารถซื้อได้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สะดวกที่สุดและในเวลาที่ผู้บริโภคต้องการ การทำให้ช่องทางการจำหน่าย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ผลิตภัณฑ์มีประสิทธิภาพนั้น ทำได้โดยการวิเคราะห์พฤติกรรมของผู้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บริโภคโดยเฉพาะเน้นที่การหาคำตอบ</a:t>
            </a:r>
            <a:r>
              <a:rPr kumimoji="0" lang="th-TH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 </a:t>
            </a: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ว่าผู้บริโภคกลุ่มเป้าหมายนั้น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มีพฤติกรรมซื้อสินค้าอย่างไร เช่น ความบ่อย วัน และเวลาในการซื้อสินค้าการ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ประเภทของร้านที่จะซื้อสินค้า วิธีชำระเงินค่าซื้อสินค้า หรือ ความต้องการ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พิเศษเกี่ยวกับการซื้อสินค้า เป็นต้น</a:t>
            </a:r>
            <a:r>
              <a:rPr kumimoji="0" lang="th-TH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 </a:t>
            </a: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ผลงานการวิเคราะห์ พฤติกรรมผู้บริโภค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ngsanaUPC" pitchFamily="18" charset="-34"/>
                <a:ea typeface="MS Mincho" pitchFamily="49" charset="-128"/>
                <a:cs typeface="AngsanaUPC" pitchFamily="18" charset="-34"/>
              </a:rPr>
              <a:t>จะเป็นปัจจัยสำคัญในการกำหนดช่องทาง การจำหน่ายสินค้าที่มีประสิทธิภาพต่อไป</a:t>
            </a:r>
            <a:endParaRPr kumimoji="0" lang="th-TH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100talad.com/wp-content/uploads/2011/11/Tal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76672"/>
            <a:ext cx="5976664" cy="59766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0" name="Picture 6" descr="http://i.guim.co.uk/static/w-620/h--/q-95/sys-images/Guardian/Pix/pictures/2014/6/1/1401651438461/national-gallery-two-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8221925" cy="49331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myfirstbrain.com/thaidata/image.asp?ID=11671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764704"/>
            <a:ext cx="6925009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304link.com/place/uploads/7-11%202_1.jpg?v=1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1180"/>
            <a:ext cx="8208912" cy="61603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เทคนิค">
  <a:themeElements>
    <a:clrScheme name="เทคนิค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เทคนิค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เทคนิค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614</TotalTime>
  <Words>428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Angsana New</vt:lpstr>
      <vt:lpstr>AngsanaUPC</vt:lpstr>
      <vt:lpstr>Arial</vt:lpstr>
      <vt:lpstr>Franklin Gothic Book</vt:lpstr>
      <vt:lpstr>Wingdings 2</vt:lpstr>
      <vt:lpstr>เทคนิค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วิชาธุรกิจศิลปะ</dc:title>
  <dc:creator>Corporate Edition</dc:creator>
  <cp:lastModifiedBy>porhathai soonsan</cp:lastModifiedBy>
  <cp:revision>6</cp:revision>
  <dcterms:created xsi:type="dcterms:W3CDTF">2015-01-18T20:51:26Z</dcterms:created>
  <dcterms:modified xsi:type="dcterms:W3CDTF">2023-03-17T01:14:35Z</dcterms:modified>
</cp:coreProperties>
</file>