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1" r:id="rId3"/>
    <p:sldId id="260" r:id="rId4"/>
    <p:sldId id="259" r:id="rId5"/>
    <p:sldId id="267" r:id="rId6"/>
    <p:sldId id="268" r:id="rId7"/>
    <p:sldId id="262" r:id="rId8"/>
    <p:sldId id="264" r:id="rId9"/>
    <p:sldId id="263" r:id="rId10"/>
    <p:sldId id="266" r:id="rId11"/>
    <p:sldId id="265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ลักษณะสีปานกลาง 3 - เน้น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52079-C6B4-4C3F-B910-B3D563B8632C}" type="datetimeFigureOut">
              <a:rPr lang="th-TH" smtClean="0"/>
              <a:t>24/12/64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F3C91-C02D-4527-95E5-0F339F3CC8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992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F3C91-C02D-4527-95E5-0F339F3CC893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6679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567-D4E4-4B92-8377-363224631CFF}" type="datetimeFigureOut">
              <a:rPr lang="th-TH" smtClean="0"/>
              <a:t>24/12/64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EC7B-585C-4284-9E03-0D369E886463}" type="slidenum">
              <a:rPr lang="th-TH" smtClean="0"/>
              <a:t>‹#›</a:t>
            </a:fld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567-D4E4-4B92-8377-363224631CFF}" type="datetimeFigureOut">
              <a:rPr lang="th-TH" smtClean="0"/>
              <a:t>24/12/64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EC7B-585C-4284-9E03-0D369E88646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567-D4E4-4B92-8377-363224631CFF}" type="datetimeFigureOut">
              <a:rPr lang="th-TH" smtClean="0"/>
              <a:t>24/12/64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EC7B-585C-4284-9E03-0D369E88646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567-D4E4-4B92-8377-363224631CFF}" type="datetimeFigureOut">
              <a:rPr lang="th-TH" smtClean="0"/>
              <a:t>24/12/64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EC7B-585C-4284-9E03-0D369E88646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567-D4E4-4B92-8377-363224631CFF}" type="datetimeFigureOut">
              <a:rPr lang="th-TH" smtClean="0"/>
              <a:t>24/12/64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EC7B-585C-4284-9E03-0D369E886463}" type="slidenum">
              <a:rPr lang="th-TH" smtClean="0"/>
              <a:t>‹#›</a:t>
            </a:fld>
            <a:endParaRPr lang="th-TH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567-D4E4-4B92-8377-363224631CFF}" type="datetimeFigureOut">
              <a:rPr lang="th-TH" smtClean="0"/>
              <a:t>24/12/64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EC7B-585C-4284-9E03-0D369E88646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567-D4E4-4B92-8377-363224631CFF}" type="datetimeFigureOut">
              <a:rPr lang="th-TH" smtClean="0"/>
              <a:t>24/12/64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EC7B-585C-4284-9E03-0D369E886463}" type="slidenum">
              <a:rPr lang="th-TH" smtClean="0"/>
              <a:t>‹#›</a:t>
            </a:fld>
            <a:endParaRPr lang="th-TH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567-D4E4-4B92-8377-363224631CFF}" type="datetimeFigureOut">
              <a:rPr lang="th-TH" smtClean="0"/>
              <a:t>24/12/64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EC7B-585C-4284-9E03-0D369E88646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567-D4E4-4B92-8377-363224631CFF}" type="datetimeFigureOut">
              <a:rPr lang="th-TH" smtClean="0"/>
              <a:t>24/12/64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EC7B-585C-4284-9E03-0D369E88646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567-D4E4-4B92-8377-363224631CFF}" type="datetimeFigureOut">
              <a:rPr lang="th-TH" smtClean="0"/>
              <a:t>24/12/64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EC7B-585C-4284-9E03-0D369E886463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567-D4E4-4B92-8377-363224631CFF}" type="datetimeFigureOut">
              <a:rPr lang="th-TH" smtClean="0"/>
              <a:t>24/12/64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EC7B-585C-4284-9E03-0D369E88646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1409567-D4E4-4B92-8377-363224631CFF}" type="datetimeFigureOut">
              <a:rPr lang="th-TH" smtClean="0"/>
              <a:t>24/12/64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D51EC7B-585C-4284-9E03-0D369E886463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EG" sz="6600" b="1" dirty="0">
                <a:latin typeface="Times New Roman" pitchFamily="18" charset="0"/>
                <a:cs typeface="Times New Roman" pitchFamily="18" charset="0"/>
              </a:rPr>
              <a:t>هـ  /  ح</a:t>
            </a:r>
            <a:endParaRPr lang="th-TH" sz="6600" b="1" dirty="0">
              <a:latin typeface="Times New Roman" pitchFamily="18" charset="0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247163"/>
              </p:ext>
            </p:extLst>
          </p:nvPr>
        </p:nvGraphicFramePr>
        <p:xfrm>
          <a:off x="457200" y="1600200"/>
          <a:ext cx="8229600" cy="457708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EG" sz="4000" dirty="0"/>
                        <a:t>حان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4000" dirty="0"/>
                        <a:t>هان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EG" sz="4000" dirty="0"/>
                        <a:t>حلك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4000" dirty="0"/>
                        <a:t>هلك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EG" sz="4000" dirty="0"/>
                        <a:t>سحر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4000" dirty="0"/>
                        <a:t>سهر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EG" sz="4000" dirty="0"/>
                        <a:t>كاحل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4000" dirty="0"/>
                        <a:t>كاهل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4000" dirty="0"/>
                        <a:t>أ</a:t>
                      </a:r>
                      <a:r>
                        <a:rPr lang="ar-EG" sz="4000" dirty="0"/>
                        <a:t>تاح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4000" dirty="0"/>
                        <a:t>تاه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EG" sz="4000" dirty="0"/>
                        <a:t>بلح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4000" dirty="0"/>
                        <a:t>بله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382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/>
              <a:t>الواجب المنزلي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ليلى : هل عملت واجب مادة العربية للتجارة أمس ؟ </a:t>
            </a:r>
          </a:p>
          <a:p>
            <a:pPr algn="r" rtl="1"/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خديجة : نعم ، لماذا ؟ </a:t>
            </a:r>
          </a:p>
          <a:p>
            <a:pPr algn="r" rtl="1"/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ليلى : سيطلب المدرس ال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ـ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م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ُ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ن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ْ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ت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َ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ج وك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ِ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ل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َ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مات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ِ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 الد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ِّ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ع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َ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اي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َ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ة اليوم ؟ </a:t>
            </a:r>
          </a:p>
          <a:p>
            <a:pPr algn="r" rtl="1"/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خديجة : كتبتُ ك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َ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ل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ِ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م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َ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ات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ِ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 الد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ِّ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عاي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َ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ة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ِ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 وأح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ْ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ض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َ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ر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ْ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تُ ال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ـ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م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ُ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ن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ْ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ت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َ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ج </a:t>
            </a:r>
          </a:p>
          <a:p>
            <a:pPr algn="r" rtl="1"/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ليلى : كم م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ُ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ن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ْ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ت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َ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ج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ًا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 أحضرتِ ؟</a:t>
            </a:r>
          </a:p>
          <a:p>
            <a:pPr algn="r" rtl="1"/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خديجة : أحضرتُ عشر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ةَ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 منتجات ، وأنتِ؟ </a:t>
            </a:r>
          </a:p>
          <a:p>
            <a:pPr algn="r" rtl="1"/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ليلى : مثلك</a:t>
            </a:r>
          </a:p>
        </p:txBody>
      </p:sp>
    </p:spTree>
    <p:extLst>
      <p:ext uri="{BB962C8B-B14F-4D97-AF65-F5344CB8AC3E}">
        <p14:creationId xmlns:p14="http://schemas.microsoft.com/office/powerpoint/2010/main" val="549673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/>
              <a:t>الأرقام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634181"/>
              </p:ext>
            </p:extLst>
          </p:nvPr>
        </p:nvGraphicFramePr>
        <p:xfrm>
          <a:off x="457200" y="1848128"/>
          <a:ext cx="8229599" cy="3659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4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0232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>
                          <a:latin typeface="Traditional Arabic" pitchFamily="18" charset="-78"/>
                          <a:cs typeface="Traditional Arabic" pitchFamily="18" charset="-78"/>
                        </a:rPr>
                        <a:t>رقم الهاتف</a:t>
                      </a:r>
                      <a:endParaRPr lang="th-TH" sz="28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>
                          <a:latin typeface="Traditional Arabic" pitchFamily="18" charset="-78"/>
                          <a:cs typeface="Traditional Arabic" pitchFamily="18" charset="-78"/>
                        </a:rPr>
                        <a:t>0971233390</a:t>
                      </a:r>
                      <a:endParaRPr lang="th-TH" sz="28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/>
                        <a:t>1000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EG" dirty="0"/>
                        <a:t>567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th-TH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th-TH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th-TH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h-TH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>
                          <a:latin typeface="Traditional Arabic" pitchFamily="18" charset="-78"/>
                          <a:cs typeface="Traditional Arabic" pitchFamily="18" charset="-78"/>
                        </a:rPr>
                        <a:t>0833988396</a:t>
                      </a:r>
                      <a:endParaRPr lang="th-TH" sz="28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/>
                        <a:t>10000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EG" dirty="0"/>
                        <a:t>345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>
                          <a:latin typeface="Times New Roman" pitchFamily="18" charset="0"/>
                          <a:cs typeface="Times New Roman" pitchFamily="18" charset="0"/>
                        </a:rPr>
                        <a:t>234</a:t>
                      </a:r>
                      <a:endParaRPr lang="th-TH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th-TH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h-TH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h-TH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sz="2800" kern="1200" dirty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0814440001</a:t>
                      </a:r>
                      <a:endParaRPr lang="th-TH" sz="2800" kern="1200" dirty="0">
                        <a:solidFill>
                          <a:schemeClr val="dk1"/>
                        </a:solidFill>
                        <a:latin typeface="Traditional Arabic" pitchFamily="18" charset="-78"/>
                        <a:ea typeface="+mn-ea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/>
                        <a:t>100000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EG" dirty="0"/>
                        <a:t>678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>
                          <a:latin typeface="Times New Roman" pitchFamily="18" charset="0"/>
                          <a:cs typeface="Times New Roman" pitchFamily="18" charset="0"/>
                        </a:rPr>
                        <a:t>256</a:t>
                      </a:r>
                      <a:endParaRPr lang="th-TH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endParaRPr lang="th-TH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th-TH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h-TH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EG" sz="2800" kern="1200" dirty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0643245167</a:t>
                      </a:r>
                      <a:endParaRPr lang="th-TH" sz="2800" kern="1200" dirty="0">
                        <a:solidFill>
                          <a:schemeClr val="dk1"/>
                        </a:solidFill>
                        <a:latin typeface="Traditional Arabic" pitchFamily="18" charset="-78"/>
                        <a:ea typeface="+mn-ea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/>
                        <a:t>1000000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EG" dirty="0"/>
                        <a:t>923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>
                          <a:latin typeface="Times New Roman" pitchFamily="18" charset="0"/>
                          <a:cs typeface="Times New Roman" pitchFamily="18" charset="0"/>
                        </a:rPr>
                        <a:t>278</a:t>
                      </a:r>
                      <a:endParaRPr lang="th-TH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  <a:endParaRPr lang="th-TH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th-TH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h-TH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664">
                <a:tc>
                  <a:txBody>
                    <a:bodyPr/>
                    <a:lstStyle/>
                    <a:p>
                      <a:pPr algn="ctr" rtl="1"/>
                      <a:r>
                        <a:rPr lang="ar-EG" sz="2800" kern="1200" dirty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0945666781</a:t>
                      </a:r>
                      <a:endParaRPr lang="th-TH" sz="2800" kern="1200" dirty="0">
                        <a:solidFill>
                          <a:schemeClr val="dk1"/>
                        </a:solidFill>
                        <a:latin typeface="Traditional Arabic" pitchFamily="18" charset="-78"/>
                        <a:ea typeface="+mn-ea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/>
                        <a:t>2345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EG" dirty="0"/>
                        <a:t>400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th-TH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>
                          <a:latin typeface="Times New Roman" pitchFamily="18" charset="0"/>
                          <a:cs typeface="Times New Roman" pitchFamily="18" charset="0"/>
                        </a:rPr>
                        <a:t>167</a:t>
                      </a:r>
                      <a:endParaRPr lang="th-TH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th-TH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h-TH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sz="2800" kern="1200" dirty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0873445692</a:t>
                      </a:r>
                      <a:endParaRPr lang="th-TH" sz="2800" kern="1200" dirty="0">
                        <a:solidFill>
                          <a:schemeClr val="dk1"/>
                        </a:solidFill>
                        <a:latin typeface="Traditional Arabic" pitchFamily="18" charset="-78"/>
                        <a:ea typeface="+mn-ea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/>
                        <a:t>30026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EG" dirty="0"/>
                        <a:t>600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>
                          <a:latin typeface="Times New Roman" pitchFamily="18" charset="0"/>
                          <a:cs typeface="Times New Roman" pitchFamily="18" charset="0"/>
                        </a:rPr>
                        <a:t>239</a:t>
                      </a:r>
                      <a:endParaRPr lang="th-TH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  <a:endParaRPr lang="th-TH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h-TH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h-TH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815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EG" sz="6600" b="1" dirty="0">
                <a:latin typeface="Times New Roman" pitchFamily="18" charset="0"/>
                <a:cs typeface="Times New Roman" pitchFamily="18" charset="0"/>
              </a:rPr>
              <a:t>ض  /  ظ</a:t>
            </a:r>
            <a:endParaRPr lang="th-TH" sz="6600" b="1" dirty="0">
              <a:latin typeface="Times New Roman" pitchFamily="18" charset="0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061872"/>
              </p:ext>
            </p:extLst>
          </p:nvPr>
        </p:nvGraphicFramePr>
        <p:xfrm>
          <a:off x="457200" y="1600200"/>
          <a:ext cx="8229600" cy="457708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EG" sz="4000" dirty="0" err="1"/>
                        <a:t>ظاب</a:t>
                      </a:r>
                      <a:r>
                        <a:rPr lang="ar-SA" sz="4000" dirty="0"/>
                        <a:t>ِ</a:t>
                      </a:r>
                      <a:r>
                        <a:rPr lang="ar-EG" sz="4000" dirty="0"/>
                        <a:t>ط</a:t>
                      </a:r>
                      <a:r>
                        <a:rPr lang="ar-SA" sz="4000" dirty="0"/>
                        <a:t>ْ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4000" dirty="0">
                          <a:latin typeface="+mn-lt"/>
                        </a:rPr>
                        <a:t>ضابط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EG" sz="4000" dirty="0"/>
                        <a:t>ظ</a:t>
                      </a:r>
                      <a:r>
                        <a:rPr lang="ar-SA" sz="4000" dirty="0"/>
                        <a:t>َ</a:t>
                      </a:r>
                      <a:r>
                        <a:rPr lang="ar-EG" sz="4000" dirty="0"/>
                        <a:t>ب</a:t>
                      </a:r>
                      <a:r>
                        <a:rPr lang="ar-SA" sz="4000" dirty="0"/>
                        <a:t>ْ</a:t>
                      </a:r>
                      <a:r>
                        <a:rPr lang="ar-EG" sz="4000" dirty="0"/>
                        <a:t>ط</a:t>
                      </a:r>
                      <a:r>
                        <a:rPr lang="ar-SA" sz="4000" dirty="0"/>
                        <a:t>َ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4000" dirty="0">
                          <a:latin typeface="+mn-lt"/>
                        </a:rPr>
                        <a:t>ض</a:t>
                      </a:r>
                      <a:r>
                        <a:rPr lang="ar-SA" sz="4000" dirty="0">
                          <a:latin typeface="+mn-lt"/>
                        </a:rPr>
                        <a:t>َ</a:t>
                      </a:r>
                      <a:r>
                        <a:rPr lang="ar-EG" sz="4000" dirty="0">
                          <a:latin typeface="+mn-lt"/>
                        </a:rPr>
                        <a:t>ب</a:t>
                      </a:r>
                      <a:r>
                        <a:rPr lang="ar-SA" sz="4000" dirty="0">
                          <a:latin typeface="+mn-lt"/>
                        </a:rPr>
                        <a:t>ْ</a:t>
                      </a:r>
                      <a:r>
                        <a:rPr lang="ar-EG" sz="4000" dirty="0">
                          <a:latin typeface="+mn-lt"/>
                        </a:rPr>
                        <a:t>ط</a:t>
                      </a:r>
                      <a:r>
                        <a:rPr lang="ar-SA" sz="4000" dirty="0">
                          <a:latin typeface="+mn-lt"/>
                        </a:rPr>
                        <a:t>َ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EG" sz="4000" dirty="0"/>
                        <a:t>ظ</a:t>
                      </a:r>
                      <a:r>
                        <a:rPr lang="ar-SA" sz="4000" dirty="0"/>
                        <a:t>ُ</a:t>
                      </a:r>
                      <a:r>
                        <a:rPr lang="ar-EG" sz="4000" dirty="0"/>
                        <a:t>ه</a:t>
                      </a:r>
                      <a:r>
                        <a:rPr lang="ar-SA" sz="4000" dirty="0"/>
                        <a:t>ُ</a:t>
                      </a:r>
                      <a:r>
                        <a:rPr lang="ar-EG" sz="4000" dirty="0"/>
                        <a:t>ر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4000" dirty="0"/>
                        <a:t>ض</a:t>
                      </a:r>
                      <a:r>
                        <a:rPr lang="ar-SA" sz="4000" dirty="0"/>
                        <a:t>ُ</a:t>
                      </a:r>
                      <a:r>
                        <a:rPr lang="ar-EG" sz="4000" dirty="0" err="1"/>
                        <a:t>حى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EG" sz="4000" dirty="0">
                          <a:latin typeface="+mn-lt"/>
                        </a:rPr>
                        <a:t>ظ</a:t>
                      </a:r>
                      <a:r>
                        <a:rPr lang="ar-SA" sz="4000" dirty="0">
                          <a:latin typeface="+mn-lt"/>
                        </a:rPr>
                        <a:t>َ</a:t>
                      </a:r>
                      <a:r>
                        <a:rPr lang="ar-EG" sz="4000" dirty="0">
                          <a:latin typeface="+mn-lt"/>
                        </a:rPr>
                        <a:t>اه</a:t>
                      </a:r>
                      <a:r>
                        <a:rPr lang="ar-SA" sz="4000" dirty="0">
                          <a:latin typeface="+mn-lt"/>
                        </a:rPr>
                        <a:t>ِ</a:t>
                      </a:r>
                      <a:r>
                        <a:rPr lang="ar-EG" sz="4000" dirty="0">
                          <a:latin typeface="+mn-lt"/>
                        </a:rPr>
                        <a:t>ر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4000" dirty="0">
                          <a:latin typeface="+mn-lt"/>
                        </a:rPr>
                        <a:t>ضا</a:t>
                      </a:r>
                      <a:r>
                        <a:rPr lang="ar-KW" sz="4000" dirty="0">
                          <a:latin typeface="+mn-lt"/>
                        </a:rPr>
                        <a:t>مِ</a:t>
                      </a:r>
                      <a:r>
                        <a:rPr lang="ar-EG" sz="4000" dirty="0">
                          <a:latin typeface="+mn-lt"/>
                        </a:rPr>
                        <a:t>ر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EG" sz="4000" dirty="0"/>
                        <a:t>ظ</a:t>
                      </a:r>
                      <a:r>
                        <a:rPr lang="ar-SA" sz="4000" dirty="0"/>
                        <a:t>َ</a:t>
                      </a:r>
                      <a:r>
                        <a:rPr lang="ar-EG" sz="4000" dirty="0"/>
                        <a:t>انّ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4000" dirty="0"/>
                        <a:t>ضارّ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KW" sz="4000" dirty="0">
                          <a:latin typeface="Times New Roman" pitchFamily="18" charset="0"/>
                        </a:rPr>
                        <a:t>ظ</a:t>
                      </a:r>
                      <a:r>
                        <a:rPr lang="ar-SA" sz="4000" dirty="0">
                          <a:latin typeface="Times New Roman" pitchFamily="18" charset="0"/>
                        </a:rPr>
                        <a:t>ُ</a:t>
                      </a:r>
                      <a:r>
                        <a:rPr lang="ar-KW" sz="4000" dirty="0">
                          <a:latin typeface="Times New Roman" pitchFamily="18" charset="0"/>
                        </a:rPr>
                        <a:t>ه</a:t>
                      </a:r>
                      <a:r>
                        <a:rPr lang="ar-SA" sz="4000" dirty="0">
                          <a:latin typeface="Times New Roman" pitchFamily="18" charset="0"/>
                        </a:rPr>
                        <a:t>ُ</a:t>
                      </a:r>
                      <a:r>
                        <a:rPr lang="ar-KW" sz="4000" dirty="0">
                          <a:latin typeface="Times New Roman" pitchFamily="18" charset="0"/>
                        </a:rPr>
                        <a:t>ور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4000" dirty="0"/>
                        <a:t>م</a:t>
                      </a:r>
                      <a:r>
                        <a:rPr lang="ar-SA" sz="4000" dirty="0"/>
                        <a:t>َ</a:t>
                      </a:r>
                      <a:r>
                        <a:rPr lang="ar-EG" sz="4000" dirty="0"/>
                        <a:t>غ</a:t>
                      </a:r>
                      <a:r>
                        <a:rPr lang="ar-SA" sz="4000" dirty="0"/>
                        <a:t>ْ</a:t>
                      </a:r>
                      <a:r>
                        <a:rPr lang="ar-EG" sz="4000" dirty="0" err="1"/>
                        <a:t>ضوب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150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EG" sz="6600" b="1" dirty="0">
                <a:latin typeface="Times New Roman" pitchFamily="18" charset="0"/>
                <a:cs typeface="Times New Roman" pitchFamily="18" charset="0"/>
              </a:rPr>
              <a:t>ظ  /  ز</a:t>
            </a:r>
            <a:endParaRPr lang="th-TH" sz="6600" b="1" dirty="0">
              <a:latin typeface="Times New Roman" pitchFamily="18" charset="0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584722"/>
              </p:ext>
            </p:extLst>
          </p:nvPr>
        </p:nvGraphicFramePr>
        <p:xfrm>
          <a:off x="457200" y="1600200"/>
          <a:ext cx="8229600" cy="43942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EG" sz="4000" dirty="0">
                          <a:latin typeface="+mn-lt"/>
                        </a:rPr>
                        <a:t>ظُهر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4000" dirty="0">
                          <a:latin typeface="+mn-lt"/>
                        </a:rPr>
                        <a:t>زُهر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EG" sz="4000" dirty="0">
                          <a:latin typeface="+mn-lt"/>
                        </a:rPr>
                        <a:t>مظاهر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4000" dirty="0">
                          <a:latin typeface="+mn-lt"/>
                        </a:rPr>
                        <a:t>مزاهر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EG" sz="4000" dirty="0">
                          <a:latin typeface="Times New Roman" pitchFamily="18" charset="0"/>
                        </a:rPr>
                        <a:t>حَظّ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4000" dirty="0">
                          <a:latin typeface="+mn-lt"/>
                        </a:rPr>
                        <a:t>حَزَّ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EG" sz="4000" dirty="0">
                          <a:latin typeface="+mn-lt"/>
                        </a:rPr>
                        <a:t>ظَلّ</a:t>
                      </a:r>
                      <a:endParaRPr lang="ar-SA" sz="4000" dirty="0">
                        <a:latin typeface="+mn-lt"/>
                      </a:endParaRPr>
                    </a:p>
                    <a:p>
                      <a:pPr algn="ctr"/>
                      <a:r>
                        <a:rPr lang="ar-SA" sz="4000" dirty="0">
                          <a:latin typeface="Times New Roman" pitchFamily="18" charset="0"/>
                        </a:rPr>
                        <a:t>مُنَظَّمَة</a:t>
                      </a:r>
                    </a:p>
                    <a:p>
                      <a:pPr algn="ctr" rtl="0"/>
                      <a:r>
                        <a:rPr lang="ar-SA" sz="4000" dirty="0">
                          <a:latin typeface="Times New Roman" pitchFamily="18" charset="0"/>
                        </a:rPr>
                        <a:t>نَظَّارة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4000" dirty="0">
                          <a:latin typeface="+mn-lt"/>
                        </a:rPr>
                        <a:t>زَلّ</a:t>
                      </a:r>
                      <a:endParaRPr lang="ar-SA" sz="4000" dirty="0">
                        <a:latin typeface="+mn-lt"/>
                      </a:endParaRPr>
                    </a:p>
                    <a:p>
                      <a:pPr algn="ctr"/>
                      <a:r>
                        <a:rPr lang="ar-SA" sz="4000" dirty="0">
                          <a:latin typeface="+mn-lt"/>
                        </a:rPr>
                        <a:t>الزَّبون</a:t>
                      </a:r>
                    </a:p>
                    <a:p>
                      <a:pPr algn="ctr"/>
                      <a:r>
                        <a:rPr lang="ar-SA" sz="4000" dirty="0">
                          <a:latin typeface="Times New Roman" pitchFamily="18" charset="0"/>
                        </a:rPr>
                        <a:t>تَوْزِيع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15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EG" sz="6600" b="1" dirty="0">
                <a:latin typeface="Times New Roman" pitchFamily="18" charset="0"/>
                <a:cs typeface="Times New Roman" pitchFamily="18" charset="0"/>
              </a:rPr>
              <a:t>س  /  ث </a:t>
            </a:r>
            <a:endParaRPr lang="th-TH" sz="6600" b="1" dirty="0">
              <a:latin typeface="Times New Roman" pitchFamily="18" charset="0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882273"/>
              </p:ext>
            </p:extLst>
          </p:nvPr>
        </p:nvGraphicFramePr>
        <p:xfrm>
          <a:off x="457200" y="1600200"/>
          <a:ext cx="8229600" cy="457708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EG" sz="4000" dirty="0">
                          <a:latin typeface="+mn-lt"/>
                        </a:rPr>
                        <a:t>ثاب</a:t>
                      </a:r>
                      <a:r>
                        <a:rPr lang="ar-SA" sz="4000" dirty="0">
                          <a:latin typeface="+mn-lt"/>
                        </a:rPr>
                        <a:t>َ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4000" dirty="0"/>
                        <a:t>ساب</a:t>
                      </a:r>
                      <a:r>
                        <a:rPr lang="ar-SA" sz="4000" dirty="0"/>
                        <a:t>َ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ar-EG" sz="4000" dirty="0"/>
                        <a:t>ثَلِمَ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4000" dirty="0">
                          <a:latin typeface="+mn-lt"/>
                        </a:rPr>
                        <a:t>س</a:t>
                      </a:r>
                      <a:r>
                        <a:rPr lang="ar-SA" sz="4000" dirty="0">
                          <a:latin typeface="+mn-lt"/>
                        </a:rPr>
                        <a:t>َ</a:t>
                      </a:r>
                      <a:r>
                        <a:rPr lang="ar-EG" sz="4000" dirty="0">
                          <a:latin typeface="+mn-lt"/>
                        </a:rPr>
                        <a:t>ل</a:t>
                      </a:r>
                      <a:r>
                        <a:rPr lang="ar-SA" sz="4000" dirty="0">
                          <a:latin typeface="+mn-lt"/>
                        </a:rPr>
                        <a:t>ِ</a:t>
                      </a:r>
                      <a:r>
                        <a:rPr lang="ar-EG" sz="4000" dirty="0">
                          <a:latin typeface="+mn-lt"/>
                        </a:rPr>
                        <a:t>م</a:t>
                      </a:r>
                      <a:r>
                        <a:rPr lang="ar-SA" sz="4000" dirty="0">
                          <a:latin typeface="+mn-lt"/>
                        </a:rPr>
                        <a:t>َ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EG" sz="4000" dirty="0">
                          <a:latin typeface="+mn-lt"/>
                        </a:rPr>
                        <a:t>م</a:t>
                      </a:r>
                      <a:r>
                        <a:rPr lang="ar-SA" sz="4000" dirty="0">
                          <a:latin typeface="+mn-lt"/>
                        </a:rPr>
                        <a:t>َ</a:t>
                      </a:r>
                      <a:r>
                        <a:rPr lang="ar-EG" sz="4000" dirty="0">
                          <a:latin typeface="+mn-lt"/>
                        </a:rPr>
                        <a:t>ث</a:t>
                      </a:r>
                      <a:r>
                        <a:rPr lang="ar-SA" sz="4000" dirty="0">
                          <a:latin typeface="+mn-lt"/>
                        </a:rPr>
                        <a:t>ْ</a:t>
                      </a:r>
                      <a:r>
                        <a:rPr lang="ar-EG" sz="4000" dirty="0">
                          <a:latin typeface="+mn-lt"/>
                        </a:rPr>
                        <a:t>لوب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4000" dirty="0">
                          <a:latin typeface="+mn-lt"/>
                        </a:rPr>
                        <a:t>م</a:t>
                      </a:r>
                      <a:r>
                        <a:rPr lang="ar-SA" sz="4000" dirty="0">
                          <a:latin typeface="+mn-lt"/>
                        </a:rPr>
                        <a:t>َ</a:t>
                      </a:r>
                      <a:r>
                        <a:rPr lang="ar-EG" sz="4000" dirty="0">
                          <a:latin typeface="+mn-lt"/>
                        </a:rPr>
                        <a:t>س</a:t>
                      </a:r>
                      <a:r>
                        <a:rPr lang="ar-SA" sz="4000" dirty="0">
                          <a:latin typeface="+mn-lt"/>
                        </a:rPr>
                        <a:t>ْ</a:t>
                      </a:r>
                      <a:r>
                        <a:rPr lang="ar-EG" sz="4000" dirty="0">
                          <a:latin typeface="+mn-lt"/>
                        </a:rPr>
                        <a:t>لوب</a:t>
                      </a:r>
                      <a:r>
                        <a:rPr lang="ar-SA" sz="4000" dirty="0">
                          <a:latin typeface="+mn-lt"/>
                        </a:rPr>
                        <a:t>ْ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EG" sz="4000" dirty="0">
                          <a:latin typeface="+mn-lt"/>
                        </a:rPr>
                        <a:t>الث</a:t>
                      </a:r>
                      <a:r>
                        <a:rPr lang="ar-SA" sz="4000" dirty="0">
                          <a:latin typeface="+mn-lt"/>
                        </a:rPr>
                        <a:t>َّ</a:t>
                      </a:r>
                      <a:r>
                        <a:rPr lang="ar-EG" sz="4000" dirty="0">
                          <a:latin typeface="+mn-lt"/>
                        </a:rPr>
                        <a:t>م</a:t>
                      </a:r>
                      <a:r>
                        <a:rPr lang="ar-SA" sz="4000" dirty="0">
                          <a:latin typeface="+mn-lt"/>
                        </a:rPr>
                        <a:t>ِ</a:t>
                      </a:r>
                      <a:r>
                        <a:rPr lang="ar-EG" sz="4000" dirty="0">
                          <a:latin typeface="+mn-lt"/>
                        </a:rPr>
                        <a:t>ين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4000" dirty="0"/>
                        <a:t>الس</a:t>
                      </a:r>
                      <a:r>
                        <a:rPr lang="ar-SA" sz="4000" dirty="0"/>
                        <a:t>َّ</a:t>
                      </a:r>
                      <a:r>
                        <a:rPr lang="ar-EG" sz="4000" dirty="0"/>
                        <a:t>م</a:t>
                      </a:r>
                      <a:r>
                        <a:rPr lang="ar-SA" sz="4000" dirty="0"/>
                        <a:t>ِ</a:t>
                      </a:r>
                      <a:r>
                        <a:rPr lang="ar-EG" sz="4000" dirty="0"/>
                        <a:t>ين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EG" sz="4000" dirty="0">
                          <a:latin typeface="+mn-lt"/>
                        </a:rPr>
                        <a:t>يَنْف</a:t>
                      </a:r>
                      <a:r>
                        <a:rPr lang="ar-SA" sz="4000" dirty="0">
                          <a:latin typeface="+mn-lt"/>
                        </a:rPr>
                        <a:t>ُ</a:t>
                      </a:r>
                      <a:r>
                        <a:rPr lang="ar-EG" sz="4000" dirty="0">
                          <a:latin typeface="+mn-lt"/>
                        </a:rPr>
                        <a:t>ث</a:t>
                      </a:r>
                      <a:r>
                        <a:rPr lang="ar-SA" sz="4000" dirty="0">
                          <a:latin typeface="+mn-lt"/>
                        </a:rPr>
                        <a:t>ُ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4000" dirty="0">
                          <a:latin typeface="+mn-lt"/>
                        </a:rPr>
                        <a:t>يَنْف</a:t>
                      </a:r>
                      <a:r>
                        <a:rPr lang="ar-SA" sz="4000" dirty="0">
                          <a:latin typeface="+mn-lt"/>
                        </a:rPr>
                        <a:t>ُ</a:t>
                      </a:r>
                      <a:r>
                        <a:rPr lang="ar-EG" sz="4000" dirty="0">
                          <a:latin typeface="+mn-lt"/>
                        </a:rPr>
                        <a:t>س</a:t>
                      </a:r>
                      <a:r>
                        <a:rPr lang="ar-SA" sz="4000" dirty="0">
                          <a:latin typeface="+mn-lt"/>
                        </a:rPr>
                        <a:t>ُ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EG" sz="4000" dirty="0">
                          <a:latin typeface="+mn-lt"/>
                        </a:rPr>
                        <a:t>أث</a:t>
                      </a:r>
                      <a:r>
                        <a:rPr lang="ar-SA" sz="4000" dirty="0">
                          <a:latin typeface="+mn-lt"/>
                        </a:rPr>
                        <a:t>َ</a:t>
                      </a:r>
                      <a:r>
                        <a:rPr lang="ar-EG" sz="4000" dirty="0">
                          <a:latin typeface="+mn-lt"/>
                        </a:rPr>
                        <a:t>اث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4000" dirty="0">
                          <a:latin typeface="+mn-lt"/>
                        </a:rPr>
                        <a:t>أس</a:t>
                      </a:r>
                      <a:r>
                        <a:rPr lang="ar-SA" sz="4000" dirty="0">
                          <a:latin typeface="+mn-lt"/>
                        </a:rPr>
                        <a:t>َ</a:t>
                      </a:r>
                      <a:r>
                        <a:rPr lang="ar-EG" sz="4000" dirty="0">
                          <a:latin typeface="+mn-lt"/>
                        </a:rPr>
                        <a:t>اس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150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SA" sz="6600" b="1" dirty="0">
                <a:latin typeface="Times New Roman" pitchFamily="18" charset="0"/>
                <a:cs typeface="Times New Roman" pitchFamily="18" charset="0"/>
              </a:rPr>
              <a:t>ت</a:t>
            </a:r>
            <a:r>
              <a:rPr lang="ar-EG" sz="6600" b="1" dirty="0">
                <a:latin typeface="Times New Roman" pitchFamily="18" charset="0"/>
                <a:cs typeface="Times New Roman" pitchFamily="18" charset="0"/>
              </a:rPr>
              <a:t>  /  </a:t>
            </a:r>
            <a:r>
              <a:rPr lang="ar-SA" sz="6600" b="1" dirty="0">
                <a:latin typeface="Times New Roman" pitchFamily="18" charset="0"/>
                <a:cs typeface="Times New Roman" pitchFamily="18" charset="0"/>
              </a:rPr>
              <a:t>ط</a:t>
            </a:r>
            <a:endParaRPr lang="th-TH" sz="6600" b="1" dirty="0">
              <a:latin typeface="Times New Roman" pitchFamily="18" charset="0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923440"/>
              </p:ext>
            </p:extLst>
          </p:nvPr>
        </p:nvGraphicFramePr>
        <p:xfrm>
          <a:off x="457200" y="1600200"/>
          <a:ext cx="8229600" cy="457708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>
                          <a:latin typeface="Times New Roman" pitchFamily="18" charset="0"/>
                        </a:rPr>
                        <a:t>قِطار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dirty="0">
                          <a:latin typeface="Times New Roman" pitchFamily="18" charset="0"/>
                        </a:rPr>
                        <a:t>تِجارَة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4000" dirty="0">
                          <a:latin typeface="Times New Roman" pitchFamily="18" charset="0"/>
                        </a:rPr>
                        <a:t>تُغَطِّي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dirty="0">
                          <a:latin typeface="Times New Roman" pitchFamily="18" charset="0"/>
                        </a:rPr>
                        <a:t>أمْتِعَة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4000" dirty="0">
                          <a:latin typeface="Times New Roman" pitchFamily="18" charset="0"/>
                        </a:rPr>
                        <a:t>قَطَر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dirty="0">
                          <a:latin typeface="Times New Roman" pitchFamily="18" charset="0"/>
                        </a:rPr>
                        <a:t>مُوريتانِيا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4000" dirty="0">
                          <a:latin typeface="Times New Roman" pitchFamily="18" charset="0"/>
                        </a:rPr>
                        <a:t>طَبِيعَة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dirty="0">
                          <a:latin typeface="Times New Roman" pitchFamily="18" charset="0"/>
                        </a:rPr>
                        <a:t>تاجِر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4000" dirty="0">
                          <a:latin typeface="Times New Roman" pitchFamily="18" charset="0"/>
                        </a:rPr>
                        <a:t>مَطْبَعَةُ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dirty="0">
                          <a:latin typeface="Times New Roman" pitchFamily="18" charset="0"/>
                        </a:rPr>
                        <a:t>مُنْتَجات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4000" dirty="0">
                          <a:latin typeface="Times New Roman" pitchFamily="18" charset="0"/>
                        </a:rPr>
                        <a:t>مَقاطِع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dirty="0">
                          <a:latin typeface="Times New Roman" pitchFamily="18" charset="0"/>
                        </a:rPr>
                        <a:t>مُنْتَهِي</a:t>
                      </a:r>
                      <a:endParaRPr lang="th-TH" sz="400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02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4794B33-4E05-41CD-A0AD-22D38F7A3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/>
              <a:t>معاني المفردات</a:t>
            </a:r>
            <a:endParaRPr lang="en-US" dirty="0"/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70787651-461B-484A-B897-2B7B4AE2F6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980028"/>
              </p:ext>
            </p:extLst>
          </p:nvPr>
        </p:nvGraphicFramePr>
        <p:xfrm>
          <a:off x="-2556791" y="1844824"/>
          <a:ext cx="9878976" cy="4608513"/>
        </p:xfrm>
        <a:graphic>
          <a:graphicData uri="http://schemas.openxmlformats.org/drawingml/2006/table">
            <a:tbl>
              <a:tblPr rtl="1" firstRow="1" firstCol="1" bandRow="1"/>
              <a:tblGrid>
                <a:gridCol w="3280057">
                  <a:extLst>
                    <a:ext uri="{9D8B030D-6E8A-4147-A177-3AD203B41FA5}">
                      <a16:colId xmlns:a16="http://schemas.microsoft.com/office/drawing/2014/main" val="331085545"/>
                    </a:ext>
                  </a:extLst>
                </a:gridCol>
                <a:gridCol w="3301741">
                  <a:extLst>
                    <a:ext uri="{9D8B030D-6E8A-4147-A177-3AD203B41FA5}">
                      <a16:colId xmlns:a16="http://schemas.microsoft.com/office/drawing/2014/main" val="2069650178"/>
                    </a:ext>
                  </a:extLst>
                </a:gridCol>
                <a:gridCol w="3297178">
                  <a:extLst>
                    <a:ext uri="{9D8B030D-6E8A-4147-A177-3AD203B41FA5}">
                      <a16:colId xmlns:a16="http://schemas.microsoft.com/office/drawing/2014/main" val="4096512943"/>
                    </a:ext>
                  </a:extLst>
                </a:gridCol>
              </a:tblGrid>
              <a:tr h="51134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بالعربية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بالإنجليزية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بالتايلندية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039736"/>
                  </a:ext>
                </a:extLst>
              </a:tr>
              <a:tr h="51134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جَمارِك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NewRoman"/>
                          <a:ea typeface="Calibri" panose="020F0502020204030204" pitchFamily="34" charset="0"/>
                          <a:cs typeface="TimesNewRoman"/>
                        </a:rPr>
                        <a:t>Customs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294579"/>
                  </a:ext>
                </a:extLst>
              </a:tr>
              <a:tr h="51134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رسوم جمركية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NewRoman"/>
                          <a:ea typeface="Calibri" panose="020F0502020204030204" pitchFamily="34" charset="0"/>
                          <a:cs typeface="TimesNewRoman"/>
                        </a:rPr>
                        <a:t>Custom Dues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141381"/>
                  </a:ext>
                </a:extLst>
              </a:tr>
              <a:tr h="51134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تعريفة جمركية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NewRoman"/>
                          <a:ea typeface="Calibri" panose="020F0502020204030204" pitchFamily="34" charset="0"/>
                          <a:cs typeface="TimesNewRoman"/>
                        </a:rPr>
                        <a:t>Custom Tariff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542933"/>
                  </a:ext>
                </a:extLst>
              </a:tr>
              <a:tr h="51134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صادرات-</a:t>
                      </a:r>
                      <a:r>
                        <a:rPr lang="ar-KW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 مُصَدِر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NewRoman"/>
                          <a:ea typeface="Calibri" panose="020F0502020204030204" pitchFamily="34" charset="0"/>
                          <a:cs typeface="TimesNewRoman"/>
                        </a:rPr>
                        <a:t>Exports</a:t>
                      </a:r>
                      <a:r>
                        <a:rPr lang="ar-SA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- </a:t>
                      </a:r>
                      <a:r>
                        <a:rPr lang="en-US" sz="1500">
                          <a:effectLst/>
                          <a:latin typeface="TimesNewRoman"/>
                          <a:ea typeface="Calibri" panose="020F0502020204030204" pitchFamily="34" charset="0"/>
                          <a:cs typeface="TimesNewRoman"/>
                        </a:rPr>
                        <a:t>Exporter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892633"/>
                  </a:ext>
                </a:extLst>
              </a:tr>
              <a:tr h="51134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KW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ضريبة صادرات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NewRoman"/>
                          <a:ea typeface="Calibri" panose="020F0502020204030204" pitchFamily="34" charset="0"/>
                          <a:cs typeface="TimesNewRoman"/>
                        </a:rPr>
                        <a:t>Export Duty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4198365"/>
                  </a:ext>
                </a:extLst>
              </a:tr>
              <a:tr h="51134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مُنْتَج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product</a:t>
                      </a:r>
                      <a:r>
                        <a:rPr lang="ar-SA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358137"/>
                  </a:ext>
                </a:extLst>
              </a:tr>
              <a:tr h="51134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دِعَاية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Advertisment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672708"/>
                  </a:ext>
                </a:extLst>
              </a:tr>
              <a:tr h="51776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KW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الشحنة- الشحن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NewRoman"/>
                          <a:ea typeface="Calibri" panose="020F0502020204030204" pitchFamily="34" charset="0"/>
                          <a:cs typeface="TimesNewRoman"/>
                        </a:rPr>
                        <a:t>Cargo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46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123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/>
              <a:t>التعارف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EG" sz="4000" dirty="0">
                <a:latin typeface="Traditional Arabic" pitchFamily="18" charset="-78"/>
                <a:cs typeface="Traditional Arabic" pitchFamily="18" charset="-78"/>
              </a:rPr>
              <a:t>التاجر : السلام عليكم  اسمي ............. أنا </a:t>
            </a:r>
            <a:r>
              <a:rPr lang="ar-EG" sz="4000" dirty="0" err="1">
                <a:latin typeface="Traditional Arabic" pitchFamily="18" charset="-78"/>
                <a:cs typeface="Traditional Arabic" pitchFamily="18" charset="-78"/>
              </a:rPr>
              <a:t>تايلا</a:t>
            </a:r>
            <a:r>
              <a:rPr lang="ar-SA" sz="4000">
                <a:latin typeface="Traditional Arabic" pitchFamily="18" charset="-78"/>
                <a:cs typeface="Traditional Arabic" pitchFamily="18" charset="-78"/>
              </a:rPr>
              <a:t>ن</a:t>
            </a:r>
            <a:r>
              <a:rPr lang="ar-EG" sz="4000">
                <a:latin typeface="Traditional Arabic" pitchFamily="18" charset="-78"/>
                <a:cs typeface="Traditional Arabic" pitchFamily="18" charset="-78"/>
              </a:rPr>
              <a:t>دي</a:t>
            </a:r>
            <a:endParaRPr lang="ar-EG" sz="4000" dirty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EG" sz="4000" dirty="0">
                <a:latin typeface="Traditional Arabic" pitchFamily="18" charset="-78"/>
                <a:cs typeface="Traditional Arabic" pitchFamily="18" charset="-78"/>
              </a:rPr>
              <a:t>الزبون : وعليكم السلام ، اسمي عمر وأنا سوداني </a:t>
            </a:r>
          </a:p>
          <a:p>
            <a:pPr algn="r" rtl="1"/>
            <a:r>
              <a:rPr lang="ar-EG" sz="4000" dirty="0">
                <a:latin typeface="Traditional Arabic" pitchFamily="18" charset="-78"/>
                <a:cs typeface="Traditional Arabic" pitchFamily="18" charset="-78"/>
              </a:rPr>
              <a:t>التاجر : أهلا وسهلا  </a:t>
            </a:r>
          </a:p>
          <a:p>
            <a:pPr algn="r" rtl="1"/>
            <a:r>
              <a:rPr lang="ar-EG" sz="4000" dirty="0">
                <a:latin typeface="Traditional Arabic" pitchFamily="18" charset="-78"/>
                <a:cs typeface="Traditional Arabic" pitchFamily="18" charset="-78"/>
              </a:rPr>
              <a:t>الزبون : أهلا وسهلا </a:t>
            </a:r>
          </a:p>
          <a:p>
            <a:pPr algn="r" rtl="1"/>
            <a:r>
              <a:rPr lang="ar-EG" sz="4000" dirty="0">
                <a:latin typeface="Traditional Arabic" pitchFamily="18" charset="-78"/>
                <a:cs typeface="Traditional Arabic" pitchFamily="18" charset="-78"/>
              </a:rPr>
              <a:t>التاجر : هذا محمد هو باكستاني</a:t>
            </a:r>
          </a:p>
          <a:p>
            <a:pPr algn="r" rtl="1"/>
            <a:r>
              <a:rPr lang="ar-EG" sz="4000" dirty="0">
                <a:latin typeface="Traditional Arabic" pitchFamily="18" charset="-78"/>
                <a:cs typeface="Traditional Arabic" pitchFamily="18" charset="-78"/>
              </a:rPr>
              <a:t>الزبون : أهلا وسهلا يا محمد </a:t>
            </a:r>
          </a:p>
          <a:p>
            <a:pPr algn="r" rtl="1"/>
            <a:r>
              <a:rPr lang="ar-EG" sz="4000" dirty="0">
                <a:latin typeface="Traditional Arabic" pitchFamily="18" charset="-78"/>
                <a:cs typeface="Traditional Arabic" pitchFamily="18" charset="-78"/>
              </a:rPr>
              <a:t>محمد : أهلا وسهلا</a:t>
            </a:r>
          </a:p>
          <a:p>
            <a:pPr algn="r" rtl="1"/>
            <a:endParaRPr lang="th-TH" sz="4000" dirty="0"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4258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/>
              <a:t>تحية الصباح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3600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باسم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 : صباح الخير                = </a:t>
            </a:r>
            <a:r>
              <a:rPr lang="ar-EG" sz="3600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صلاح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 : صباح النور </a:t>
            </a:r>
          </a:p>
          <a:p>
            <a:pPr algn="r" rtl="1"/>
            <a:r>
              <a:rPr lang="ar-EG" sz="3600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باسم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 : إلى أين تذهب ؟          = </a:t>
            </a:r>
            <a:r>
              <a:rPr lang="ar-EG" sz="3600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صلاح 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: أذهب إلى السوق </a:t>
            </a:r>
          </a:p>
          <a:p>
            <a:pPr algn="r" rtl="1"/>
            <a:r>
              <a:rPr lang="ar-EG" sz="3600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باسم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 : ماذا تشتري في السوق ؟  = </a:t>
            </a:r>
            <a:r>
              <a:rPr lang="ar-EG" sz="3600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صلاح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 : أشتري السمك </a:t>
            </a:r>
          </a:p>
          <a:p>
            <a:pPr marL="0" indent="0" algn="r" rtl="1">
              <a:buNone/>
            </a:pP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                                        وبعض الخضروات </a:t>
            </a:r>
          </a:p>
          <a:p>
            <a:pPr algn="r" rtl="1"/>
            <a:r>
              <a:rPr lang="ar-EG" sz="3600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صلاح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 : هل أنت </a:t>
            </a:r>
            <a:r>
              <a:rPr lang="ar-EG" sz="3600" dirty="0" err="1">
                <a:latin typeface="Traditional Arabic" pitchFamily="18" charset="-78"/>
                <a:cs typeface="Traditional Arabic" pitchFamily="18" charset="-78"/>
              </a:rPr>
              <a:t>ذاه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ِ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ب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ٌ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 إلى السوق أيضا ؟ </a:t>
            </a:r>
          </a:p>
          <a:p>
            <a:pPr algn="r" rtl="1"/>
            <a:r>
              <a:rPr lang="ar-EG" sz="3600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باسم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 : لا أن ذاهب إلى المدرسة عندي درس حساب</a:t>
            </a:r>
          </a:p>
          <a:p>
            <a:pPr algn="r" rtl="1"/>
            <a:r>
              <a:rPr lang="ar-EG" sz="3600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باسم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 : إلى اللقاء في المساء        = </a:t>
            </a:r>
            <a:r>
              <a:rPr lang="ar-EG" sz="3600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صلاح</a:t>
            </a:r>
            <a:r>
              <a:rPr lang="ar-EG" sz="3600" dirty="0">
                <a:latin typeface="Traditional Arabic" pitchFamily="18" charset="-78"/>
                <a:cs typeface="Traditional Arabic" pitchFamily="18" charset="-78"/>
              </a:rPr>
              <a:t> : إلى اللقاء</a:t>
            </a:r>
          </a:p>
          <a:p>
            <a:pPr algn="r" rtl="1"/>
            <a:endParaRPr lang="ar-EG" sz="36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0815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/>
              <a:t>مع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EG" sz="4000" dirty="0">
                <a:latin typeface="Traditional Arabic" pitchFamily="18" charset="-78"/>
                <a:cs typeface="Traditional Arabic" pitchFamily="18" charset="-78"/>
              </a:rPr>
              <a:t>تعال معي </a:t>
            </a:r>
          </a:p>
          <a:p>
            <a:pPr algn="r" rtl="1"/>
            <a:r>
              <a:rPr lang="ar-EG" sz="4000" dirty="0">
                <a:latin typeface="Traditional Arabic" pitchFamily="18" charset="-78"/>
                <a:cs typeface="Traditional Arabic" pitchFamily="18" charset="-78"/>
              </a:rPr>
              <a:t>أنا أذهب معك </a:t>
            </a:r>
          </a:p>
          <a:p>
            <a:pPr algn="r" rtl="1"/>
            <a:r>
              <a:rPr lang="ar-EG" sz="4000" dirty="0">
                <a:latin typeface="Traditional Arabic" pitchFamily="18" charset="-78"/>
                <a:cs typeface="Traditional Arabic" pitchFamily="18" charset="-78"/>
              </a:rPr>
              <a:t>هل تذهب معي </a:t>
            </a:r>
            <a:r>
              <a:rPr lang="ar-SA" sz="4000" dirty="0">
                <a:latin typeface="Traditional Arabic" pitchFamily="18" charset="-78"/>
                <a:cs typeface="Traditional Arabic" pitchFamily="18" charset="-78"/>
              </a:rPr>
              <a:t>؟</a:t>
            </a:r>
            <a:endParaRPr lang="ar-EG" sz="4000" dirty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EG" sz="4000" dirty="0">
                <a:latin typeface="Traditional Arabic" pitchFamily="18" charset="-78"/>
                <a:cs typeface="Traditional Arabic" pitchFamily="18" charset="-78"/>
              </a:rPr>
              <a:t>من سيذهب معي إلى ... </a:t>
            </a:r>
            <a:r>
              <a:rPr lang="ar-SA" sz="4000" dirty="0">
                <a:latin typeface="Traditional Arabic" pitchFamily="18" charset="-78"/>
                <a:cs typeface="Traditional Arabic" pitchFamily="18" charset="-78"/>
              </a:rPr>
              <a:t>؟</a:t>
            </a:r>
            <a:endParaRPr lang="ar-EG" sz="4000" dirty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EG" sz="4000" dirty="0">
                <a:latin typeface="Traditional Arabic" pitchFamily="18" charset="-78"/>
                <a:cs typeface="Traditional Arabic" pitchFamily="18" charset="-78"/>
              </a:rPr>
              <a:t>من معه قلم </a:t>
            </a:r>
            <a:r>
              <a:rPr lang="ar-SA" sz="4000" dirty="0">
                <a:latin typeface="Traditional Arabic" pitchFamily="18" charset="-78"/>
                <a:cs typeface="Traditional Arabic" pitchFamily="18" charset="-78"/>
              </a:rPr>
              <a:t>؟</a:t>
            </a:r>
            <a:r>
              <a:rPr lang="ar-EG" sz="4000" dirty="0"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r" rtl="1"/>
            <a:r>
              <a:rPr lang="ar-EG" sz="4000" dirty="0">
                <a:latin typeface="Traditional Arabic" pitchFamily="18" charset="-78"/>
                <a:cs typeface="Traditional Arabic" pitchFamily="18" charset="-78"/>
              </a:rPr>
              <a:t>ماذا ستحضر معك</a:t>
            </a:r>
            <a:r>
              <a:rPr lang="ar-SA" sz="4000" dirty="0">
                <a:latin typeface="Traditional Arabic" pitchFamily="18" charset="-78"/>
                <a:cs typeface="Traditional Arabic" pitchFamily="18" charset="-78"/>
              </a:rPr>
              <a:t>؟</a:t>
            </a:r>
            <a:endParaRPr lang="ar-EG" sz="4000" dirty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EG" sz="4000" dirty="0">
                <a:latin typeface="Traditional Arabic" pitchFamily="18" charset="-78"/>
                <a:cs typeface="Traditional Arabic" pitchFamily="18" charset="-78"/>
              </a:rPr>
              <a:t>هشام يحمل معه الأشياء</a:t>
            </a:r>
          </a:p>
          <a:p>
            <a:pPr algn="r" rtl="1"/>
            <a:endParaRPr lang="th-TH" sz="4000" dirty="0"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5564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ความชัดเจน">
  <a:themeElements>
    <a:clrScheme name="ความชัดเจน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แบบคลาสสิก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ความชัดเจ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1060</TotalTime>
  <Words>477</Words>
  <Application>Microsoft Office PowerPoint</Application>
  <PresentationFormat>عرض على الشاشة (4:3)</PresentationFormat>
  <Paragraphs>170</Paragraphs>
  <Slides>11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7" baseType="lpstr">
      <vt:lpstr>TimesNewRoman</vt:lpstr>
      <vt:lpstr>Arial</vt:lpstr>
      <vt:lpstr>Calibri</vt:lpstr>
      <vt:lpstr>Times New Roman</vt:lpstr>
      <vt:lpstr>Traditional Arabic</vt:lpstr>
      <vt:lpstr>ความชัดเจน</vt:lpstr>
      <vt:lpstr>هـ  /  ح</vt:lpstr>
      <vt:lpstr>ض  /  ظ</vt:lpstr>
      <vt:lpstr>ظ  /  ز</vt:lpstr>
      <vt:lpstr>س  /  ث </vt:lpstr>
      <vt:lpstr>ت  /  ط</vt:lpstr>
      <vt:lpstr>معاني المفردات</vt:lpstr>
      <vt:lpstr>التعارف</vt:lpstr>
      <vt:lpstr>تحية الصباح</vt:lpstr>
      <vt:lpstr>مع</vt:lpstr>
      <vt:lpstr>الواجب المنزلي</vt:lpstr>
      <vt:lpstr>الأرقام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Redwan Madeng</cp:lastModifiedBy>
  <cp:revision>28</cp:revision>
  <dcterms:created xsi:type="dcterms:W3CDTF">2020-12-24T22:42:52Z</dcterms:created>
  <dcterms:modified xsi:type="dcterms:W3CDTF">2021-12-24T09:21:03Z</dcterms:modified>
</cp:coreProperties>
</file>