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71" r:id="rId2"/>
    <p:sldId id="272" r:id="rId3"/>
    <p:sldId id="280" r:id="rId4"/>
    <p:sldId id="273" r:id="rId5"/>
    <p:sldId id="274" r:id="rId6"/>
    <p:sldId id="281" r:id="rId7"/>
    <p:sldId id="275" r:id="rId8"/>
    <p:sldId id="282" r:id="rId9"/>
    <p:sldId id="283" r:id="rId10"/>
    <p:sldId id="276" r:id="rId11"/>
    <p:sldId id="257" r:id="rId12"/>
    <p:sldId id="258" r:id="rId13"/>
    <p:sldId id="259" r:id="rId14"/>
    <p:sldId id="277" r:id="rId15"/>
    <p:sldId id="279" r:id="rId16"/>
    <p:sldId id="278" r:id="rId17"/>
    <p:sldId id="288" r:id="rId18"/>
    <p:sldId id="261" r:id="rId19"/>
    <p:sldId id="262" r:id="rId20"/>
    <p:sldId id="263" r:id="rId21"/>
    <p:sldId id="287" r:id="rId22"/>
    <p:sldId id="286" r:id="rId23"/>
    <p:sldId id="266" r:id="rId24"/>
    <p:sldId id="285" r:id="rId25"/>
    <p:sldId id="284" r:id="rId26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FAC5B-284D-489B-8A5E-979D2B0D3520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EA97-25D9-4DFC-9837-6ABA168CD8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553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49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3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18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383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8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745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969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33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439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801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A1FC04-630C-41C5-938E-F64758893652}" type="datetimeFigureOut">
              <a:rPr lang="th-TH" smtClean="0"/>
              <a:t>07/06/65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06443F-7CF0-4417-9521-E932B7C45CC2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762000"/>
            <a:ext cx="89789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บทที่ 1</a:t>
            </a:r>
            <a:b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</a:t>
            </a:r>
          </a:p>
          <a:p>
            <a:pPr algn="ctr"/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ผู้นำ 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Leader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เป็นปัจจัยที่สำคัญยิ่งประการหนึ่งต่อความสำเร็จขององค์การทั้งนี้ เพราะผู้นำมีภาระหน้าที่ และความรับผิดชอบโดยตรงที่จะต้องวางแผนสั่งการดูแล และควบคุมให้บุคลากรขององค์การปฏิบัติงานต่างๆ ให้ประสบความสำเร็จตามเป้าหมาย และวัตถุประสงค์ที่ตั้ง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ไว้ ปัญหา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ที่เป็นที่สนใจ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ของนักวิชาการอยู่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ตรงที่ว่า ผู้นำทำอย่างไรหรือมีวิธีการนำอย่างไรจึงทำให้ผู้ใต้บังคับบัญชาหรือผู้ตามเกิดความผูกพันกับงานแล้วทุ่มเทความสามารถ และพยายามที่จะทำให้งานสำเร็จด้วยความเต็มใจ ในขณะที่ผู้นำบางคนนำอย่างไร นอกจากผู้ใต้บังคับบัญชาจะไม่เต็มใจในการปฏิบัติงานให้สำเร็จอย่างมีประสิทธิภาพแล้ว ยังเกลียดชังและพร้อมที่จะร่วมกันขับไล่ผู้นำให้ไปจาก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องค์การ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8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87500" y="797511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ทำให้องค์การประสบความก้าวหน้าและบรรลุความสำเร็จโดยเป็นผู้ที่มีบทบาทแสดงความสัมพันธ์ระหว่างบุคคลที่เป็นผู้ใต้บังคับบัญชาหรือผู้นำคือบุคคลที่ก่อให้เกิดความมั่นคงและช่วยเหลือบุคคลต่างๆเพื่อให้บรรลุเป้าหมายของกลุ่ม (</a:t>
            </a:r>
            <a:r>
              <a:rPr lang="en-US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Durin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2004: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431 ) 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ดังนั้น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กล่าวโดยสรุปได้ว่า ผู้นำ หมายถึง  บุคคลซึ่งเป็นหัวหน้าหน่วยงานหรือองค์กร มีอำนาจหน้าที่เหนือคนอื่นๆภายในองค์กรนั้นๆ มีน้าที่ในการสั่งการ วางแผน แนะนำ ชี้แนะหรือปฏิบัติ และมีความสามารถในการนำพากลุ่มหรือองค์กรไปสู่วัตถุประสงค์หรือสู่จุดหมายที่วางไว้ 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558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E5061854-E686-4C16-A07B-AA7059283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365125"/>
            <a:ext cx="9728200" cy="1325563"/>
          </a:xfrm>
        </p:spPr>
        <p:txBody>
          <a:bodyPr>
            <a:normAutofit/>
          </a:bodyPr>
          <a:lstStyle/>
          <a:p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 ( </a:t>
            </a:r>
            <a:r>
              <a:rPr lang="en-US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Leader 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ผู้ที่มีลักษณะ ดังต่อไปนี้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F60E369-E8E6-43E0-AA43-593156E28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2058989"/>
            <a:ext cx="9144000" cy="347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ศูนย์รวมของพฤติกรรม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ผู้ที่สามารถนำกลุ่มไปสู่จุดมุ่งหมายที่ต้องการ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ผู้ที่ได้รับเลือกจากสมาชิกของกลุ่ม ในสังคมมิติ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ผู้ที่มีอิทธิพลเหนือผู้อื่นในกลุ่มและสามารถทำให้กลุ่มเกิดการเปลี่ยนแปลง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ผู้ที่มีคุณลักษณะหรือมีพฤติกรรมของความเป็นผู้นำ</a:t>
            </a:r>
          </a:p>
        </p:txBody>
      </p:sp>
    </p:spTree>
    <p:extLst>
      <p:ext uri="{BB962C8B-B14F-4D97-AF65-F5344CB8AC3E}">
        <p14:creationId xmlns:p14="http://schemas.microsoft.com/office/powerpoint/2010/main" val="38316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DA17E4-AE12-4017-AA92-D6C97F48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798" y="365125"/>
            <a:ext cx="9652001" cy="1325563"/>
          </a:xfrm>
        </p:spPr>
        <p:txBody>
          <a:bodyPr>
            <a:norm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</a:t>
            </a:r>
            <a:r>
              <a:rPr lang="th-TH" sz="4000" dirty="0">
                <a:latin typeface="AngsanaUPC" panose="02020603050405020304" pitchFamily="18" charset="-34"/>
                <a:cs typeface="AngsanaUPC" panose="02020603050405020304" pitchFamily="18" charset="-34"/>
              </a:rPr>
              <a:t> หมายถึง บุคคลดังต่อไปนี้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E54CE857-A138-4D1A-A6EF-57C4EA9DC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798" y="2002866"/>
            <a:ext cx="8851901" cy="31787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บุคคล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ที่ชี้แนวทางและเป็นผู้ที่มีอิทธิพล หรือมีอำนาจเหนือคนอื่น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คนที่มีคุณสมบัติเหมาะสมที่จะเป็นผู้นำ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บุคคลที่ได้รับมอบหมายให้ปฏิบัติหน้าที่อย่างเป็นทางการ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บุคคล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ที่ได้คะแนนสังคมมิติสูงสุด</a:t>
            </a:r>
          </a:p>
          <a:p>
            <a:pPr marL="0" indent="0">
              <a:buNone/>
            </a:pP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36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7824F14F-8EEA-402A-9D55-E5BAE9DF8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770965"/>
            <a:ext cx="9156700" cy="5388069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marL="0" indent="0" algn="thaiDist">
              <a:buNone/>
            </a:pP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สุเทพ พงศ์ศรีวัฒน์ (2545)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ผู้นำหมายถึง บุคคบที่ได้รับมอบหมาย ซึ่งอาจจได้มาด้วย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การ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เลือกตั้ง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หรือแต่งตัว และเป็นที่ยอมรับของสมาชิก ให้มีอิทธิพลและบทบาทเหนือกลุ่ม สามารถจูงใจ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ชัก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นำ หรือชี้นำให้สมาชิกของกลุ่มร่วมพลังเพื่อปฏิบัติภารกิจต่างๆ ของกลุ่มให้สำเร็จ</a:t>
            </a:r>
          </a:p>
        </p:txBody>
      </p:sp>
    </p:spTree>
    <p:extLst>
      <p:ext uri="{BB962C8B-B14F-4D97-AF65-F5344CB8AC3E}">
        <p14:creationId xmlns:p14="http://schemas.microsoft.com/office/powerpoint/2010/main" val="40577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1037441"/>
            <a:ext cx="9017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	หลักการ</a:t>
            </a:r>
            <a:r>
              <a:rPr lang="th-TH" sz="3200" b="1" dirty="0"/>
              <a:t>ของ</a:t>
            </a:r>
            <a:r>
              <a:rPr lang="th-TH" sz="3200" b="1" dirty="0" err="1"/>
              <a:t>ผู้นํา</a:t>
            </a:r>
            <a:r>
              <a:rPr lang="th-TH" sz="3200" b="1" dirty="0"/>
              <a:t> </a:t>
            </a:r>
            <a:endParaRPr lang="th-TH" sz="3200" b="1" dirty="0" smtClean="0"/>
          </a:p>
          <a:p>
            <a:r>
              <a:rPr lang="th-TH" dirty="0" err="1" smtClean="0"/>
              <a:t>ผู้นํา</a:t>
            </a:r>
            <a:r>
              <a:rPr lang="th-TH" dirty="0" smtClean="0"/>
              <a:t> </a:t>
            </a:r>
            <a:r>
              <a:rPr lang="th-TH" dirty="0"/>
              <a:t>สามารถบริหารองค์กรให้ประสบ</a:t>
            </a:r>
            <a:r>
              <a:rPr lang="th-TH" dirty="0" err="1"/>
              <a:t>ความสําเร็จ</a:t>
            </a:r>
            <a:r>
              <a:rPr lang="th-TH" dirty="0" smtClean="0"/>
              <a:t>ได้นั้น </a:t>
            </a:r>
            <a:r>
              <a:rPr lang="th-TH" dirty="0" err="1"/>
              <a:t>ผู้นํา</a:t>
            </a:r>
            <a:r>
              <a:rPr lang="th-TH" dirty="0"/>
              <a:t>หรือผู้บริหารควรยึดหลัก </a:t>
            </a:r>
            <a:r>
              <a:rPr lang="th-TH" dirty="0" smtClean="0"/>
              <a:t>ซึ่งเรียกว่า </a:t>
            </a:r>
            <a:r>
              <a:rPr lang="en-US" dirty="0"/>
              <a:t>Leadership </a:t>
            </a:r>
            <a:r>
              <a:rPr lang="th-TH" dirty="0"/>
              <a:t>มี</a:t>
            </a:r>
            <a:r>
              <a:rPr lang="th-TH" dirty="0" smtClean="0"/>
              <a:t>ดังต่อไปนี</a:t>
            </a:r>
            <a:r>
              <a:rPr lang="th-TH" dirty="0"/>
              <a:t>้</a:t>
            </a:r>
            <a:r>
              <a:rPr lang="en-US" dirty="0" smtClean="0"/>
              <a:t> </a:t>
            </a:r>
            <a:r>
              <a:rPr lang="th-TH" dirty="0"/>
              <a:t>คือ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1</a:t>
            </a:r>
            <a:r>
              <a:rPr lang="th-TH" dirty="0"/>
              <a:t>. </a:t>
            </a:r>
            <a:r>
              <a:rPr lang="en-US" dirty="0"/>
              <a:t>L = LOVE </a:t>
            </a:r>
            <a:r>
              <a:rPr lang="th-TH" dirty="0"/>
              <a:t>รักความยุติธรรม </a:t>
            </a:r>
            <a:r>
              <a:rPr lang="th-TH" dirty="0" smtClean="0"/>
              <a:t>หน้าที่การ</a:t>
            </a:r>
            <a:r>
              <a:rPr lang="th-TH" dirty="0"/>
              <a:t>งาน ความก้าวหน้าของผู้ใต้บังคับบัญชา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2</a:t>
            </a:r>
            <a:r>
              <a:rPr lang="th-TH" dirty="0"/>
              <a:t>. </a:t>
            </a:r>
            <a:r>
              <a:rPr lang="en-US" dirty="0"/>
              <a:t>E = EDUCATION &amp; EXPERIENCE </a:t>
            </a:r>
            <a:r>
              <a:rPr lang="th-TH" dirty="0" err="1"/>
              <a:t>ผู้นํา</a:t>
            </a:r>
            <a:r>
              <a:rPr lang="th-TH" dirty="0"/>
              <a:t>ต้องมีการศึกษาและประสบการณ์สูง </a:t>
            </a:r>
            <a:endParaRPr lang="th-TH" dirty="0" smtClean="0"/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1695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79600" y="1137216"/>
            <a:ext cx="87757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3</a:t>
            </a:r>
            <a:r>
              <a:rPr lang="th-TH" dirty="0"/>
              <a:t>. </a:t>
            </a:r>
            <a:r>
              <a:rPr lang="en-US" dirty="0"/>
              <a:t>A = ADAPTABILITY </a:t>
            </a:r>
            <a:r>
              <a:rPr lang="th-TH" dirty="0"/>
              <a:t>ความสามารถในการปรับตัวให้เข้ากับสถานการณ์และสิ่งแวดล้อม </a:t>
            </a:r>
          </a:p>
          <a:p>
            <a:endParaRPr lang="th-TH" dirty="0"/>
          </a:p>
          <a:p>
            <a:r>
              <a:rPr lang="th-TH" dirty="0" smtClean="0"/>
              <a:t>	4</a:t>
            </a:r>
            <a:r>
              <a:rPr lang="th-TH" dirty="0"/>
              <a:t>. </a:t>
            </a:r>
            <a:r>
              <a:rPr lang="en-US" dirty="0"/>
              <a:t>D = DECISIVENESS </a:t>
            </a:r>
            <a:r>
              <a:rPr lang="th-TH" dirty="0"/>
              <a:t>มีความเชื่อมั่นในตัวเอง สามารถตัดสินปัญหาได้</a:t>
            </a:r>
            <a:r>
              <a:rPr lang="th-TH" dirty="0" smtClean="0"/>
              <a:t>รวดเร็ว</a:t>
            </a:r>
          </a:p>
          <a:p>
            <a:endParaRPr lang="th-TH" dirty="0"/>
          </a:p>
          <a:p>
            <a:r>
              <a:rPr lang="en-US" dirty="0" smtClean="0"/>
              <a:t>	5</a:t>
            </a:r>
            <a:r>
              <a:rPr lang="en-US" dirty="0"/>
              <a:t>. E = ENTHUSIASM </a:t>
            </a:r>
            <a:r>
              <a:rPr lang="th-TH" dirty="0"/>
              <a:t>มีความตั่งใจในการปฏิบัติงานอย่างจริงจังและจริงใจ </a:t>
            </a:r>
          </a:p>
          <a:p>
            <a:endParaRPr lang="th-TH" dirty="0"/>
          </a:p>
          <a:p>
            <a:r>
              <a:rPr lang="th-TH" dirty="0" smtClean="0"/>
              <a:t>	6</a:t>
            </a:r>
            <a:r>
              <a:rPr lang="th-TH" dirty="0"/>
              <a:t>. </a:t>
            </a:r>
            <a:r>
              <a:rPr lang="en-US" dirty="0"/>
              <a:t>R = RESPONSIBILITY </a:t>
            </a:r>
            <a:r>
              <a:rPr lang="th-TH" dirty="0"/>
              <a:t>มีความรับผิดชอบในผู้อื่นและรับผิดชอบงาน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1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71198"/>
            <a:ext cx="8737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7</a:t>
            </a:r>
            <a:r>
              <a:rPr lang="th-TH" dirty="0"/>
              <a:t>. </a:t>
            </a:r>
            <a:r>
              <a:rPr lang="en-US" dirty="0"/>
              <a:t>S = SACRIFICE &amp; SINCERE </a:t>
            </a:r>
            <a:r>
              <a:rPr lang="th-TH" dirty="0"/>
              <a:t>เสียสละประโยชน์ส่วนตน</a:t>
            </a:r>
            <a:r>
              <a:rPr lang="th-TH" dirty="0" smtClean="0"/>
              <a:t>เพื่อ</a:t>
            </a:r>
            <a:r>
              <a:rPr lang="th-TH" dirty="0"/>
              <a:t>ประโยชน์ส่วนรวม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8</a:t>
            </a:r>
            <a:r>
              <a:rPr lang="th-TH" dirty="0"/>
              <a:t>. </a:t>
            </a:r>
            <a:r>
              <a:rPr lang="en-US" dirty="0"/>
              <a:t>H = HARMONIZE </a:t>
            </a:r>
            <a:r>
              <a:rPr lang="th-TH" dirty="0"/>
              <a:t>เสริมสร้างความสามัคคีและความเข้าใจอันดีต่อ</a:t>
            </a:r>
            <a:r>
              <a:rPr lang="th-TH" dirty="0" smtClean="0"/>
              <a:t>เพื่อน</a:t>
            </a:r>
            <a:r>
              <a:rPr lang="th-TH" dirty="0"/>
              <a:t>ร่วมงาน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9</a:t>
            </a:r>
            <a:r>
              <a:rPr lang="th-TH" dirty="0"/>
              <a:t>. </a:t>
            </a:r>
            <a:r>
              <a:rPr lang="en-US" dirty="0"/>
              <a:t>I = INTELLECTUAL CAPACITY </a:t>
            </a:r>
            <a:r>
              <a:rPr lang="th-TH" dirty="0"/>
              <a:t>มีความคิด</a:t>
            </a:r>
            <a:r>
              <a:rPr lang="th-TH" dirty="0" smtClean="0"/>
              <a:t>ริเริ่ม </a:t>
            </a:r>
            <a:r>
              <a:rPr lang="th-TH" dirty="0"/>
              <a:t>ฉลาด มีไหวพริบ ทันคนทันเหตุการณ์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	10</a:t>
            </a:r>
            <a:r>
              <a:rPr lang="th-TH" dirty="0"/>
              <a:t>. </a:t>
            </a:r>
            <a:r>
              <a:rPr lang="en-US" dirty="0"/>
              <a:t>P = PERSUASIVENESS </a:t>
            </a:r>
            <a:r>
              <a:rPr lang="th-TH" dirty="0"/>
              <a:t>ความสามารถในการจูงใจคน มีทักษะใน</a:t>
            </a:r>
            <a:r>
              <a:rPr lang="th-TH" dirty="0" smtClean="0"/>
              <a:t>การสื่อสาร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99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57400" y="1087329"/>
            <a:ext cx="77851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อุปนิสัยผู้นำ</a:t>
            </a:r>
            <a:endParaRPr lang="th-TH" sz="40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คุณสมบัติ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ทางกายภาพ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กระฉับกระเฉง มีพลัง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ภูมิ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หลังทางสังคม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ทำตนเป็นประโยชน์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ความสามารถ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และความเฉลียวฉลาด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ยุติธรรม กล้าตัดสินใจ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บุคลิกภาพ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 ตื่นตัวอยู่เสมอ  มีความคิดริเริ่ม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คุณสมบัติ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เกี่ยวกับการทำงาน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มุ่งสู่ความสำเร็จ มีความรับผิดชอบ</a:t>
            </a:r>
          </a:p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คุณสมบัติ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ทางสังคม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: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ระดมความร่วมมือของบุคลากร </a:t>
            </a:r>
          </a:p>
        </p:txBody>
      </p:sp>
    </p:spTree>
    <p:extLst>
      <p:ext uri="{BB962C8B-B14F-4D97-AF65-F5344CB8AC3E}">
        <p14:creationId xmlns:p14="http://schemas.microsoft.com/office/powerpoint/2010/main" val="1873200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C41864A8-3D3C-4EC1-B809-F3B9D73D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ทักษะ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การเป็นผู้นำที่ทุกคนควรมีติดตัว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EB05C277-C775-4BB7-8353-ED20F7E73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กล้า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คิด กล้านำเสนอ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ภาวะ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ผู้นำต้องเกี่ยวกับเรื่องการเข้าสังคมด้วย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แสดงออก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ถึงความรับผิดชอบ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เข้าถึง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ง่าย พร้อมให้คำปรึกษาแก่ผู้อื่น</a:t>
            </a:r>
          </a:p>
          <a:p>
            <a:pPr marL="0" indent="0">
              <a:buNone/>
            </a:pPr>
            <a:r>
              <a:rPr lang="en-US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5. 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จัดการ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กับปัญหาต่างๆ ได้อย่างสมเหตุสมผล</a:t>
            </a:r>
          </a:p>
        </p:txBody>
      </p:sp>
    </p:spTree>
    <p:extLst>
      <p:ext uri="{BB962C8B-B14F-4D97-AF65-F5344CB8AC3E}">
        <p14:creationId xmlns:p14="http://schemas.microsoft.com/office/powerpoint/2010/main" val="23633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1275BC0-B4F6-4658-81B7-10EA1487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ความแตกต่างของผู้นำจากบุคคลทั่วไป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398EF15B-2FE4-4F21-88F1-6E24E7675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900" y="1845734"/>
            <a:ext cx="9055100" cy="4023360"/>
          </a:xfrm>
        </p:spPr>
        <p:txBody>
          <a:bodyPr/>
          <a:lstStyle/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ความพยายาม (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 Drive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</a:p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ความปรารถนาที่จะนำ ( 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Desire To Lead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ความซื่อสัตย์และมั่งคง (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Honest and integrity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ความมั่นใจในตัวเอง ( 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Self – confidence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</a:p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ความฉลาด ( 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Intelligence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มีความรู้เกี่ยวกับงานนั้น (</a:t>
            </a:r>
            <a:r>
              <a:rPr lang="en-US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 Job relevant knowledge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</a:p>
          <a:p>
            <a:pPr marL="0" indent="0">
              <a:buNone/>
            </a:pP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00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3700" y="786180"/>
            <a:ext cx="89281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ความหมาย ของ ผู้นำ</a:t>
            </a:r>
          </a:p>
          <a:p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ตามพจนานุกรมฉบับเฉลิมพระเกียรติ พ.ศ. 2530 ให้ความหมายของผู้นำว่า เป็นนามหมายถึง “หัวหน้า”   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            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บุคคลที่มีความสามารถในการใช้อิทธิพลให้คนอื่นทำงานในระดับต่าง ๆ ที่ต้องการให้บรรลุเป้าหมายและวัตถุประสงค์ที่ตั้งไว้ 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McFarland,1979:214-215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ผู้นำ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ผู้ที่สามารถในการชักจูงให้คนอื่นทำงานให้สำเร็จตามต้องการ (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Huse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1978:227) 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1FE39D79-F973-4BB9-BC00-282C4CD9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ความหมายของภาวะผู้นำ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EC9D185-4C42-4204-A6F2-ADEAAF9A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845734"/>
            <a:ext cx="9080500" cy="4023360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อาคม วัด</a:t>
            </a:r>
            <a:r>
              <a:rPr lang="th-TH" sz="2800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ไธ</a:t>
            </a:r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สง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ภาวะผู้นำ คือ พฤติกรรมที่แสดงออกในรูปของกระบวนการ ความสามารถหรือกิจกรรมซึ่งก่อให้เกิดอิทธิพลต่อพฤติกรรมของบุคคลอื่นจะคล้ายตามหรือปฏิบัติตามผู้นำ เพื่อให้การดำเนินการบรรลุวัตถุประสงค์</a:t>
            </a:r>
          </a:p>
          <a:p>
            <a:pPr marL="0" indent="0">
              <a:buNone/>
            </a:pP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 algn="thaiDist">
              <a:buNone/>
            </a:pP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วิเชียร์ วิทยาอุดม 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ภาวะผู้นำ ลักษณะส่วนตัวของบุคคลที่แสดงออกมา เมื่อใดปฏิบัติสัมพันธ์กับกลุ่มเป็นความสามารถที่เกิดขึ้นในระหว่างที่มีการทำงานพร้อมกัน</a:t>
            </a:r>
          </a:p>
          <a:p>
            <a:pPr marL="0" indent="0">
              <a:buNone/>
            </a:pPr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42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44700" y="1506429"/>
            <a:ext cx="8064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ประ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ชัย เปี่ยมสมบรูณ์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ได้กล่าวว่า  ภาวะผู้นำ คือความสามารถในการจูงใจ โน้มน้าวให้บุคคลอื่นประพฤติปฏิบัติตามในสิ่งที่ผู้นำตามวัตถุประสงค์ไว้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algn="thaiDist"/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ณัฏฐ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พันธ์ เข</a:t>
            </a:r>
            <a:r>
              <a:rPr lang="th-TH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จรนันท์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 และคณะ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ได้กล่าวว่า  ภาวะผู้นำ คือ ความสามารถที่ผู้นำอำนาจที่มีการชักจูงให้กลุ่มมุ่งไปสู่วัตถุประสงค์ตามที่ต้องการ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09894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1328425"/>
            <a:ext cx="87884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43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ภาวะผู้นำ</a:t>
            </a:r>
          </a:p>
          <a:p>
            <a:pPr algn="thaiDist"/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ภาวะ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 (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Leadership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) หมายถึง ความสามารถในการปฏิบัติงานของผู้นำ เพื่อทำให้กลุ่มประสบความสำเร็จ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ภาวะผู้นำ เป็นศิลปะในการทำงานของบุคคลที่มีอิทธิพลในการจูงใจคนอื่นให้ร่วมกันปฏิบัติงานให้สำเร็จ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ภาวะผู้นำ หมายถึง กระบวนการของการมีอิทธิพลต่อกิจกรรมของกลุ่ม เพื่อให้บรรลุจุดมุ่งหมายที่ได้กำหนดไว้</a:t>
            </a:r>
          </a:p>
          <a:p>
            <a:pPr algn="thaiDist"/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7289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001B0B9-5F66-40E9-8BCA-2C841FB3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7AF3C709-15E6-49C7-A4DE-A16F23942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063189"/>
            <a:ext cx="9042400" cy="2724711"/>
          </a:xfrm>
        </p:spPr>
        <p:txBody>
          <a:bodyPr/>
          <a:lstStyle/>
          <a:p>
            <a:pPr marL="0" indent="0" algn="thaiDist">
              <a:lnSpc>
                <a:spcPct val="100000"/>
              </a:lnSpc>
              <a:buNone/>
            </a:pP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 หมายถึง ตัวบุคคลที่ดำรง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ตำแหน่ง ส่วนคำว่า ภาวะ</a:t>
            </a:r>
            <a:r>
              <a:rPr lang="th-TH" sz="28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ผู้นำ เป็นเรื่องของความสามารถ ทักษะและกระบวนการที่ผู้นำในการนำกลุ่มให้ไปสู่</a:t>
            </a:r>
            <a:r>
              <a:rPr lang="th-TH" sz="28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จุดมุ่งหมายที่องค์กรได้กำหนดไว้  ซึ่งการที่จำนำไปสู่ความสำเร็จได้นั้นผู้นำต้องมีทักษะต่างๆหลายประการ โดยทั่วไปแล้วนั้นทักษะของผู้นำนั้นต้องได้มาจากการฝึกฝน มีการเรียนรู้จากการทดลอง การฝึกอบรม หรือการสังเกตจากผู้นำที่ประสบความสำเร็จที่คนทั่วๆไปให้การยอมรับ</a:t>
            </a:r>
            <a:endParaRPr lang="th-TH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56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780703"/>
            <a:ext cx="7975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แบบฝึกหัด </a:t>
            </a:r>
          </a:p>
          <a:p>
            <a:pPr algn="ctr"/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ให้นักศึกษาอธิบายความหมายของผู้นำตามความเข้าใจของนักศึกษา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ให้นักศึกษาอธิบายความหมายของภาวะผู้นำคืออะไร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ให้นักศึกษาอธิบาย</a:t>
            </a:r>
            <a:r>
              <a:rPr lang="th-TH" dirty="0" smtClean="0"/>
              <a:t>ความแตกต่างของผู้นำและภาวะผู้นำ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</a:t>
            </a:r>
            <a:r>
              <a:rPr lang="th-TH" dirty="0" smtClean="0"/>
              <a:t>อธิบายทักษะความเป็นผู้นำและมีทักษะอะไรบ้าง</a:t>
            </a:r>
          </a:p>
          <a:p>
            <a:pPr marL="514350" indent="-514350">
              <a:buFontTx/>
              <a:buAutoNum type="arabicPeriod"/>
            </a:pPr>
            <a:r>
              <a:rPr lang="th-TH" dirty="0"/>
              <a:t>ให้นักศึกษา</a:t>
            </a:r>
            <a:r>
              <a:rPr lang="th-TH" dirty="0" smtClean="0"/>
              <a:t>อธิบายหลักการของความเป็นผู้นำเป็นอย่างไร</a:t>
            </a:r>
            <a:endParaRPr lang="th-TH" dirty="0"/>
          </a:p>
          <a:p>
            <a:pPr marL="514350" indent="-514350">
              <a:buFontTx/>
              <a:buAutoNum type="arabicPeriod"/>
            </a:pPr>
            <a:endParaRPr lang="th-TH" dirty="0"/>
          </a:p>
          <a:p>
            <a:pPr marL="514350" indent="-514350">
              <a:buAutoNum type="arabicPeriod"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254353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68500" y="488147"/>
            <a:ext cx="889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/>
              <a:t>เอกสารอ้างอิง</a:t>
            </a:r>
          </a:p>
          <a:p>
            <a:r>
              <a:rPr lang="th-TH" dirty="0" smtClean="0"/>
              <a:t>กวี วงศ์พุฒ. (</a:t>
            </a:r>
            <a:r>
              <a:rPr lang="th-TH" dirty="0"/>
              <a:t>2539). </a:t>
            </a:r>
            <a:r>
              <a:rPr lang="th-TH" dirty="0" smtClean="0"/>
              <a:t>ภาวะ</a:t>
            </a:r>
            <a:r>
              <a:rPr lang="th-TH" dirty="0" err="1" smtClean="0"/>
              <a:t>ผู้นํา</a:t>
            </a:r>
            <a:r>
              <a:rPr lang="th-TH" dirty="0" smtClean="0"/>
              <a:t>. </a:t>
            </a:r>
            <a:r>
              <a:rPr lang="th-TH" dirty="0"/>
              <a:t>กรุงเทพฯ:</a:t>
            </a:r>
            <a:r>
              <a:rPr lang="th-TH" dirty="0" smtClean="0"/>
              <a:t>ศูนย์ส่งเสริม</a:t>
            </a:r>
            <a:r>
              <a:rPr lang="th-TH" dirty="0"/>
              <a:t>วิชาชีพบัญชี</a:t>
            </a:r>
          </a:p>
          <a:p>
            <a:r>
              <a:rPr lang="th-TH" dirty="0" err="1" smtClean="0"/>
              <a:t>ณัฎฐ</a:t>
            </a:r>
            <a:r>
              <a:rPr lang="th-TH" dirty="0"/>
              <a:t>พันธ์ เขจรนันทน์. (2551). พฤติกรรรมองค์การ. กรุงเทพฯ : ซีเอ็ด</a:t>
            </a:r>
            <a:r>
              <a:rPr lang="th-TH" dirty="0" err="1"/>
              <a:t>ยูเค</a:t>
            </a:r>
            <a:r>
              <a:rPr lang="th-TH" dirty="0"/>
              <a:t>ชัน</a:t>
            </a:r>
            <a:endParaRPr lang="th-TH" dirty="0" smtClean="0"/>
          </a:p>
          <a:p>
            <a:r>
              <a:rPr lang="th-TH" dirty="0"/>
              <a:t>ปุระชัย เปียยมสมบูรณ์. (2550). </a:t>
            </a:r>
            <a:r>
              <a:rPr lang="th-TH" dirty="0" err="1"/>
              <a:t>ผ้นํา</a:t>
            </a:r>
            <a:r>
              <a:rPr lang="th-TH" dirty="0"/>
              <a:t>ที่ดีไม่มีเสื่อม . กรุงเทพฯ : </a:t>
            </a:r>
            <a:r>
              <a:rPr lang="th-TH" dirty="0" err="1"/>
              <a:t>อนิ</a:t>
            </a:r>
            <a:r>
              <a:rPr lang="th-TH" dirty="0"/>
              <a:t>เมทกรุ๊ป.</a:t>
            </a:r>
          </a:p>
          <a:p>
            <a:r>
              <a:rPr lang="th-TH" dirty="0"/>
              <a:t>สุเทพ พงศ์</a:t>
            </a:r>
            <a:r>
              <a:rPr lang="th-TH" dirty="0" err="1"/>
              <a:t>ศรีวัฒน์</a:t>
            </a:r>
            <a:r>
              <a:rPr lang="th-TH" dirty="0"/>
              <a:t>. (2548). </a:t>
            </a:r>
            <a:r>
              <a:rPr lang="th-TH" dirty="0" err="1"/>
              <a:t>ภาวะผ้นํา</a:t>
            </a:r>
            <a:r>
              <a:rPr lang="th-TH" dirty="0"/>
              <a:t> ทฤษฎีและปฏิบัติ : ศาสตร์และ</a:t>
            </a:r>
            <a:r>
              <a:rPr lang="th-TH" dirty="0" smtClean="0"/>
              <a:t>ศิลปะสู่ความเป็น 	ผู้นำ ที่สมบูรณ์. </a:t>
            </a:r>
            <a:r>
              <a:rPr lang="th-TH" dirty="0"/>
              <a:t>พิมพ์</a:t>
            </a:r>
            <a:r>
              <a:rPr lang="th-TH" dirty="0" smtClean="0"/>
              <a:t>ครั้งที  </a:t>
            </a:r>
            <a:r>
              <a:rPr lang="th-TH" dirty="0"/>
              <a:t>2. กรุงเทพฯ : วิรัตน์เอ็ด</a:t>
            </a:r>
            <a:r>
              <a:rPr lang="th-TH" dirty="0" err="1"/>
              <a:t>ดูเค</a:t>
            </a:r>
            <a:r>
              <a:rPr lang="th-TH" dirty="0"/>
              <a:t>ชัน.</a:t>
            </a:r>
            <a:endParaRPr lang="en-US" dirty="0" smtClean="0"/>
          </a:p>
          <a:p>
            <a:r>
              <a:rPr lang="en-US" dirty="0" err="1" smtClean="0"/>
              <a:t>Durin</a:t>
            </a:r>
            <a:r>
              <a:rPr lang="en-US" dirty="0"/>
              <a:t>, A. J. (2004). Leadership : Research Findings, Practice, </a:t>
            </a:r>
            <a:r>
              <a:rPr lang="en-US" dirty="0" smtClean="0"/>
              <a:t>   	and </a:t>
            </a:r>
            <a:r>
              <a:rPr lang="en-US" dirty="0"/>
              <a:t>Skills. 4 </a:t>
            </a:r>
            <a:r>
              <a:rPr lang="en-US" dirty="0" err="1"/>
              <a:t>th</a:t>
            </a:r>
            <a:r>
              <a:rPr lang="en-US" dirty="0"/>
              <a:t> ed. New York : McGraw - Hill. </a:t>
            </a:r>
            <a:endParaRPr lang="en-US" dirty="0" smtClean="0"/>
          </a:p>
          <a:p>
            <a:r>
              <a:rPr lang="en-US" dirty="0" err="1"/>
              <a:t>Huse</a:t>
            </a:r>
            <a:r>
              <a:rPr lang="en-US" dirty="0"/>
              <a:t>, E.F., and Cummings, T.G. (1985). Organizational </a:t>
            </a:r>
            <a:r>
              <a:rPr lang="en-US" dirty="0" smtClean="0"/>
              <a:t>	Development </a:t>
            </a:r>
            <a:r>
              <a:rPr lang="en-US" dirty="0"/>
              <a:t>and Change. </a:t>
            </a:r>
            <a:r>
              <a:rPr lang="en-US" dirty="0" err="1"/>
              <a:t>St.Paul</a:t>
            </a:r>
            <a:r>
              <a:rPr lang="en-US" dirty="0"/>
              <a:t>, </a:t>
            </a:r>
            <a:r>
              <a:rPr lang="en-US" dirty="0" err="1"/>
              <a:t>Minn</a:t>
            </a:r>
            <a:r>
              <a:rPr lang="en-US" dirty="0"/>
              <a:t> : West</a:t>
            </a:r>
            <a:r>
              <a:rPr lang="en-US" dirty="0" smtClean="0"/>
              <a:t>.</a:t>
            </a:r>
          </a:p>
          <a:p>
            <a:r>
              <a:rPr lang="en-US" dirty="0"/>
              <a:t>McFarland. (1979). Management : Foundation &amp; Practices. 5 </a:t>
            </a:r>
            <a:r>
              <a:rPr lang="en-US" dirty="0" smtClean="0"/>
              <a:t>	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ed. New York : Macmillan Publishing Inc.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034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65300" y="1772672"/>
            <a:ext cx="8839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บุคคลที่มีอิทธิพลสูงสุดในกลุ่ม และเป็นผู้ที่ต้องปฏิบัติภาระหน้าที่ของตำแหน่งผู้นำที่ได้รับมอบหมายบุคคลอื่นในกลุ่มที่เหลือก็คือผู้ตาม แม้จะเป็นหัวหน้ากลุ่มย่อย หรือผู้ช่วยในการปฏิบัติหน้าที่ต่าง ๆ ก็ตาม (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Yukl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1989:3-4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endParaRPr lang="th-TH" b="1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บุคคลซึ่งนำกลุ่มหรือพากลุ่มไปสู่วัตถุประสงค์หรือสู่จุดหมายที่วางไว้ แม้แต่เพียงชี้แนะให้กลุ่มไปสู่จุดหมายปลายทางก็ถือว่าเป็นผู้นำทั้งนี้รวมถึงผู้นำที่นำกลุ่มออกนอกลู่นอกทางด้วย (กวี วงศ์พุฒ, 2535: 14-15)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71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51000" y="1852067"/>
            <a:ext cx="89789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บุคคลที่มาจากการเลือกตั้งหรือแต่งตั้ง หรือการยกย่องขึ้นมาของกลุ่ม เพื่อให้ทำหน้าที่เป็นผู้ชี้แนะและช่วยเหลือให้กลุ่มประสบความสำเร็จตามเป้าหมายที่ตั้งไว้ 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ผู้ซึ่งเป็นศูนย์กลางหรือจุดรวมของกิจกรรมภายในกลุ่ม เปรียบเสมือนแกนของกลุ่ม เป็นผู้มีโอกาสติดต่อสื่อสารกับผู้อื่นมากกว่าทุกคนในกลุ่ม มีอิทธิพลต่อการ ตัดสินใจของกลุ่มสูง    (กวี วงศ์พุฒ, 2535: 14-15) 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76400" y="1193036"/>
            <a:ext cx="9385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บุคคลซึ่งนำกลุ่มหรือพากลุ่มไปสู่วัตถุประสงค์หรือสู่จุดหมายที่วางไว้ แม้แต่เพียงชี้แนะให้กลุ่มไปสู่จุดหมายปลายทางก็ถือว่าเป็นผู้นำทั้งนี้รวมถึงผู้นำที่นำกลุ่มออกนอกลู่นอกทางด้วย (กวี วงศ์พุฒ, 2535: 14-15)  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ซึ่งสมาชิกส่วนใหญ่คัดเลือกหรือยกให้เขาเป็นผู้นำของกลุ่มซึ่งเป็นไปโดยอาศัยลักษณะทางสังคมมิติของบุคคลเป็นฐาน และสามารถแสดงพฤติกรรมของผู้นำได้ (กวี วงศ์พุฒ, 2535: 14-15) 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1443841"/>
            <a:ext cx="8877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  หมายถึง  บุคคลซึ่งมีคุณสมบัติเฉพาะบางอย่างคือสามารถสอดแทรกอิทธิพลบางประการอันก่อให้เกิดการเปลี่ยนแปลงของกลุ่มได้มากที่สุด (กวี วงศ์พุฒ, 2535: 14-15) </a:t>
            </a:r>
          </a:p>
          <a:p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บุคคลผู้ซึ่งสามารถนำกลุ่มไปในทางที่ต้องการ เป็นบุคคลที่มีส่วนร่วมและเกี่ยวข้องโดยตรงต่อการแสดงบทบาทหรือพฤติกรรมความเป็นผู้นำ (กวี วงศ์พุฒ, 2535: 14-15)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3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12900" y="1560880"/>
            <a:ext cx="9029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Leader)  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 ผู้มีอิทธิพล มีศิลปะ มีอิทธิพลต่อกลุ่มชน เพื่อให้พวกเขามีความตั้งใจที่จะปฏิบัติงานให้บรรลุเป้าหมายตามต้องการ  (บุญทัน ดอก</a:t>
            </a:r>
            <a:r>
              <a:rPr lang="th-TH" dirty="0" err="1">
                <a:solidFill>
                  <a:srgbClr val="000000"/>
                </a:solidFill>
                <a:latin typeface="Verdana" panose="020B0604030504040204" pitchFamily="34" charset="0"/>
              </a:rPr>
              <a:t>ไธ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สง, 2535:266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</a:p>
          <a:p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เป็นหัวหน้าทำหน้าที่ในการสั่งการแนะนำหรือชี้แนะให้กลุ่มปฏิบัติตามหรือมีบทบาทในการนำด้านการปฏิบัติการแสดงความคิดเห็นตลอดจนความเคลื่อนไหวต่างๆ(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Webster, 1985 ) </a:t>
            </a:r>
            <a:endParaRPr lang="th-TH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63700" y="2167285"/>
            <a:ext cx="894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</a:t>
            </a:r>
            <a:r>
              <a:rPr lang="th-TH" b="1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 หมายถึง กระบวนใช้อิทธิพลที่หัวหน้าพยายามให้ผู้ใต้บังคับบัญชามีส่วนร่วมในการทำงานเพื่อให้งานของกลุ่มบรรลุเป้าหมายขององค์การ (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chester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1987 ) </a:t>
            </a:r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th-TH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	ผู้นำ </a:t>
            </a:r>
            <a:r>
              <a:rPr lang="th-TH" dirty="0">
                <a:solidFill>
                  <a:srgbClr val="000000"/>
                </a:solidFill>
                <a:latin typeface="Verdana" panose="020B0604030504040204" pitchFamily="34" charset="0"/>
              </a:rPr>
              <a:t>หมายถึง บุคคลที่มีสถานภาพและหน้าที่เป็นที่ยอมรับในฐานะที่เป็นหัวหน้าที่ทุกคนเข้าร่วมกิจกรรมเดียวกัน (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Gouldner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, 1950: 5 )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26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25600" y="2305616"/>
            <a:ext cx="8877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ผู้นำ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 Leader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ผู้ที่สามารถมีอิทธิพลเหนือคนอื่น ได้รับความเคารพนับถือ ความร่วมมือจาก ผู้ใต้บังคับบัญชา </a:t>
            </a:r>
          </a:p>
          <a:p>
            <a:pPr algn="thaiDist"/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thaiDist"/>
            <a:r>
              <a:rPr lang="th-TH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ผู้นำ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b="1" dirty="0">
                <a:latin typeface="AngsanaUPC" panose="02020603050405020304" pitchFamily="18" charset="-34"/>
                <a:cs typeface="AngsanaUPC" panose="02020603050405020304" pitchFamily="18" charset="-34"/>
              </a:rPr>
              <a:t> Leader </a:t>
            </a:r>
            <a:r>
              <a:rPr lang="th-TH" b="1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หมายถึง บุคคลที่เป็นหัวหน้าหน่วยงานที่มีบุคคลยอมรับนับถือและเชื่อฟัง ปฏิบัติตามที่ผู้นำต้องการ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603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865</TotalTime>
  <Words>370</Words>
  <Application>Microsoft Office PowerPoint</Application>
  <PresentationFormat>แบบจอกว้าง</PresentationFormat>
  <Paragraphs>119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2" baseType="lpstr">
      <vt:lpstr>Angsana New</vt:lpstr>
      <vt:lpstr>AngsanaUPC</vt:lpstr>
      <vt:lpstr>Calibri</vt:lpstr>
      <vt:lpstr>Calibri Light</vt:lpstr>
      <vt:lpstr>Cordia New</vt:lpstr>
      <vt:lpstr>Verdana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ผู้นำ ( Leader ) หมายถึง ผู้ที่มีลักษณะ ดังต่อไปนี้</vt:lpstr>
      <vt:lpstr>ผู้นำ หมายถึง บุคคลดังต่อไปนี้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ทักษะการเป็นผู้นำที่ทุกคนควรมีติดตัว</vt:lpstr>
      <vt:lpstr>ความแตกต่างของผู้นำจากบุคคลทั่วไป</vt:lpstr>
      <vt:lpstr>ความหมายของภาวะผู้นำ</vt:lpstr>
      <vt:lpstr>งานนำเสนอ PowerPoint</vt:lpstr>
      <vt:lpstr>งานนำเสนอ PowerPoint</vt:lpstr>
      <vt:lpstr>สรุป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บทที่1 ผู้นำ</dc:title>
  <dc:creator>Wanita</dc:creator>
  <cp:lastModifiedBy>IKKLASCOM 64</cp:lastModifiedBy>
  <cp:revision>40</cp:revision>
  <cp:lastPrinted>2022-06-07T09:29:38Z</cp:lastPrinted>
  <dcterms:created xsi:type="dcterms:W3CDTF">2022-05-08T12:01:38Z</dcterms:created>
  <dcterms:modified xsi:type="dcterms:W3CDTF">2022-06-07T09:32:56Z</dcterms:modified>
</cp:coreProperties>
</file>