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>
        <p:scale>
          <a:sx n="46" d="100"/>
          <a:sy n="46" d="100"/>
        </p:scale>
        <p:origin x="-2058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BC22-362E-4D25-8306-5841EEAE16A3}" type="datetimeFigureOut">
              <a:rPr lang="th-TH" smtClean="0"/>
              <a:t>11/01/58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75F-1542-4894-BF9B-604F3AAFB305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BC22-362E-4D25-8306-5841EEAE16A3}" type="datetimeFigureOut">
              <a:rPr lang="th-TH" smtClean="0"/>
              <a:t>11/01/58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75F-1542-4894-BF9B-604F3AAFB30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BC22-362E-4D25-8306-5841EEAE16A3}" type="datetimeFigureOut">
              <a:rPr lang="th-TH" smtClean="0"/>
              <a:t>11/01/58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75F-1542-4894-BF9B-604F3AAFB30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BC22-362E-4D25-8306-5841EEAE16A3}" type="datetimeFigureOut">
              <a:rPr lang="th-TH" smtClean="0"/>
              <a:t>11/01/58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75F-1542-4894-BF9B-604F3AAFB30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BC22-362E-4D25-8306-5841EEAE16A3}" type="datetimeFigureOut">
              <a:rPr lang="th-TH" smtClean="0"/>
              <a:t>11/01/58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75F-1542-4894-BF9B-604F3AAFB305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BC22-362E-4D25-8306-5841EEAE16A3}" type="datetimeFigureOut">
              <a:rPr lang="th-TH" smtClean="0"/>
              <a:t>11/01/58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75F-1542-4894-BF9B-604F3AAFB30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BC22-362E-4D25-8306-5841EEAE16A3}" type="datetimeFigureOut">
              <a:rPr lang="th-TH" smtClean="0"/>
              <a:t>11/01/58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75F-1542-4894-BF9B-604F3AAFB30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BC22-362E-4D25-8306-5841EEAE16A3}" type="datetimeFigureOut">
              <a:rPr lang="th-TH" smtClean="0"/>
              <a:t>11/01/58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75F-1542-4894-BF9B-604F3AAFB30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BC22-362E-4D25-8306-5841EEAE16A3}" type="datetimeFigureOut">
              <a:rPr lang="th-TH" smtClean="0"/>
              <a:t>11/01/58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75F-1542-4894-BF9B-604F3AAFB30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BC22-362E-4D25-8306-5841EEAE16A3}" type="datetimeFigureOut">
              <a:rPr lang="th-TH" smtClean="0"/>
              <a:t>11/01/58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575F-1542-4894-BF9B-604F3AAFB30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ดและมนมุมสี่เหลี่ยมหนึ่งมุม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ามเหลี่ยมมุมฉาก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BC22-362E-4D25-8306-5841EEAE16A3}" type="datetimeFigureOut">
              <a:rPr lang="th-TH" smtClean="0"/>
              <a:t>11/01/58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BB575F-1542-4894-BF9B-604F3AAFB305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รูปแบบอิสร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รูปแบบอิสร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0ABC22-362E-4D25-8306-5841EEAE16A3}" type="datetimeFigureOut">
              <a:rPr lang="th-TH" smtClean="0"/>
              <a:t>11/01/58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BB575F-1542-4894-BF9B-604F3AAFB305}" type="slidenum">
              <a:rPr lang="th-TH" smtClean="0"/>
              <a:t>‹#›</a:t>
            </a:fld>
            <a:endParaRPr lang="th-TH"/>
          </a:p>
        </p:txBody>
      </p:sp>
      <p:grpSp>
        <p:nvGrpSpPr>
          <p:cNvPr id="2" name="กลุ่ม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-jNfGQE-hQ9c/U_M2wLLWpFI/AAAAAAAAAHg/zYd4Yy2ZaNA/s1600/businessman_worried_h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0"/>
            <a:ext cx="10286997" cy="6858000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419872" y="-53144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th-TH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วิชาธุรกิจศิลปะ</a:t>
            </a:r>
            <a:endParaRPr lang="th-TH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89304" y="3356992"/>
            <a:ext cx="7854696" cy="1752600"/>
          </a:xfrm>
        </p:spPr>
        <p:txBody>
          <a:bodyPr>
            <a:normAutofit/>
          </a:bodyPr>
          <a:lstStyle/>
          <a:p>
            <a:r>
              <a:rPr lang="th-TH" sz="3600" dirty="0" smtClean="0">
                <a:solidFill>
                  <a:srgbClr val="FF0000"/>
                </a:solidFill>
              </a:rPr>
              <a:t>โดย อ. พอหทัย </a:t>
            </a:r>
            <a:r>
              <a:rPr lang="th-TH" sz="3600" dirty="0" err="1" smtClean="0">
                <a:solidFill>
                  <a:srgbClr val="FF0000"/>
                </a:solidFill>
              </a:rPr>
              <a:t>ซุ่น</a:t>
            </a:r>
            <a:r>
              <a:rPr lang="th-TH" sz="3600" dirty="0" smtClean="0">
                <a:solidFill>
                  <a:srgbClr val="FF0000"/>
                </a:solidFill>
              </a:rPr>
              <a:t>สั้น</a:t>
            </a:r>
            <a:endParaRPr lang="th-TH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79512" y="506361"/>
            <a:ext cx="8408071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1.1 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จิตรกรรม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(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ภาพเขียน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)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1.2 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ประติมากรรม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(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งานปั้น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)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1.3 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สถาปัตยกรรม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(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งานสิ่งก่อสร้าง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)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1.4 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วรรณกรรม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(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บทประพันธ์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)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1.5 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ดุริยางศิลป์ หรือ ดนตรี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(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การขับร้อง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,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การบรรเลง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)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1.6 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นาฏศิลป์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(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การร่ายรำ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,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การละคร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)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79512" y="1340768"/>
            <a:ext cx="877035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2.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ประยุกต์ศิลป์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 (Applied Art)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	คือศิลปะที่อำนวยประโยชน์ทางกาย มุ่งเน้นประโยชน์ทางการ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ใช้สอยมากกว่าความงาม หรือสิ่งที่มนุษย์สร้างสรรค์ขึ้น เพื่อตอบสนอง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ความต้องการทางร่างกาย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แบ่งออกเป็น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 5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แขนง คือ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39552" y="1185791"/>
            <a:ext cx="8052204" cy="5086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1.1 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พาณิชย์ศิลป์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 (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ศิลปะเพื่อประโยชน์ทางการค้า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)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1.2 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มัณฑนศิลป์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 (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ศิลปะการตกแต่ง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)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1.3 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อุตสาหกรรมศิลป์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 (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ศิลปะออกแบบผลิตภัณฑ์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)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1.4 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หัตถศิลป์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 (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ศิลปะที่ใช้ฝีมือ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)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1.5 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ประณีตหัตถศิลป์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 (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ศิลปะการช่างฝีมือชั้นสูง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)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899592" y="1052736"/>
            <a:ext cx="6858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6600" b="1" dirty="0">
                <a:solidFill>
                  <a:schemeClr val="accent1"/>
                </a:solidFill>
                <a:latin typeface="Calibri" pitchFamily="34" charset="0"/>
                <a:ea typeface="Calibri" pitchFamily="34" charset="0"/>
              </a:rPr>
              <a:t>ประเภทของ ศิลปะ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5400" dirty="0">
              <a:solidFill>
                <a:schemeClr val="accent1"/>
              </a:solidFill>
              <a:latin typeface="Arial" pitchFamily="34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b="1" dirty="0">
                <a:solidFill>
                  <a:schemeClr val="accent1"/>
                </a:solidFill>
                <a:latin typeface="Calibri" pitchFamily="34" charset="0"/>
                <a:ea typeface="Calibri" pitchFamily="34" charset="0"/>
              </a:rPr>
              <a:t>แบ่งเป็น</a:t>
            </a:r>
            <a:r>
              <a:rPr lang="en-US" b="1" dirty="0">
                <a:solidFill>
                  <a:schemeClr val="accent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alibri" pitchFamily="34" charset="0"/>
                <a:ea typeface="Calibri" pitchFamily="34" charset="0"/>
              </a:rPr>
              <a:t>3 </a:t>
            </a:r>
            <a:r>
              <a:rPr lang="th-TH" b="1" dirty="0">
                <a:solidFill>
                  <a:schemeClr val="accent1"/>
                </a:solidFill>
                <a:latin typeface="Calibri" pitchFamily="34" charset="0"/>
                <a:ea typeface="Calibri" pitchFamily="34" charset="0"/>
              </a:rPr>
              <a:t>ประเภทใหญ่ๆ ตามประเภท</a:t>
            </a:r>
            <a:r>
              <a:rPr lang="th-TH" b="1" dirty="0" smtClean="0">
                <a:solidFill>
                  <a:schemeClr val="accent1"/>
                </a:solidFill>
                <a:latin typeface="Calibri" pitchFamily="34" charset="0"/>
                <a:ea typeface="Calibri" pitchFamily="34" charset="0"/>
              </a:rPr>
              <a:t>ของ</a:t>
            </a:r>
            <a:r>
              <a:rPr lang="th-TH" b="1" dirty="0" smtClean="0">
                <a:solidFill>
                  <a:schemeClr val="accent1"/>
                </a:solidFill>
              </a:rPr>
              <a:t>การ</a:t>
            </a:r>
            <a:r>
              <a:rPr lang="th-TH" b="1" dirty="0">
                <a:solidFill>
                  <a:schemeClr val="accent1"/>
                </a:solidFill>
              </a:rPr>
              <a:t>รับรู้</a:t>
            </a:r>
            <a:r>
              <a:rPr lang="en-US" b="1" dirty="0">
                <a:solidFill>
                  <a:schemeClr val="accent1"/>
                </a:solidFill>
              </a:rPr>
              <a:t> </a:t>
            </a:r>
            <a:r>
              <a:rPr lang="th-TH" b="1" dirty="0">
                <a:solidFill>
                  <a:schemeClr val="accent1"/>
                </a:solidFill>
              </a:rPr>
              <a:t>จากประสาท</a:t>
            </a:r>
            <a:r>
              <a:rPr lang="th-TH" b="1" dirty="0" smtClean="0">
                <a:solidFill>
                  <a:schemeClr val="accent1"/>
                </a:solidFill>
              </a:rPr>
              <a:t>สัมผัส</a:t>
            </a:r>
            <a:endParaRPr lang="th-TH" dirty="0">
              <a:solidFill>
                <a:schemeClr val="accent1"/>
              </a:solidFill>
            </a:endParaRPr>
          </a:p>
        </p:txBody>
      </p:sp>
      <p:sp>
        <p:nvSpPr>
          <p:cNvPr id="3" name="ลูกศรลง 2"/>
          <p:cNvSpPr/>
          <p:nvPr/>
        </p:nvSpPr>
        <p:spPr>
          <a:xfrm>
            <a:off x="3995936" y="2492896"/>
            <a:ext cx="720080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467544" y="860376"/>
            <a:ext cx="8280920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1.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ทัศนศิลป์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+mj-cs"/>
              </a:rPr>
              <a:t> 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(Visual Art)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	หมายถึงศิลปะที่รับรู้จากการมองเห็น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+mj-cs"/>
              </a:rPr>
              <a:t> 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ผ่านจักษุสัมผัสเป็นสำคัญหรือเรียกว่าศิลปะที่มองเห็นได้ ประกอบด้วย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จิตรกรรม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+mj-cs"/>
              </a:rPr>
              <a:t> 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ประติมากรรม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+mj-cs"/>
              </a:rPr>
              <a:t> 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สถาปัตยกรรม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+mj-cs"/>
              </a:rPr>
              <a:t>  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ศิลปะภาพพิมพ์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และสื่อผสม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mosqu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0"/>
            <a:ext cx="4757928" cy="3326681"/>
          </a:xfrm>
          <a:prstGeom prst="rect">
            <a:avLst/>
          </a:prstGeom>
        </p:spPr>
      </p:pic>
      <p:pic>
        <p:nvPicPr>
          <p:cNvPr id="3" name="รูปภาพ 2" descr="Handmade-Oil-Painting-Portrait-3C-PK045-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0"/>
            <a:ext cx="4153567" cy="6858000"/>
          </a:xfrm>
          <a:prstGeom prst="rect">
            <a:avLst/>
          </a:prstGeom>
        </p:spPr>
      </p:pic>
      <p:pic>
        <p:nvPicPr>
          <p:cNvPr id="43010" name="Picture 2" descr="http://www.trueplookpanya.com/data/product/blog/images/upload/folder_3Constellations/upconts/Michelangelos_David.jpg"/>
          <p:cNvPicPr>
            <a:picLocks noChangeAspect="1" noChangeArrowheads="1"/>
          </p:cNvPicPr>
          <p:nvPr/>
        </p:nvPicPr>
        <p:blipFill>
          <a:blip r:embed="rId4" cstate="print">
            <a:lum contrast="20000"/>
          </a:blip>
          <a:srcRect/>
          <a:stretch>
            <a:fillRect/>
          </a:stretch>
        </p:blipFill>
        <p:spPr bwMode="auto">
          <a:xfrm>
            <a:off x="0" y="0"/>
            <a:ext cx="3168985" cy="4221088"/>
          </a:xfrm>
          <a:prstGeom prst="rect">
            <a:avLst/>
          </a:prstGeom>
          <a:noFill/>
        </p:spPr>
      </p:pic>
      <p:pic>
        <p:nvPicPr>
          <p:cNvPr id="2" name="รูปภาพ 1" descr="donald-zolan-oil-painting-5-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396552" y="3212976"/>
            <a:ext cx="5989171" cy="4491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95536" y="664821"/>
            <a:ext cx="78123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2.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โสดศิลป์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+mj-cs"/>
              </a:rPr>
              <a:t> 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(Imaginative Art)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+mj-cs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	หมายถึงศิลปะที่รับรู้จากการได้ยิน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+mj-cs"/>
              </a:rPr>
              <a:t> 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ผ่านโสตสัมผัสเป็นสำคัญ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+mj-cs"/>
              </a:rPr>
              <a:t> 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รวมถึงการอ่าน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(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ซึ่งแม้จะใช้สายตาอ่าน)</a:t>
            </a:r>
            <a:r>
              <a:rPr lang="th-TH" sz="4000" dirty="0">
                <a:latin typeface="Arial" pitchFamily="34" charset="0"/>
                <a:cs typeface="+mj-cs"/>
              </a:rPr>
              <a:t> 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แต่ความซาบซึ้งต้องใช้จินตนาการสร้างมโนภาพขึ้นมาประกอบด้วย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+mj-cs"/>
              </a:rPr>
              <a:t> </a:t>
            </a:r>
            <a:r>
              <a:rPr lang="th-TH" sz="4000" dirty="0">
                <a:solidFill>
                  <a:srgbClr val="FF0000"/>
                </a:solidFill>
                <a:latin typeface="Cordia New" pitchFamily="34" charset="-34"/>
                <a:ea typeface="Calibri" pitchFamily="34" charset="0"/>
                <a:cs typeface="+mj-cs"/>
              </a:rPr>
              <a:t>งานดุริยางค์ศิลป์ หรือ งานดนตรี 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และวรรณกรรม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http://pics.unigang.com/major/arts/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62054" y="970856"/>
            <a:ext cx="8919429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3.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โสตทัศนศิลป์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+mj-cs"/>
              </a:rPr>
              <a:t> 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(Audio Visual Art)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	หรือศิลปะสื่อผสม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+mj-cs"/>
              </a:rPr>
              <a:t> 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(Mixed Art)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+mj-cs"/>
              </a:rPr>
              <a:t> 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หมายถึงศิลปะที่รับรู้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จากการมองเห็นผ่านจักษุสัมผัส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+mj-cs"/>
              </a:rPr>
              <a:t> 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พร้อม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+mj-cs"/>
              </a:rPr>
              <a:t> 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กับการได้ยิน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+mj-cs"/>
              </a:rPr>
              <a:t> 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ผ่าน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โสตสัมผัส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+mj-cs"/>
              </a:rPr>
              <a:t> 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หรือการใช้ตาหูฟัง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+mj-cs"/>
              </a:rPr>
              <a:t> 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ได้แก่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+mj-cs"/>
              </a:rPr>
              <a:t> 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นาฏศิลป์ ละคร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+mj-cs"/>
              </a:rPr>
              <a:t> 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ภาพยนตร์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+mj-cs"/>
              </a:rPr>
              <a:t> 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/>
              <a:ea typeface="Times New Roman" pitchFamily="18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  <a:cs typeface="+mj-cs"/>
              </a:rPr>
              <a:t>เป็นต้น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+mj-cs"/>
              </a:rPr>
              <a:t> </a:t>
            </a:r>
            <a:r>
              <a:rPr kumimoji="0" lang="th-TH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+mj-cs"/>
              </a:rPr>
              <a:t>	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http://www.manager.co.th/asp-bin/Image.aspx?ID=28409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39" y="2996952"/>
            <a:ext cx="6054725" cy="4032448"/>
          </a:xfrm>
          <a:prstGeom prst="rect">
            <a:avLst/>
          </a:prstGeom>
          <a:noFill/>
        </p:spPr>
      </p:pic>
      <p:pic>
        <p:nvPicPr>
          <p:cNvPr id="47110" name="Picture 6" descr="http://www.sexglitz.com/wp-content/uploads/2012/10/%E0%B8%A8%E0%B8%B4%E0%B8%A5%E0%B8%9B%E0%B8%B0%E0%B8%81%E0%B8%B2%E0%B8%A3%E0%B9%81%E0%B8%AA%E0%B8%94%E0%B8%87%E0%B8%AB%E0%B8%B8%E0%B9%88%E0%B8%99%E0%B8%84%E0%B8%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94633"/>
            <a:ext cx="4594498" cy="3863367"/>
          </a:xfrm>
          <a:prstGeom prst="rect">
            <a:avLst/>
          </a:prstGeom>
          <a:noFill/>
        </p:spPr>
      </p:pic>
      <p:pic>
        <p:nvPicPr>
          <p:cNvPr id="47112" name="Picture 8" descr="http://www.wegointer.com/wp-content/uploads/2013/01/russian-study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0"/>
            <a:ext cx="5865328" cy="3113956"/>
          </a:xfrm>
          <a:prstGeom prst="rect">
            <a:avLst/>
          </a:prstGeom>
          <a:noFill/>
        </p:spPr>
      </p:pic>
      <p:pic>
        <p:nvPicPr>
          <p:cNvPr id="47106" name="Picture 2" descr="http://www.manager.co.th/asp-bin/Image.aspx?ID=237607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762500" cy="3171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772400" cy="1362456"/>
          </a:xfrm>
        </p:spPr>
        <p:txBody>
          <a:bodyPr/>
          <a:lstStyle/>
          <a:p>
            <a:pPr algn="ctr"/>
            <a:r>
              <a:rPr lang="th-TH" sz="9600" dirty="0" smtClean="0"/>
              <a:t>ศิลปะ คืออะไร</a:t>
            </a:r>
            <a:endParaRPr lang="th-TH" sz="9600" dirty="0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83568" y="3861048"/>
            <a:ext cx="7772400" cy="1509712"/>
          </a:xfrm>
        </p:spPr>
        <p:txBody>
          <a:bodyPr/>
          <a:lstStyle/>
          <a:p>
            <a:endParaRPr lang="th-TH" dirty="0"/>
          </a:p>
        </p:txBody>
      </p:sp>
      <p:pic>
        <p:nvPicPr>
          <p:cNvPr id="26634" name="Picture 10" descr="http://webboard.sanook.com/forum/?action=dlattach;topic=3321879.0;attach=941649;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416626"/>
            <a:ext cx="5184576" cy="4441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11560" y="1741746"/>
            <a:ext cx="8208912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ศิลปะ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 คือ สิ่งที่มนุษย์สร้างขึ้นตามความสามารถและทักษะของตนถ่ายทอดผ่านสื่อต่าง ๆ   โดยได้รับแรงดลใจจากธรรมชาติและสิ่งแวดล้อม  ก่อให้เกิดความประทับใจ  ความสะเทือนอารมณ์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ศิลปะ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 คือ</a:t>
            </a:r>
            <a:r>
              <a:rPr kumimoji="0" lang="th-TH" sz="3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กิจกรรมของมนุษย์หรือศิลปินที่สร้างสรรค์ขึ้นเพื่อตอบสนองความต้องการและความพึงพอใจให้แก่มนุษย์ด้วยกันด้วยความรู้สึกและจิตวิญญาณ  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 descr="https://img1.etsystatic.com/010/0/6723534/il_570xN.442535843_ddto.jpg"/>
          <p:cNvPicPr>
            <a:picLocks noChangeAspect="1" noChangeArrowheads="1"/>
          </p:cNvPicPr>
          <p:nvPr/>
        </p:nvPicPr>
        <p:blipFill>
          <a:blip r:embed="rId2" cstate="print"/>
          <a:srcRect t="13948" b="4956"/>
          <a:stretch>
            <a:fillRect/>
          </a:stretch>
        </p:blipFill>
        <p:spPr bwMode="auto">
          <a:xfrm>
            <a:off x="0" y="0"/>
            <a:ext cx="9433048" cy="6858000"/>
          </a:xfrm>
          <a:prstGeom prst="rect">
            <a:avLst/>
          </a:prstGeom>
          <a:noFill/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23528" y="2492896"/>
            <a:ext cx="255550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ความหมาย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เฉพาะ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4400" b="1" dirty="0" smtClean="0">
                <a:solidFill>
                  <a:schemeClr val="accent1"/>
                </a:solidFill>
                <a:latin typeface="Calibri" pitchFamily="34" charset="0"/>
                <a:cs typeface="Cordia New" pitchFamily="34" charset="-34"/>
              </a:rPr>
              <a:t>ของศิลปะ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51520" y="1196752"/>
            <a:ext cx="81186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ศิลปะคือ  การเลียนแบบธรรมชาติ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Cordia New" pitchFamily="34" charset="-34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(Art is the </a:t>
            </a:r>
            <a:r>
              <a:rPr kumimoji="0" lang="en-US" sz="36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lmitation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 of Nature)</a:t>
            </a:r>
            <a:endParaRPr lang="th-TH" sz="3600" dirty="0">
              <a:latin typeface="Arial" pitchFamily="34" charset="0"/>
              <a:cs typeface="Angsana New" pitchFamily="18" charset="-34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ศิลปะ   คือการสำแดงพลังอารมณ์ 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Cordia New" pitchFamily="34" charset="-34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(Art is Expression)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 ศิลปะ คือสื่อกลางสากลและเป็นภาษาอย่างหนึ่ง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ordia New" pitchFamily="34" charset="-34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(Art is 	Communication  and  Language)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ศิลปะ คือรูปทรงที่มีนัยสำคัญ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Cordia New" pitchFamily="34" charset="-34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(Art is a </a:t>
            </a:r>
            <a:r>
              <a:rPr kumimoji="0" lang="en-US" sz="36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singnificant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 from)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 descr="http://mcdn1.teacherspayteachers.com/thumbitem/Art-Class-Clip-Art-V2-088617800-1378491548/original-862821-1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0" y="0"/>
            <a:ext cx="9144000" cy="7445829"/>
          </a:xfrm>
          <a:prstGeom prst="rect">
            <a:avLst/>
          </a:prstGeom>
          <a:noFill/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-2916832" y="3212976"/>
            <a:ext cx="889248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กระบวนการ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สร้างสรรค์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ผลงาน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ศิลปะ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1958733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มนุษย</a:t>
            </a:r>
            <a:r>
              <a:rPr lang="th-TH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+mj-cs"/>
              </a:rPr>
              <a:t>์  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+</a:t>
            </a:r>
            <a:r>
              <a:rPr lang="th-TH" sz="4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+mj-cs"/>
              </a:rPr>
              <a:t> </a:t>
            </a:r>
            <a:r>
              <a:rPr lang="th-TH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+mj-cs"/>
              </a:rPr>
              <a:t>  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สิ่งแวดล้อม</a:t>
            </a:r>
            <a:r>
              <a:rPr lang="en-US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+mj-cs"/>
              </a:rPr>
              <a:t>  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+</a:t>
            </a:r>
            <a:r>
              <a:rPr lang="th-TH" sz="4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+mj-cs"/>
              </a:rPr>
              <a:t> </a:t>
            </a:r>
            <a:r>
              <a:rPr lang="th-TH" sz="4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+mj-cs"/>
              </a:rPr>
              <a:t>  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สื่อ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	   =	</a:t>
            </a:r>
            <a:r>
              <a:rPr kumimoji="0" lang="th-TH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 ศิลปะ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4572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MAN + ENVIRONMENT +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MEDIA  = ART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899592" y="1174686"/>
            <a:ext cx="7416824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8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ประเภทของ ศิลปะ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แบ่งเป็น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2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ประเภทใหญ่ๆ ตามประเภทของความงาม</a:t>
            </a:r>
            <a:endParaRPr kumimoji="0" lang="th-TH" sz="3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3" name="ลูกศรลง 2"/>
          <p:cNvSpPr/>
          <p:nvPr/>
        </p:nvSpPr>
        <p:spPr>
          <a:xfrm>
            <a:off x="3995936" y="3212976"/>
            <a:ext cx="720080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23528" y="904436"/>
            <a:ext cx="8640960" cy="500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1.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วิจิตรศิลป์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(Fine Art)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	คือศิลปะที่อำนวยประโยชน์ทางใจ ที่มุ่งเน้นความงดงาม และความพึงพอใจ มากกว่าประโยชน์ใช้สอย หรือสิ่งที่มนุษย์สร้างสรรค์ขึ้นเพื่อตอบสนองความต้องการ ทางด้านจิตใจ และอารมณ์ เป็นสำคัญ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แบ่งออกเป็น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6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แขนง คือ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261</Words>
  <Application>Microsoft Office PowerPoint</Application>
  <PresentationFormat>นำเสนอทางหน้าจอ (4:3)</PresentationFormat>
  <Paragraphs>58</Paragraphs>
  <Slides>19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19</vt:i4>
      </vt:variant>
    </vt:vector>
  </HeadingPairs>
  <TitlesOfParts>
    <vt:vector size="20" baseType="lpstr">
      <vt:lpstr>ไหลเวียน</vt:lpstr>
      <vt:lpstr>วิชาธุรกิจศิลปะ</vt:lpstr>
      <vt:lpstr>ศิลปะ คืออะไร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วิชาธุรกิจศิลปะ</dc:title>
  <dc:creator>Corporate Edition</dc:creator>
  <cp:lastModifiedBy>Corporate Edition</cp:lastModifiedBy>
  <cp:revision>13</cp:revision>
  <dcterms:created xsi:type="dcterms:W3CDTF">2015-01-11T02:19:49Z</dcterms:created>
  <dcterms:modified xsi:type="dcterms:W3CDTF">2015-01-11T05:44:57Z</dcterms:modified>
</cp:coreProperties>
</file>