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  <p:sldMasterId id="2147483732" r:id="rId5"/>
  </p:sldMasterIdLst>
  <p:sldIdLst>
    <p:sldId id="286" r:id="rId6"/>
    <p:sldId id="258" r:id="rId7"/>
    <p:sldId id="278" r:id="rId8"/>
    <p:sldId id="259" r:id="rId9"/>
    <p:sldId id="279" r:id="rId10"/>
    <p:sldId id="290" r:id="rId11"/>
    <p:sldId id="260" r:id="rId12"/>
    <p:sldId id="287" r:id="rId13"/>
    <p:sldId id="291" r:id="rId14"/>
    <p:sldId id="280" r:id="rId15"/>
    <p:sldId id="285" r:id="rId16"/>
    <p:sldId id="292" r:id="rId17"/>
    <p:sldId id="266" r:id="rId18"/>
    <p:sldId id="281" r:id="rId19"/>
    <p:sldId id="262" r:id="rId20"/>
    <p:sldId id="263" r:id="rId21"/>
    <p:sldId id="264" r:id="rId22"/>
    <p:sldId id="265" r:id="rId23"/>
    <p:sldId id="277" r:id="rId24"/>
    <p:sldId id="270" r:id="rId25"/>
    <p:sldId id="282" r:id="rId26"/>
    <p:sldId id="268" r:id="rId27"/>
    <p:sldId id="283" r:id="rId28"/>
    <p:sldId id="294" r:id="rId29"/>
    <p:sldId id="272" r:id="rId30"/>
    <p:sldId id="288" r:id="rId31"/>
    <p:sldId id="271" r:id="rId32"/>
    <p:sldId id="274" r:id="rId33"/>
    <p:sldId id="289" r:id="rId34"/>
    <p:sldId id="275" r:id="rId35"/>
    <p:sldId id="27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5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77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0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05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05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43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9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35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5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20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73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83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71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64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20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43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18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71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465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7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16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286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2">
              <a:lumMod val="60000"/>
              <a:lumOff val="4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69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972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69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84107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0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22623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838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674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0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190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114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29102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05978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912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675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766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930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347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74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204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936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786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832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062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087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360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1258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254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245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2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245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999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3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1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4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1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25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712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5567B-ED56-4BAB-BD28-DF6CE8475C86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2993-CC9F-44A0-8C80-38AAA7A82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53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phin.com/detail/law/penal_code-85" TargetMode="External"/><Relationship Id="rId2" Type="http://schemas.openxmlformats.org/officeDocument/2006/relationships/hyperlink" Target="https://www.lawphin.com/detail/law/penal_code-84" TargetMode="Externa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s://www.lawphin.com/detail/law/penal_code-8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0"/>
            <a:ext cx="8839200" cy="15240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r"/>
            <a:r>
              <a:rPr lang="th-TH" sz="6600" b="1" dirty="0">
                <a:latin typeface="TH Krub" pitchFamily="2" charset="-34"/>
                <a:cs typeface="TH Krub" pitchFamily="2" charset="-34"/>
              </a:rPr>
              <a:t>ผู้กระทำความผิดหลายคน</a:t>
            </a:r>
            <a:endParaRPr lang="en-US" sz="6600" b="1" dirty="0">
              <a:latin typeface="TH Krub" pitchFamily="2" charset="-34"/>
              <a:cs typeface="TH Krub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546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DEE9412-05F0-4C43-B023-93EA46F4934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-10633" y="0"/>
            <a:ext cx="8849833" cy="106680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th-TH" altLang="zh-CN" sz="4000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โฆษณา/ประกาศให้ผู้อื่นกระทำความผิด </a:t>
            </a:r>
            <a:endParaRPr lang="th-TH" sz="4000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8302EA3-D9A3-4E60-8791-326967F59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799" y="1072116"/>
            <a:ext cx="6248401" cy="494768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2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200" b="1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 85  </a:t>
            </a:r>
            <a:r>
              <a:rPr lang="th-TH" sz="32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ผู้ใดโฆษณาหรือประกาศแก่บุคคลทั่วไปให้กระทำความผิด และความผิดนั้นมีกำหนดโทษไม่ต่ำกว่าหกเดือน ผู้นั้นต้องระวางโทษกึ่งหนึ่งของโทษที่กำหนดไว้สำหรับความผิดนั้น </a:t>
            </a:r>
          </a:p>
          <a:p>
            <a:pPr marL="0" indent="0" algn="thaiDist">
              <a:buNone/>
            </a:pPr>
            <a:r>
              <a:rPr lang="th-TH" sz="3200" dirty="0">
                <a:solidFill>
                  <a:srgbClr val="11111A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2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ถ้าได้มีการกระทำความผิดเพราะเหตุที่ได้มีการโฆษณาหรือประกาศตามความในวรรคแรก ผู้โฆษณาหรือประกาศต้องรับโทษเสมือนเป็นตัวการ</a:t>
            </a:r>
            <a:endParaRPr lang="en-US" sz="3200" b="0" i="0" dirty="0">
              <a:solidFill>
                <a:srgbClr val="11111A"/>
              </a:solidFill>
              <a:effectLst/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indent="0" algn="thaiDist">
              <a:buNone/>
            </a:pPr>
            <a:r>
              <a:rPr lang="en-US" sz="32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endParaRPr lang="en-US" sz="3200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EFCBF2B4-267B-40AB-8919-80174853660A}"/>
              </a:ext>
            </a:extLst>
          </p:cNvPr>
          <p:cNvSpPr txBox="1"/>
          <p:nvPr/>
        </p:nvSpPr>
        <p:spPr>
          <a:xfrm>
            <a:off x="451883" y="2209800"/>
            <a:ext cx="1676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zh-CN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KoHo" panose="02000506000000020004" pitchFamily="2" charset="-34"/>
                <a:cs typeface="TH KoHo" panose="02000506000000020004" pitchFamily="2" charset="-34"/>
              </a:rPr>
              <a:t>โฆษณา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zh-CN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zh-CN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KoHo" panose="02000506000000020004" pitchFamily="2" charset="-34"/>
                <a:cs typeface="TH KoHo" panose="02000506000000020004" pitchFamily="2" charset="-34"/>
              </a:rPr>
              <a:t>ประกาศ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KoHo" panose="02000506000000020004" pitchFamily="2" charset="-34"/>
              <a:ea typeface="+mn-ea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9864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DEE9412-05F0-4C43-B023-93EA46F4934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-10633" y="0"/>
            <a:ext cx="8849833" cy="106680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th-TH" altLang="zh-CN" sz="4000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โฆษณา/ประกาศให้ผู้อื่นกระทำความผิด </a:t>
            </a:r>
            <a:endParaRPr lang="th-TH" sz="4000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8302EA3-D9A3-4E60-8791-326967F59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799" y="1072116"/>
            <a:ext cx="6248401" cy="494768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20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200" b="1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 85/1   </a:t>
            </a:r>
            <a:r>
              <a:rPr lang="th-TH" sz="32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ถ้าผู้ถูกใช้ตามมาตรา 84 หรือผู้กระทำตามคำโฆษณา หรือประกาศแก่บุคคลทั่วไปให้กระทำความผิดตามมาตรา 85 ได้ให้ข้อมูลสำคัญอันเป็นการเปิดเผยถึงการกระทำความผิดของผู้ใช้ให้กระทำความผิดหรือผู้โฆษณาหรือประกาศแก่บุคคลทั่วไปให้กระทำความผิด และเป็นประโยชน์อย่างยิ่งต่อการดำเนินคดีแก่บุคคลดังกล่าว ศาลจะลงโทษผู้นั้นน้อยกว่าอัตราโทษขั้นต่ำที่กำหนดไว้สำหรับความผิดนั้นเพียงใดก็ได้</a:t>
            </a:r>
            <a:endParaRPr lang="en-US" sz="2000" b="0" i="0" dirty="0">
              <a:solidFill>
                <a:srgbClr val="11111A"/>
              </a:solidFill>
              <a:effectLst/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indent="0" algn="thaiDist">
              <a:buNone/>
            </a:pPr>
            <a:r>
              <a:rPr lang="en-US" sz="20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endParaRPr lang="en-US" sz="2000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EFCBF2B4-267B-40AB-8919-80174853660A}"/>
              </a:ext>
            </a:extLst>
          </p:cNvPr>
          <p:cNvSpPr txBox="1"/>
          <p:nvPr/>
        </p:nvSpPr>
        <p:spPr>
          <a:xfrm>
            <a:off x="451883" y="2209800"/>
            <a:ext cx="1676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zh-CN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KoHo" panose="02000506000000020004" pitchFamily="2" charset="-34"/>
                <a:cs typeface="TH KoHo" panose="02000506000000020004" pitchFamily="2" charset="-34"/>
              </a:rPr>
              <a:t>โฆษณา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zh-CN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zh-CN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KoHo" panose="02000506000000020004" pitchFamily="2" charset="-34"/>
                <a:cs typeface="TH KoHo" panose="02000506000000020004" pitchFamily="2" charset="-34"/>
              </a:rPr>
              <a:t>ประกาศ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KoHo" panose="02000506000000020004" pitchFamily="2" charset="-34"/>
              <a:ea typeface="+mn-ea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6544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1"/>
          </a:solidFill>
        </p:spPr>
        <p:txBody>
          <a:bodyPr>
            <a:noAutofit/>
          </a:bodyPr>
          <a:lstStyle/>
          <a:p>
            <a:pPr eaLnBrk="1" hangingPunct="1"/>
            <a:r>
              <a:rPr lang="th-TH" altLang="zh-CN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โฆษณา/ประกาศให้ผู้อื่นกระทำความผิด (มาตรา ๘๕)</a:t>
            </a:r>
            <a:endParaRPr lang="th-TH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8077200" cy="5638800"/>
          </a:xfrm>
          <a:noFill/>
        </p:spPr>
        <p:txBody>
          <a:bodyPr rtlCol="0">
            <a:normAutofit/>
          </a:bodyPr>
          <a:lstStyle/>
          <a:p>
            <a:pPr marL="0" indent="0" algn="thaiDist" eaLnBrk="1" fontAlgn="auto" hangingPunct="1">
              <a:spcAft>
                <a:spcPts val="0"/>
              </a:spcAft>
              <a:buNone/>
              <a:defRPr/>
            </a:pPr>
            <a:r>
              <a:rPr lang="th-TH" sz="4000" b="1" dirty="0">
                <a:latin typeface="TH Krub" pitchFamily="2" charset="-34"/>
                <a:cs typeface="TH Krub" pitchFamily="2" charset="-34"/>
              </a:rPr>
              <a:t>องค์ประกอบความผิด</a:t>
            </a:r>
          </a:p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600" dirty="0">
                <a:latin typeface="TH Krub" pitchFamily="2" charset="-34"/>
                <a:cs typeface="TH Krub" pitchFamily="2" charset="-34"/>
              </a:rPr>
              <a:t>ต้องมีการโฆษณาหรือประกาศแก่บุคคลทั่วไปให้กระทำการอย่างใดอย่างหนึ่ง</a:t>
            </a:r>
          </a:p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600" dirty="0">
                <a:latin typeface="TH Krub" pitchFamily="2" charset="-34"/>
                <a:cs typeface="TH Krub" pitchFamily="2" charset="-34"/>
              </a:rPr>
              <a:t>การกระทำที่โฆษณาหรือประกาศให้กระทำนั้นต้องเป็นความผิดทางอาญา</a:t>
            </a:r>
          </a:p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600" dirty="0">
                <a:latin typeface="TH Krub" pitchFamily="2" charset="-34"/>
                <a:cs typeface="TH Krub" pitchFamily="2" charset="-34"/>
              </a:rPr>
              <a:t>ความผิดอาญานั้นต้องกำหนดโทษไม่ต่ำกว่าหกเดือน</a:t>
            </a:r>
          </a:p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600" dirty="0">
                <a:latin typeface="TH Krub" pitchFamily="2" charset="-34"/>
                <a:cs typeface="TH Krub" pitchFamily="2" charset="-34"/>
              </a:rPr>
              <a:t>ต้องได้โฆษณาหรือประกาศโดยเจตนาที่จะให้บุคคลทั่วไปกระทำความผิด</a:t>
            </a:r>
          </a:p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h-TH" sz="4000" dirty="0">
              <a:latin typeface="TH Krub" pitchFamily="2" charset="-34"/>
              <a:cs typeface="TH Krub" pitchFamily="2" charset="-34"/>
            </a:endParaRPr>
          </a:p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h-TH" sz="4000" dirty="0">
              <a:latin typeface="TH Krub" pitchFamily="2" charset="-34"/>
              <a:cs typeface="TH Krub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9517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1"/>
          </a:solidFill>
        </p:spPr>
        <p:txBody>
          <a:bodyPr>
            <a:noAutofit/>
          </a:bodyPr>
          <a:lstStyle/>
          <a:p>
            <a:pPr eaLnBrk="1" hangingPunct="1"/>
            <a:r>
              <a:rPr lang="th-TH" altLang="zh-CN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โฆษณา/ประกาศให้ผู้อื่นกระทำความผิด (มาตรา ๘๕)</a:t>
            </a:r>
            <a:endParaRPr lang="th-TH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8077200" cy="5638800"/>
          </a:xfrm>
          <a:noFill/>
        </p:spPr>
        <p:txBody>
          <a:bodyPr rtlCol="0">
            <a:normAutofit/>
          </a:bodyPr>
          <a:lstStyle/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4000" dirty="0">
                <a:latin typeface="TH Krub" pitchFamily="2" charset="-34"/>
                <a:cs typeface="TH Krub" pitchFamily="2" charset="-34"/>
              </a:rPr>
              <a:t>ผู้ใดโฆษณาหรือประกาศแก่บุคคลทั่วไปให้กระทำความผิดและความผิดนั้นมีโทษไม่ต่ำกว่าหกเดือน </a:t>
            </a:r>
            <a:r>
              <a:rPr lang="en-US" sz="4000" dirty="0">
                <a:latin typeface="TH Krub" pitchFamily="2" charset="-34"/>
                <a:cs typeface="TH Krub" pitchFamily="2" charset="-34"/>
              </a:rPr>
              <a:t>: </a:t>
            </a:r>
            <a:r>
              <a:rPr lang="th-TH" sz="4000" dirty="0">
                <a:latin typeface="TH Krub" pitchFamily="2" charset="-34"/>
                <a:cs typeface="TH Krub" pitchFamily="2" charset="-34"/>
              </a:rPr>
              <a:t>โทษกึ่งหนึ่ง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4000" dirty="0">
                <a:latin typeface="TH Krub" pitchFamily="2" charset="-34"/>
                <a:cs typeface="TH Krub" pitchFamily="2" charset="-34"/>
              </a:rPr>
              <a:t>ถ้าได้มีการกระทำความผิด ตามที่โฆษณาหรือประกาศนั้น ผู้โฆษณาหรือผู้ประกาศต้องรับโทษเสมือนเป็นตัวการ</a:t>
            </a:r>
            <a:endParaRPr lang="th-TH" sz="4400" dirty="0">
              <a:latin typeface="TH Krub" pitchFamily="2" charset="-34"/>
              <a:cs typeface="TH Krub" pitchFamily="2" charset="-34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h-TH" sz="4400" dirty="0">
              <a:latin typeface="TH Krub" pitchFamily="2" charset="-34"/>
              <a:cs typeface="TH Krub" pitchFamily="2" charset="-34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h-TH" sz="4400" dirty="0">
              <a:latin typeface="TH Krub" pitchFamily="2" charset="-34"/>
              <a:cs typeface="TH Krub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1240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348622E-B4F0-4672-A615-80B78BB4F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762000"/>
            <a:ext cx="6019800" cy="5334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600" b="1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 86  </a:t>
            </a:r>
            <a:r>
              <a:rPr lang="th-TH" sz="36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ผู้ใดกระทำด้วยประการใด ๆ อันเป็นการช่วยเหลือ หรือให้ความสะดวกในการที่ผู้อื่นกระทำความผิดก่อนหรือขณะกระทำความผิด แม้ผู้กระทำความผิดจะมิได้รู้ถึงการช่วยเหลือหรือให้ความสะดวกนั้นก็ตาม ผู้นั้นเป็นผู้สนับสนุนการกระทำความผิด ต้องระวางโทษสองในสามส่วนของโทษที่กำหนดไว้สำหรับความผิดที่สนับสนุนนั้น</a:t>
            </a:r>
            <a:endParaRPr lang="en-US" sz="3600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  <p:sp>
        <p:nvSpPr>
          <p:cNvPr id="8" name="ชื่อเรื่อง 7">
            <a:extLst>
              <a:ext uri="{FF2B5EF4-FFF2-40B4-BE49-F238E27FC236}">
                <a16:creationId xmlns:a16="http://schemas.microsoft.com/office/drawing/2014/main" id="{FE65A2AB-7076-428D-B681-098FCEA4E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066800"/>
            <a:ext cx="2209800" cy="465430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latin typeface="TH KoHo" panose="02000506000000020004" pitchFamily="2" charset="-34"/>
                <a:cs typeface="TH KoHo" panose="02000506000000020004" pitchFamily="2" charset="-34"/>
              </a:rPr>
              <a:t>ผู้สนับสนุน</a:t>
            </a:r>
            <a:endParaRPr lang="en-US" sz="4400" b="1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501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685800"/>
            <a:ext cx="7543800" cy="11430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th-TH" altLang="zh-CN" sz="7200" b="1" dirty="0">
                <a:latin typeface="TH Krub" pitchFamily="2" charset="-34"/>
                <a:cs typeface="TH Krub" pitchFamily="2" charset="-34"/>
              </a:rPr>
              <a:t> ผู้สนับสนุน</a:t>
            </a:r>
            <a:endParaRPr lang="th-TH" sz="7200" b="1" dirty="0"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144000" cy="4800600"/>
          </a:xfrm>
        </p:spPr>
        <p:txBody>
          <a:bodyPr>
            <a:normAutofit/>
          </a:bodyPr>
          <a:lstStyle/>
          <a:p>
            <a:pPr marL="514350" indent="-514350" algn="thaiDist" eaLnBrk="1" hangingPunct="1">
              <a:buFont typeface="+mj-lt"/>
              <a:buAutoNum type="arabicPeriod"/>
            </a:pP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การกระทำด้วยประการใดๆอันเป็น</a:t>
            </a:r>
            <a:r>
              <a:rPr lang="th-TH" altLang="zh-CN" sz="4400" b="1" dirty="0">
                <a:solidFill>
                  <a:schemeClr val="bg1"/>
                </a:solidFill>
                <a:highlight>
                  <a:srgbClr val="FFFF00"/>
                </a:highlight>
                <a:latin typeface="TH Krub" pitchFamily="2" charset="-34"/>
                <a:cs typeface="TH Krub" pitchFamily="2" charset="-34"/>
              </a:rPr>
              <a:t>การช่วยเหลือหรือให้ความสะดวก</a:t>
            </a: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ในการที่ผู้อื่นกระทำความผิด</a:t>
            </a:r>
            <a:endParaRPr lang="en-US" altLang="zh-CN" sz="3600" dirty="0">
              <a:latin typeface="TH Krub" pitchFamily="2" charset="-34"/>
              <a:cs typeface="TH Krub" pitchFamily="2" charset="-34"/>
            </a:endParaRPr>
          </a:p>
          <a:p>
            <a:pPr marL="514350" indent="-514350" algn="thaiDist" eaLnBrk="1" hangingPunct="1">
              <a:buFont typeface="+mj-lt"/>
              <a:buAutoNum type="arabicPeriod"/>
            </a:pP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การช่วยเหลือหรือให้ความสะดวกนั้นต้องกระทำ</a:t>
            </a:r>
            <a:r>
              <a:rPr lang="th-TH" altLang="zh-CN" sz="4400" b="1" dirty="0">
                <a:solidFill>
                  <a:schemeClr val="bg1"/>
                </a:solidFill>
                <a:highlight>
                  <a:srgbClr val="FFFF00"/>
                </a:highlight>
                <a:latin typeface="TH Krub" pitchFamily="2" charset="-34"/>
                <a:cs typeface="TH Krub" pitchFamily="2" charset="-34"/>
              </a:rPr>
              <a:t>ก่อนหรือขณะ</a:t>
            </a: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กระทำผิด</a:t>
            </a:r>
            <a:endParaRPr lang="en-US" altLang="zh-CN" sz="3600" dirty="0">
              <a:latin typeface="TH Krub" pitchFamily="2" charset="-34"/>
              <a:cs typeface="TH Krub" pitchFamily="2" charset="-34"/>
            </a:endParaRPr>
          </a:p>
          <a:p>
            <a:pPr marL="514350" indent="-514350" algn="thaiDist" eaLnBrk="1" hangingPunct="1">
              <a:buFont typeface="+mj-lt"/>
              <a:buAutoNum type="arabicPeriod"/>
            </a:pPr>
            <a:r>
              <a:rPr lang="th-TH" altLang="zh-CN" sz="4000" b="1" dirty="0">
                <a:solidFill>
                  <a:schemeClr val="bg1"/>
                </a:solidFill>
                <a:highlight>
                  <a:srgbClr val="FFFF00"/>
                </a:highlight>
                <a:latin typeface="TH Krub" pitchFamily="2" charset="-34"/>
                <a:cs typeface="TH Krub" pitchFamily="2" charset="-34"/>
              </a:rPr>
              <a:t>ผู้กระทำความผิด</a:t>
            </a:r>
            <a:r>
              <a:rPr lang="th-TH" altLang="zh-CN" sz="4400" b="1" dirty="0">
                <a:solidFill>
                  <a:schemeClr val="bg1"/>
                </a:solidFill>
                <a:highlight>
                  <a:srgbClr val="FFFF00"/>
                </a:highlight>
                <a:latin typeface="TH Krub" pitchFamily="2" charset="-34"/>
                <a:cs typeface="TH Krub" pitchFamily="2" charset="-34"/>
              </a:rPr>
              <a:t>จะรู้หรือมิได้รู้</a:t>
            </a: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ถึงการช่วยเหลือหรือให้ความสะดวกนั้นหรือไม่ก็ตาม</a:t>
            </a:r>
            <a:endParaRPr lang="en-US" altLang="zh-CN" sz="3600" dirty="0">
              <a:latin typeface="TH Krub" pitchFamily="2" charset="-34"/>
              <a:cs typeface="TH Krub" pitchFamily="2" charset="-34"/>
            </a:endParaRPr>
          </a:p>
          <a:p>
            <a:pPr marL="514350" indent="-514350" algn="thaiDist" eaLnBrk="1" hangingPunct="1">
              <a:buFont typeface="+mj-lt"/>
              <a:buAutoNum type="arabicPeriod"/>
            </a:pPr>
            <a:r>
              <a:rPr lang="th-TH" altLang="zh-CN" sz="4000" b="1" dirty="0">
                <a:solidFill>
                  <a:schemeClr val="bg1"/>
                </a:solidFill>
                <a:highlight>
                  <a:srgbClr val="FFFF00"/>
                </a:highlight>
                <a:latin typeface="TH Krub" pitchFamily="2" charset="-34"/>
                <a:cs typeface="TH Krub" pitchFamily="2" charset="-34"/>
              </a:rPr>
              <a:t>ผู้สนับสนุนต้องมีเจตนา</a:t>
            </a:r>
            <a:r>
              <a:rPr lang="th-TH" altLang="zh-CN" sz="3600" b="1" dirty="0">
                <a:latin typeface="TH Krub" pitchFamily="2" charset="-34"/>
                <a:cs typeface="TH Krub" pitchFamily="2" charset="-34"/>
              </a:rPr>
              <a:t>ช่วยเหลือ</a:t>
            </a: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หรือให้ความสะดวกนั้น</a:t>
            </a:r>
            <a:endParaRPr lang="th-TH" sz="3600" dirty="0"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860" y="0"/>
            <a:ext cx="9145773" cy="10668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r" eaLnBrk="1" hangingPunct="1"/>
            <a:r>
              <a:rPr lang="th-TH" sz="72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ตัวอย่าง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525540" cy="5715000"/>
          </a:xfrm>
        </p:spPr>
        <p:txBody>
          <a:bodyPr>
            <a:normAutofit/>
          </a:bodyPr>
          <a:lstStyle/>
          <a:p>
            <a:pPr algn="thaiDist" eaLnBrk="1" hangingPunct="1">
              <a:buFont typeface="Arial" charset="0"/>
              <a:buNone/>
            </a:pP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นาย ก</a:t>
            </a:r>
            <a:r>
              <a:rPr lang="en-US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.</a:t>
            </a: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ต้องการฆ่านาย ข</a:t>
            </a:r>
            <a:r>
              <a:rPr lang="en-US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.</a:t>
            </a: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 แต่ไม่มีอาวุธปืนจึง</a:t>
            </a:r>
            <a:r>
              <a:rPr lang="th-TH" altLang="zh-CN" sz="4400" b="1" dirty="0">
                <a:latin typeface="TH KoHo" panose="02000506000000020004" pitchFamily="2" charset="-34"/>
                <a:cs typeface="TH KoHo" panose="02000506000000020004" pitchFamily="2" charset="-34"/>
              </a:rPr>
              <a:t>ยืมปืน</a:t>
            </a: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จาก นาย ค</a:t>
            </a:r>
            <a:r>
              <a:rPr lang="en-US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. </a:t>
            </a: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โดยนาย ค</a:t>
            </a:r>
            <a:r>
              <a:rPr lang="en-US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. </a:t>
            </a: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ก็รู้ว่านาย ก</a:t>
            </a:r>
            <a:r>
              <a:rPr lang="en-US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. </a:t>
            </a: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จะนำปืนนั้นไปฆ่านาย ข</a:t>
            </a:r>
            <a:r>
              <a:rPr lang="en-US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. </a:t>
            </a: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ต่อมานาย ก</a:t>
            </a:r>
            <a:r>
              <a:rPr lang="en-US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. </a:t>
            </a: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ใช้ปืนนั้นยิงนาย ข</a:t>
            </a:r>
            <a:r>
              <a:rPr lang="en-US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. </a:t>
            </a: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ตาย</a:t>
            </a:r>
            <a:endParaRPr lang="en-US" altLang="zh-CN" sz="3600" dirty="0"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algn="thaiDist" eaLnBrk="1" hangingPunct="1">
              <a:buFont typeface="Arial" charset="0"/>
              <a:buNone/>
            </a:pPr>
            <a:endParaRPr lang="th-TH" altLang="zh-CN" sz="3600" dirty="0"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algn="thaiDist" eaLnBrk="1" hangingPunct="1">
              <a:buFont typeface="Arial" charset="0"/>
              <a:buNone/>
            </a:pPr>
            <a:r>
              <a:rPr lang="th-TH" altLang="zh-CN" sz="3600" dirty="0">
                <a:latin typeface="TH KoHo" panose="02000506000000020004" pitchFamily="2" charset="-34"/>
                <a:cs typeface="TH KoHo" panose="02000506000000020004" pitchFamily="2" charset="-34"/>
              </a:rPr>
              <a:t>พิจารณาความผิดได้ดังนี้ </a:t>
            </a:r>
            <a:endParaRPr lang="en-US" altLang="zh-CN" sz="3600" dirty="0"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algn="thaiDist" eaLnBrk="1" hangingPunct="1">
              <a:buFont typeface="Arial" charset="0"/>
              <a:buNone/>
            </a:pPr>
            <a:r>
              <a:rPr lang="th-TH" altLang="zh-CN" sz="4400" b="1" dirty="0">
                <a:latin typeface="TH KoHo" panose="02000506000000020004" pitchFamily="2" charset="-34"/>
                <a:cs typeface="TH KoHo" panose="02000506000000020004" pitchFamily="2" charset="-34"/>
              </a:rPr>
              <a:t>นาย ก</a:t>
            </a:r>
            <a:r>
              <a:rPr lang="en-US" altLang="zh-CN" sz="4400" b="1" dirty="0">
                <a:latin typeface="TH KoHo" panose="02000506000000020004" pitchFamily="2" charset="-34"/>
                <a:cs typeface="TH KoHo" panose="02000506000000020004" pitchFamily="2" charset="-34"/>
              </a:rPr>
              <a:t>. </a:t>
            </a:r>
            <a:r>
              <a:rPr lang="th-TH" altLang="zh-CN" sz="4400" b="1" dirty="0">
                <a:latin typeface="TH KoHo" panose="02000506000000020004" pitchFamily="2" charset="-34"/>
                <a:cs typeface="TH KoHo" panose="02000506000000020004" pitchFamily="2" charset="-34"/>
              </a:rPr>
              <a:t>มีความผิดฐานฆ่านาย ข</a:t>
            </a:r>
            <a:r>
              <a:rPr lang="en-US" altLang="zh-CN" sz="4400" b="1" dirty="0">
                <a:latin typeface="TH KoHo" panose="02000506000000020004" pitchFamily="2" charset="-34"/>
                <a:cs typeface="TH KoHo" panose="02000506000000020004" pitchFamily="2" charset="-34"/>
              </a:rPr>
              <a:t>.</a:t>
            </a:r>
            <a:r>
              <a:rPr lang="th-TH" altLang="zh-CN" sz="4400" b="1" dirty="0">
                <a:latin typeface="TH KoHo" panose="02000506000000020004" pitchFamily="2" charset="-34"/>
                <a:cs typeface="TH KoHo" panose="02000506000000020004" pitchFamily="2" charset="-34"/>
              </a:rPr>
              <a:t>ตายโดยเจตนา ส่วนนาย ค</a:t>
            </a:r>
            <a:r>
              <a:rPr lang="en-US" altLang="zh-CN" sz="4400" b="1" dirty="0">
                <a:latin typeface="TH KoHo" panose="02000506000000020004" pitchFamily="2" charset="-34"/>
                <a:cs typeface="TH KoHo" panose="02000506000000020004" pitchFamily="2" charset="-34"/>
              </a:rPr>
              <a:t>. </a:t>
            </a:r>
            <a:r>
              <a:rPr lang="th-TH" altLang="zh-CN" sz="4400" b="1" dirty="0">
                <a:latin typeface="TH KoHo" panose="02000506000000020004" pitchFamily="2" charset="-34"/>
                <a:cs typeface="TH KoHo" panose="02000506000000020004" pitchFamily="2" charset="-34"/>
              </a:rPr>
              <a:t>เป็นผู้สนับสนุนในความผิดฐานฆ่าคนตายโดยเจตนา </a:t>
            </a:r>
            <a:endParaRPr lang="th-TH" sz="3600" b="1" dirty="0">
              <a:latin typeface="TH KoHo" panose="02000506000000020004" pitchFamily="2" charset="-34"/>
              <a:ea typeface="SimSun" pitchFamily="2" charset="-122"/>
              <a:cs typeface="TH KoHo" panose="02000506000000020004" pitchFamily="2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 eaLnBrk="1" hangingPunct="1"/>
            <a:r>
              <a:rPr lang="th-TH" sz="6000" b="1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ตัวอย่าง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4419600"/>
          </a:xfrm>
        </p:spPr>
        <p:txBody>
          <a:bodyPr>
            <a:normAutofit/>
          </a:bodyPr>
          <a:lstStyle/>
          <a:p>
            <a:pPr marL="382588" indent="22225" algn="thaiDist" eaLnBrk="1" hangingPunct="1">
              <a:buFont typeface="Arial" charset="0"/>
              <a:buNone/>
            </a:pP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นาย ก ลักกระบือของนาย ข โดยจูงกระบือมาพบนาย ค</a:t>
            </a:r>
            <a:r>
              <a:rPr lang="en-US" altLang="zh-CN" sz="3600" dirty="0">
                <a:latin typeface="TH Krub" pitchFamily="2" charset="-34"/>
                <a:cs typeface="TH Krub" pitchFamily="2" charset="-34"/>
              </a:rPr>
              <a:t> </a:t>
            </a: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นาย ก จึงขอให้นาย ค ช่วยจูงกระบือไปซ่อนโดยนาย ค รู้ว่านาย ก ลักกระบือนาย ข มา กรณีนี้ นาย ค ไม่เป็นผู้สนับสนุนในความผิดฐานลักทรัพย์ เพราะจะต้องช่วยเหลือให้ความสะดวกก่อนการกระทำความผิด แต่ การที่ ค</a:t>
            </a:r>
            <a:r>
              <a:rPr lang="en-US" altLang="zh-CN" sz="3600" dirty="0">
                <a:latin typeface="TH Krub" pitchFamily="2" charset="-34"/>
                <a:cs typeface="TH Krub" pitchFamily="2" charset="-34"/>
              </a:rPr>
              <a:t> </a:t>
            </a: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ช่วย ก</a:t>
            </a:r>
            <a:r>
              <a:rPr lang="en-US" altLang="zh-CN" sz="3600" dirty="0">
                <a:latin typeface="TH Krub" pitchFamily="2" charset="-34"/>
                <a:cs typeface="TH Krub" pitchFamily="2" charset="-34"/>
              </a:rPr>
              <a:t> </a:t>
            </a:r>
            <a:r>
              <a:rPr lang="th-TH" altLang="zh-CN" sz="3600" dirty="0">
                <a:latin typeface="TH Krub" pitchFamily="2" charset="-34"/>
                <a:cs typeface="TH Krub" pitchFamily="2" charset="-34"/>
              </a:rPr>
              <a:t>นั้น เกิดขึ้นภายหลังความผิดฐานลักทรัพย์ได้กระทำสำเร็จลงแล้ว จึงไม่เป็นผู้สนับสนุน</a:t>
            </a:r>
            <a:endParaRPr lang="th-TH" sz="3600" dirty="0">
              <a:latin typeface="TH Krub" pitchFamily="2" charset="-34"/>
              <a:ea typeface="SimSun" pitchFamily="2" charset="-122"/>
              <a:cs typeface="TH Krub" pitchFamily="2" charset="-34"/>
            </a:endParaRPr>
          </a:p>
          <a:p>
            <a:pPr eaLnBrk="1" hangingPunct="1"/>
            <a:endParaRPr lang="th-TH" sz="3600" dirty="0"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 eaLnBrk="1" hangingPunct="1"/>
            <a:r>
              <a:rPr lang="th-TH" sz="6000" b="1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ตัวอย่าง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>
            <a:normAutofit/>
          </a:bodyPr>
          <a:lstStyle/>
          <a:p>
            <a:pPr algn="thaiDist" eaLnBrk="1" hangingPunct="1">
              <a:buFont typeface="Arial" charset="0"/>
              <a:buNone/>
            </a:pPr>
            <a:r>
              <a:rPr lang="th-TH" altLang="zh-CN" sz="4000" dirty="0">
                <a:latin typeface="TH Krub" pitchFamily="2" charset="-34"/>
                <a:cs typeface="TH Krub" pitchFamily="2" charset="-34"/>
              </a:rPr>
              <a:t>  นาย ก เป็นคนใช้บ้านของนาย ข นัดแนะกับนาย ค ให้มาลักทรัพย์บ้านของ นาย ข โดยนาย ก จะเปิดหน้าต่างไว้เพื่อให้นาย ค เข้ามาลักทรัพย์ แม้นาย ค จะเข้ามาทางประตูที่นาย ข ลืมเปิดทิ้งไว้ก็ตามนาย ก ก็เป็นผู้สนับสนุนในความผิดลักทรัพย์ เพราะการให้ความช่วยเหลือหรือให้ความสะดวก คือ             การ </a:t>
            </a:r>
            <a:r>
              <a:rPr lang="en-US" altLang="zh-CN" sz="4000" dirty="0">
                <a:latin typeface="TH Krub" pitchFamily="2" charset="-34"/>
                <a:cs typeface="TH Krub" pitchFamily="2" charset="-34"/>
              </a:rPr>
              <a:t>“</a:t>
            </a:r>
            <a:r>
              <a:rPr lang="th-TH" altLang="zh-CN" sz="4000" dirty="0">
                <a:latin typeface="TH Krub" pitchFamily="2" charset="-34"/>
                <a:cs typeface="TH Krub" pitchFamily="2" charset="-34"/>
              </a:rPr>
              <a:t>นัดแนะ</a:t>
            </a:r>
            <a:r>
              <a:rPr lang="en-US" altLang="zh-CN" sz="4000" dirty="0">
                <a:latin typeface="TH Krub" pitchFamily="2" charset="-34"/>
                <a:cs typeface="TH Krub" pitchFamily="2" charset="-34"/>
              </a:rPr>
              <a:t>” </a:t>
            </a:r>
            <a:r>
              <a:rPr lang="th-TH" altLang="zh-CN" sz="4000" dirty="0">
                <a:latin typeface="TH Krub" pitchFamily="2" charset="-34"/>
                <a:cs typeface="TH Krub" pitchFamily="2" charset="-34"/>
              </a:rPr>
              <a:t>กับนาย ค</a:t>
            </a:r>
            <a:r>
              <a:rPr lang="en-US" altLang="zh-CN" sz="4000" dirty="0">
                <a:latin typeface="TH Krub" pitchFamily="2" charset="-34"/>
                <a:cs typeface="TH Krub" pitchFamily="2" charset="-34"/>
              </a:rPr>
              <a:t> </a:t>
            </a:r>
            <a:endParaRPr lang="th-TH" sz="4000" dirty="0"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6871911-BD03-4F9B-91A3-410BDF1E5C7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3400" y="5316"/>
            <a:ext cx="8610600" cy="756684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th-TH" altLang="zh-CN" sz="4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กรณีผู้กระทำความผิดกระทำไปเกินขอบเขต </a:t>
            </a:r>
            <a:endParaRPr lang="th-TH" sz="4000" b="1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17AE033-6891-461F-BF45-98282947E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78994"/>
            <a:ext cx="8534400" cy="5973690"/>
          </a:xfrm>
        </p:spPr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th-TH" sz="2400" b="0" i="0" dirty="0">
                <a:solidFill>
                  <a:srgbClr val="222222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2400" b="1" i="0" dirty="0">
                <a:solidFill>
                  <a:srgbClr val="222222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 87  </a:t>
            </a:r>
            <a:r>
              <a:rPr lang="th-TH" sz="2400" b="0" i="0" dirty="0">
                <a:solidFill>
                  <a:srgbClr val="222222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ในกรณีที่มีการกระทำความผิดเพราะมีผู้ใช้ให้กระทำตาม</a:t>
            </a:r>
            <a:r>
              <a:rPr lang="th-TH" sz="2400" b="0" i="0" u="sng" dirty="0">
                <a:solidFill>
                  <a:srgbClr val="428BC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  <a:hlinkClick r:id="rId2"/>
              </a:rPr>
              <a:t>มาตรา 84</a:t>
            </a:r>
            <a:r>
              <a:rPr lang="th-TH" sz="2400" b="0" i="0" dirty="0">
                <a:solidFill>
                  <a:srgbClr val="222222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 เพราะมีผู้โฆษณาหรือประกาศแก่บุคคลทั่วไปให้กระทำความผิดตาม</a:t>
            </a:r>
            <a:r>
              <a:rPr lang="th-TH" sz="2400" b="0" i="0" u="sng" dirty="0">
                <a:solidFill>
                  <a:srgbClr val="428BC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  <a:hlinkClick r:id="rId3"/>
              </a:rPr>
              <a:t>มาตรา 85</a:t>
            </a:r>
            <a:r>
              <a:rPr lang="th-TH" sz="2400" b="0" i="0" dirty="0">
                <a:solidFill>
                  <a:srgbClr val="222222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 หรือโดยมีผู้สนับสนุนตาม</a:t>
            </a:r>
            <a:r>
              <a:rPr lang="th-TH" sz="2400" b="0" i="0" u="sng" dirty="0">
                <a:solidFill>
                  <a:srgbClr val="428BC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  <a:hlinkClick r:id="rId4"/>
              </a:rPr>
              <a:t>มาตรา 86</a:t>
            </a:r>
            <a:r>
              <a:rPr lang="th-TH" sz="2400" b="0" i="0" dirty="0">
                <a:solidFill>
                  <a:srgbClr val="222222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 ถ้าความผิดที่เกิดขึ้นนั้น ผู้กระทำได้กระทำไปเกินขอบเขตที่ใช้หรือที่โฆษณาหรือประกาศ หรือเกินไปจากเจตนาของผู้สนับสนุน ผู้ใช้ให้กระทำความผิด ผู้โฆษณาหรือประกาศแก่บุคคลทั่วไปให้กระทำความผิด หรือผู้สนับสนุนการกระทำความผิด แล้วแต่กรณี ต้องรับผิดทางอาญาเพียงสำหรับความผิดเท่าที่อยู่ในขอบเขตที่ใช้ หรือที่โฆษณาหรือประกาศ หรืออยู่ในขอบเขตแห่งเจตนาของผู้สนับสนุนการกระทำความผิดเท่านั้น แต่ถ้าโดยพฤติการณ์อาจเล็งเห็นได้ว่า อาจเกิดการกระทำความผิดเช่นที่เกิดขึ้นนั้นได้จากการใช้ การโฆษณา หรือประกาศ หรือการสนับสนุน ผู้ใช้ให้กระทำความผิด ผู้โฆษณาหรือประกาศแก่บุคคลทั่วไปให้กระทำความผิด หรือผู้สนับสนุนการกระทำความผิด แล้วแต่กรณี ต้องรับผิดทางอาญาตามความผิดที่เกิดขึ้นนั้น</a:t>
            </a:r>
          </a:p>
          <a:p>
            <a:pPr marL="0" indent="0" algn="thaiDist">
              <a:buNone/>
            </a:pPr>
            <a:r>
              <a:rPr lang="th-TH" sz="2400" b="0" i="0" dirty="0">
                <a:solidFill>
                  <a:srgbClr val="222222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 ในกรณีที่ผู้ถูกใช้ ผู้กระทำตามคำโฆษณา หรือประกาศแก่บุคคลทั่วไปให้กระทำความผิด หรือตัวการในความผิด จะต้องรับผิดทางอาญามีกำหนดโทษสูงขึ้นเพราะอาศัยผลที่เกิดจากการกระทำความผิด ผู้ใช้ให้กระทำความผิด ผู้โฆษณาหรือประกาศแก่บุคคลทั่วไปให้กระทำความผิด หรือผู้สนับสนุนการกระทำความผิด แล้วแต่กรณี ต้องรับผิดทางอาญาตามความผิดที่มีกำหนดโทษสูงขึ้นนั้นด้วย แต่ถ้าโดยลักษณะของความผิด ผู้กระทำจะต้องรับผิดทางอาญามีกำหนดโทษสูงขึ้นเฉพาะเมื่อผู้กระทำต้องรู้ หรืออาจเล็งเห็นได้ว่าจะเกิดผลเช่นนั้นขึ้น ผู้ใช้ให้กระทำความผิด ผู้โฆษณาหรือประกาศแก่บุคคลทั่วไปให้กระทำความผิด หรือผู้สนับสนุนการกระทำความผิด จะต้องรับผิดทางอาญาตามความผิดที่มีกำหนดโทษสูงขึ้นก็เฉพาะเมื่อตนได้รู้ หรืออาจเล็งเห็นได้ว่าจะเกิดผลเช่นที่เกิดขึ้นนั้น</a:t>
            </a:r>
            <a:endParaRPr lang="en-US" sz="2400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100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839200" cy="1219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th-TH" altLang="zh-CN" sz="6600" b="1">
                <a:solidFill>
                  <a:schemeClr val="tx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 ผู้กระทำความผิดหลายคน</a:t>
            </a:r>
            <a:r>
              <a:rPr lang="en-US" altLang="zh-CN" sz="6600" b="1">
                <a:solidFill>
                  <a:schemeClr val="tx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endParaRPr lang="th-TH" sz="6600" b="1">
              <a:solidFill>
                <a:schemeClr val="tx1"/>
              </a:solidFill>
              <a:latin typeface="TH KoHo" panose="02000506000000020004" pitchFamily="2" charset="-34"/>
              <a:ea typeface="SimSun" pitchFamily="2" charset="-122"/>
              <a:cs typeface="TH KoHo" panose="02000506000000020004" pitchFamily="2" charset="-34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219200"/>
            <a:ext cx="6248400" cy="48768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182563" indent="-12700" eaLnBrk="1" hangingPunct="1">
              <a:buFont typeface="Arial" charset="0"/>
              <a:buNone/>
            </a:pPr>
            <a:r>
              <a:rPr lang="th-TH" altLang="zh-CN" sz="5400" b="1" dirty="0">
                <a:solidFill>
                  <a:srgbClr val="FFC000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1. ตัวการ </a:t>
            </a:r>
          </a:p>
          <a:p>
            <a:pPr marL="182563" indent="-12700" eaLnBrk="1" hangingPunct="1">
              <a:buFont typeface="Arial" charset="0"/>
              <a:buNone/>
            </a:pPr>
            <a:r>
              <a:rPr lang="th-TH" altLang="zh-CN" sz="5400" b="1" dirty="0">
                <a:solidFill>
                  <a:srgbClr val="FFC000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2. ผู้ใช้</a:t>
            </a:r>
            <a:r>
              <a:rPr lang="en-US" altLang="zh-CN" sz="5400" b="1" dirty="0">
                <a:solidFill>
                  <a:srgbClr val="FFC000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endParaRPr lang="th-TH" altLang="zh-CN" sz="5400" b="1" dirty="0">
              <a:solidFill>
                <a:srgbClr val="FFC000"/>
              </a:solidFill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182563" indent="-12700" eaLnBrk="1" hangingPunct="1">
              <a:buFont typeface="Arial" charset="0"/>
              <a:buNone/>
            </a:pPr>
            <a:r>
              <a:rPr lang="th-TH" altLang="zh-CN" sz="5400" b="1" dirty="0">
                <a:solidFill>
                  <a:srgbClr val="FFC000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3. ผู้สนับสนุน</a:t>
            </a:r>
            <a:endParaRPr lang="en-US" altLang="zh-CN" sz="5400" b="1" dirty="0">
              <a:solidFill>
                <a:srgbClr val="FFC000"/>
              </a:solidFill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182563" indent="-12700" eaLnBrk="1" hangingPunct="1">
              <a:buFont typeface="Arial" charset="0"/>
              <a:buNone/>
            </a:pPr>
            <a:r>
              <a:rPr lang="en-US" altLang="zh-CN" sz="5400" b="1" dirty="0">
                <a:solidFill>
                  <a:srgbClr val="FFC000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4. </a:t>
            </a:r>
            <a:r>
              <a:rPr lang="th-TH" altLang="zh-CN" sz="5400" b="1" dirty="0">
                <a:solidFill>
                  <a:srgbClr val="FFC000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ผู้โฆษณาหรือประกาศ</a:t>
            </a:r>
            <a:r>
              <a:rPr lang="en-US" altLang="zh-CN" sz="4400" b="1" dirty="0">
                <a:solidFill>
                  <a:srgbClr val="FFC000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endParaRPr lang="th-TH" sz="4400" b="1" dirty="0">
              <a:solidFill>
                <a:srgbClr val="FFC000"/>
              </a:solidFill>
              <a:latin typeface="TH KoHo" panose="02000506000000020004" pitchFamily="2" charset="-34"/>
              <a:ea typeface="SimSun" pitchFamily="2" charset="-122"/>
              <a:cs typeface="TH KoHo" panose="02000506000000020004" pitchFamily="2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914400"/>
            <a:ext cx="7543800" cy="609600"/>
          </a:xfrm>
          <a:noFill/>
        </p:spPr>
        <p:txBody>
          <a:bodyPr>
            <a:noAutofit/>
          </a:bodyPr>
          <a:lstStyle/>
          <a:p>
            <a:pPr algn="r" eaLnBrk="1" hangingPunct="1"/>
            <a:r>
              <a:rPr lang="th-TH" altLang="zh-CN" sz="4400" b="1" dirty="0">
                <a:solidFill>
                  <a:srgbClr val="FFFF00"/>
                </a:solidFill>
                <a:latin typeface="TH Krub" pitchFamily="2" charset="-34"/>
                <a:cs typeface="TH Krub" pitchFamily="2" charset="-34"/>
              </a:rPr>
              <a:t>กรณีผู้กระทำความผิดกระทำไปเกินขอบเขต </a:t>
            </a:r>
            <a:endParaRPr lang="th-TH" sz="4400" b="1" dirty="0">
              <a:solidFill>
                <a:srgbClr val="FFFF00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-7088" y="1981200"/>
            <a:ext cx="9151088" cy="4876800"/>
          </a:xfrm>
          <a:noFill/>
        </p:spPr>
        <p:txBody>
          <a:bodyPr rtlCol="0">
            <a:noAutofit/>
          </a:bodyPr>
          <a:lstStyle/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600" b="1" dirty="0">
                <a:highlight>
                  <a:srgbClr val="000000"/>
                </a:highlight>
                <a:latin typeface="TH Krub" panose="02000506040000020004" pitchFamily="2" charset="-34"/>
                <a:cs typeface="TH Krub" pitchFamily="2" charset="-34"/>
              </a:rPr>
              <a:t>กรณีผู้ใช้ </a:t>
            </a:r>
            <a:r>
              <a:rPr lang="en-US" dirty="0">
                <a:latin typeface="TH Krub" panose="02000506040000020004" pitchFamily="2" charset="-34"/>
                <a:cs typeface="TH Krub" pitchFamily="2" charset="-34"/>
              </a:rPr>
              <a:t>: </a:t>
            </a:r>
            <a:r>
              <a:rPr lang="th-TH" dirty="0">
                <a:latin typeface="TH Krub" panose="02000506040000020004" pitchFamily="2" charset="-34"/>
                <a:cs typeface="TH Krub" pitchFamily="2" charset="-34"/>
              </a:rPr>
              <a:t>รับผิดทางอาญาเท่าที่อยู่ในขอบเขตที่ใช้นั้น เช่น ใช้ให้ทำร้ายร่างกายแต่ไปฆ่า </a:t>
            </a:r>
          </a:p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600" b="1" dirty="0">
                <a:highlight>
                  <a:srgbClr val="000000"/>
                </a:highlight>
                <a:latin typeface="TH Krub" panose="02000506040000020004" pitchFamily="2" charset="-34"/>
                <a:cs typeface="TH Krub" pitchFamily="2" charset="-34"/>
              </a:rPr>
              <a:t>กรณีผู้โฆษณาหรือประกาศ</a:t>
            </a:r>
            <a:r>
              <a:rPr lang="th-TH" sz="3600" b="1" dirty="0">
                <a:latin typeface="TH Krub" panose="02000506040000020004" pitchFamily="2" charset="-34"/>
                <a:cs typeface="TH Krub" pitchFamily="2" charset="-34"/>
              </a:rPr>
              <a:t> </a:t>
            </a:r>
            <a:r>
              <a:rPr lang="en-US" dirty="0">
                <a:latin typeface="TH Krub" panose="02000506040000020004" pitchFamily="2" charset="-34"/>
                <a:cs typeface="TH Krub" pitchFamily="2" charset="-34"/>
              </a:rPr>
              <a:t>: </a:t>
            </a:r>
            <a:r>
              <a:rPr lang="th-TH" dirty="0">
                <a:latin typeface="TH Krub" panose="02000506040000020004" pitchFamily="2" charset="-34"/>
                <a:cs typeface="TH Krub" pitchFamily="2" charset="-34"/>
              </a:rPr>
              <a:t>รับผิดเท่าที่อยู่ในขอบเขตของการโฆษณาหรือการประกาศ เช่น โฆษณาให้ลักทรัพย์แต่ไปชิงทรัพย์</a:t>
            </a:r>
          </a:p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4000" b="1" dirty="0">
                <a:highlight>
                  <a:srgbClr val="000000"/>
                </a:highlight>
                <a:latin typeface="TH Krub" panose="02000506040000020004" pitchFamily="2" charset="-34"/>
                <a:cs typeface="TH Krub" pitchFamily="2" charset="-34"/>
              </a:rPr>
              <a:t>กรณีผู้สนับสนุน </a:t>
            </a:r>
            <a:r>
              <a:rPr lang="en-US" dirty="0">
                <a:latin typeface="TH Krub" panose="02000506040000020004" pitchFamily="2" charset="-34"/>
                <a:cs typeface="TH Krub" pitchFamily="2" charset="-34"/>
              </a:rPr>
              <a:t>: </a:t>
            </a:r>
            <a:r>
              <a:rPr lang="th-TH" dirty="0">
                <a:latin typeface="TH Krub" panose="02000506040000020004" pitchFamily="2" charset="-34"/>
                <a:cs typeface="TH Krub" pitchFamily="2" charset="-34"/>
              </a:rPr>
              <a:t>รับผิดเท่าที่อยู่ในขอบเขตแห่งเจตนาในการสนับสนุนเท่านั้น เช่น ให้ยืมรถไปลักทรัพย์ แต่ เอารถไปปล้นทรัพย์</a:t>
            </a:r>
          </a:p>
          <a:p>
            <a:pPr algn="thaiDist" eaLnBrk="1" fontAlgn="auto" hangingPunct="1">
              <a:spcAft>
                <a:spcPts val="0"/>
              </a:spcAft>
              <a:buNone/>
              <a:defRPr/>
            </a:pPr>
            <a:r>
              <a:rPr lang="th-TH" sz="4000" b="1" u="sng" dirty="0">
                <a:highlight>
                  <a:srgbClr val="FF0000"/>
                </a:highlight>
                <a:latin typeface="TH Krub" panose="02000506040000020004" pitchFamily="2" charset="-34"/>
                <a:cs typeface="TH Krub" pitchFamily="2" charset="-34"/>
              </a:rPr>
              <a:t>ข้อยกเว้น</a:t>
            </a:r>
          </a:p>
          <a:p>
            <a:pPr marL="0" indent="287338" algn="thaiDist" eaLnBrk="1" fontAlgn="auto" hangingPunct="1">
              <a:spcAft>
                <a:spcPts val="0"/>
              </a:spcAft>
              <a:buNone/>
              <a:defRPr/>
            </a:pPr>
            <a:r>
              <a:rPr lang="th-TH" dirty="0">
                <a:latin typeface="TH Krub" pitchFamily="2" charset="-34"/>
                <a:cs typeface="TH Krub" pitchFamily="2" charset="-34"/>
              </a:rPr>
              <a:t>ถ้าโดยพฤติการณ์อาจเล็งเห็นผลที่เกิดขึ้นต้องรับผิดตามนั้น เช่น  ให้ลักทรัพย์ไม่ได้ระบุเวลา แต่ได้มีการลักทรัพย์กลางคืน, ใช้ให้วางเพลิงแต่มีคนตาย</a:t>
            </a:r>
          </a:p>
          <a:p>
            <a:pPr algn="thaiDist" eaLnBrk="1" fontAlgn="auto" hangingPunct="1">
              <a:spcAft>
                <a:spcPts val="0"/>
              </a:spcAft>
              <a:buNone/>
              <a:defRPr/>
            </a:pPr>
            <a:r>
              <a:rPr lang="th-TH" dirty="0">
                <a:latin typeface="TH Krub" pitchFamily="2" charset="-34"/>
                <a:cs typeface="TH Krub" pitchFamily="2" charset="-34"/>
              </a:rPr>
              <a:t>	ถ้าต้องรับผิดโทษสูงขึ้น ก็เฉพาะเมื่อตนได้รู้ หรืออาจเล็งเห็นผลได้ </a:t>
            </a:r>
          </a:p>
          <a:p>
            <a:pPr algn="thaiDi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h-TH" dirty="0">
              <a:latin typeface="TH Krub" pitchFamily="2" charset="-34"/>
              <a:cs typeface="TH Krub" pitchFamily="2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4FFC320-A544-41A0-A11A-8C4B7BEA27F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15949"/>
            <a:ext cx="9144000" cy="1249288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thaiDist" eaLnBrk="1" hangingPunct="1"/>
            <a:r>
              <a:rPr lang="th-TH" altLang="zh-CN" sz="4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การเข้าขัดขวางของผู้ใช้ ผู้โฆษณาหรือประกาศ หรือ ผู้สนับสนุน </a:t>
            </a:r>
            <a:endParaRPr lang="th-TH" sz="4000" b="1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E46CD95-FD49-4A5D-9FDA-A6574C7A3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305800" cy="45720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6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 88  ถ้าความผิดที่ได้ใช้ ที่ได้โฆษณาหรือประกาศแก่บุคคลทั่วไปให้กระทำ หรือที่ได้สนับสนุนให้กระทำ ได้กระทำถึงขั้นลงมือกระทำความผิด แต่เนื่องจากการเข้าขัดขวางของผู้ใช้ ผู้โฆษณาหรือประกาศ หรือผู้สนับสนุน ผู้กระทำได้กระทำไปไม่ตลอด หรือกระทำไปตลอดแล้ว แต่การกระทำนั้นไม่บรรลุผล ผู้ใช้หรือผู้โฆษณาหรือประกาศ คงรับผิดเพียงที่บัญญัติไว้ในมาตรา 84 วรรคสอง หรือมาตรา 85 วรรคแรก แล้วแต่กรณี ส่วนผู้สนับสนุนนั้นไม่ต้องรับโทษ</a:t>
            </a:r>
            <a:endParaRPr lang="en-US" sz="3600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4825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pPr eaLnBrk="1" hangingPunct="1"/>
            <a:r>
              <a:rPr lang="th-TH" altLang="zh-CN" sz="4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การเข้าขัดขวางของผู้ใช้ ผู้โฆษณาหรือประกาศ หรือ ผู้สนับสนุน (มาตรา ๘๘)</a:t>
            </a:r>
            <a:endParaRPr lang="th-TH" sz="4000" b="1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534400" cy="5715000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4000" b="1" dirty="0">
                <a:latin typeface="TH Krub" pitchFamily="2" charset="-34"/>
                <a:cs typeface="TH Krub" pitchFamily="2" charset="-34"/>
              </a:rPr>
              <a:t>องค์ประกอบ</a:t>
            </a:r>
            <a:r>
              <a:rPr lang="th-TH" sz="3200" dirty="0">
                <a:latin typeface="TH Krub" pitchFamily="2" charset="-34"/>
                <a:cs typeface="TH Krub" pitchFamily="2" charset="-34"/>
              </a:rPr>
              <a:t> </a:t>
            </a:r>
            <a:r>
              <a:rPr lang="en-US" sz="3200" dirty="0">
                <a:latin typeface="TH Krub" pitchFamily="2" charset="-34"/>
                <a:cs typeface="TH Krub" pitchFamily="2" charset="-34"/>
              </a:rPr>
              <a:t>: </a:t>
            </a:r>
            <a:endParaRPr lang="th-TH" sz="3200" dirty="0">
              <a:latin typeface="TH Krub" pitchFamily="2" charset="-34"/>
              <a:cs typeface="TH Krub" pitchFamily="2" charset="-34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3200" dirty="0">
                <a:latin typeface="TH Krub" pitchFamily="2" charset="-34"/>
                <a:cs typeface="TH Krub" pitchFamily="2" charset="-34"/>
              </a:rPr>
              <a:t>	ในกรณีที่ความผิดที่ได้ใช้  ที่ได้โฆษณาหรือประกาศ หรือที่สนับสนุนให้กระทำ แต่เนื่องจากการขัดขวางของผู้ใช้ ผู้โฆษณาหรือประกาศ หรือผู้สนับสนุน ผู้กระทำจึงกระทำไปไม่ตลอด หรือกระทำไปตลอดแล้วแต่การกระทำนั้นไม่บรรลุผล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3600" b="1" dirty="0">
                <a:latin typeface="TH Krub" pitchFamily="2" charset="-34"/>
                <a:cs typeface="TH Krub" pitchFamily="2" charset="-34"/>
              </a:rPr>
              <a:t>ความรับผิดทางอาญา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200" u="sng" dirty="0">
                <a:latin typeface="TH Krub" pitchFamily="2" charset="-34"/>
                <a:cs typeface="TH Krub" pitchFamily="2" charset="-34"/>
              </a:rPr>
              <a:t>กรณีผู้ใช้ </a:t>
            </a:r>
            <a:r>
              <a:rPr lang="en-US" sz="3200" dirty="0">
                <a:latin typeface="TH Krub" pitchFamily="2" charset="-34"/>
                <a:cs typeface="TH Krub" pitchFamily="2" charset="-34"/>
              </a:rPr>
              <a:t>: </a:t>
            </a:r>
            <a:r>
              <a:rPr lang="th-TH" sz="3200" dirty="0">
                <a:latin typeface="TH Krub" pitchFamily="2" charset="-34"/>
                <a:cs typeface="TH Krub" pitchFamily="2" charset="-34"/>
              </a:rPr>
              <a:t>ตามมาตรา ๘๔ วรรคสอง คือ โทษ หนึ่งในสาม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200" u="sng" dirty="0">
                <a:latin typeface="TH Krub" pitchFamily="2" charset="-34"/>
                <a:cs typeface="TH Krub" pitchFamily="2" charset="-34"/>
              </a:rPr>
              <a:t>กรณีผู้โฆษณาหรือประกาศ </a:t>
            </a:r>
            <a:r>
              <a:rPr lang="en-US" sz="3200" dirty="0">
                <a:latin typeface="TH Krub" pitchFamily="2" charset="-34"/>
                <a:cs typeface="TH Krub" pitchFamily="2" charset="-34"/>
              </a:rPr>
              <a:t>: </a:t>
            </a:r>
            <a:r>
              <a:rPr lang="th-TH" sz="3200" dirty="0">
                <a:latin typeface="TH Krub" pitchFamily="2" charset="-34"/>
                <a:cs typeface="TH Krub" pitchFamily="2" charset="-34"/>
              </a:rPr>
              <a:t>ตามมาตรา ๘๕ วรรคแรก คือกึ่งหนึ่ง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200" u="sng" dirty="0">
                <a:latin typeface="TH Krub" pitchFamily="2" charset="-34"/>
                <a:cs typeface="TH Krub" pitchFamily="2" charset="-34"/>
              </a:rPr>
              <a:t>กรณีผู้สนับสนุน </a:t>
            </a:r>
            <a:r>
              <a:rPr lang="en-US" sz="3200" dirty="0">
                <a:latin typeface="TH Krub" pitchFamily="2" charset="-34"/>
                <a:cs typeface="TH Krub" pitchFamily="2" charset="-34"/>
              </a:rPr>
              <a:t>: </a:t>
            </a:r>
            <a:r>
              <a:rPr lang="th-TH" sz="3200" dirty="0">
                <a:latin typeface="TH Krub" pitchFamily="2" charset="-34"/>
                <a:cs typeface="TH Krub" pitchFamily="2" charset="-34"/>
              </a:rPr>
              <a:t>ไม่ต้องรับโทษเลย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ACD5BD1-8DD6-4D3E-987A-5108CA440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838200"/>
            <a:ext cx="5943600" cy="5287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600" b="1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 89  </a:t>
            </a:r>
            <a:r>
              <a:rPr lang="th-TH" sz="36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ถ้ามีเหตุส่วนตัวอันควรยกเว้นโทษ ลดโทษหรือเพิ่มโทษแก่ผู้กระทำความผิดคนใด จะนำเหตุนั้นไปใช้แก่ผู้กระทำความผิดคนอื่นในการกระทำความผิดนั้นด้วยไม่ได้ แต่ถ้าเหตุอันควรยกเว้นโทษ ลดโทษหรือเพิ่มโทษเป็นเหตุในลักษณะคดี จึงให้ใช้แก่ผู้กระทำความผิดในการกระทำความผิดนั้นด้วยกันทุกคน</a:t>
            </a:r>
            <a:endParaRPr lang="en-US" sz="3600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98336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E46CD95-FD49-4A5D-9FDA-A6574C7A3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23900"/>
            <a:ext cx="8686800" cy="57531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th-TH" sz="3600" b="1" i="0" dirty="0">
                <a:solidFill>
                  <a:srgbClr val="11111A"/>
                </a:solidFill>
                <a:effectLst/>
                <a:highlight>
                  <a:srgbClr val="808080"/>
                </a:highlight>
                <a:latin typeface="TH KoHo" panose="02000506000000020004" pitchFamily="2" charset="-34"/>
                <a:cs typeface="TH KoHo" panose="02000506000000020004" pitchFamily="2" charset="-34"/>
              </a:rPr>
              <a:t>เหตุส่วนตัว  </a:t>
            </a:r>
            <a:r>
              <a:rPr lang="th-TH" sz="3600" b="1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หมายถึง  เหตุที่อาศัยคุณสมบัติส่วนตัวของผู้กระทำความผิดเป็นสำคัญ  จึงมีผลเฉพาะตัว  ไม่มีผลถึงผู้อื่นที่ร่วมกระทำความผิด  หรือผู้ใช้  หรือผู้สนับสนุนด้วย  </a:t>
            </a:r>
          </a:p>
          <a:p>
            <a:pPr marL="0" indent="0" algn="thaiDist">
              <a:buNone/>
            </a:pPr>
            <a:r>
              <a:rPr lang="th-TH" sz="36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เช่น ผู้สืบสันดานลักทรัพย์ของบุพการี มาตรา 71 บัญญัติว่า ศาลอาจลงโทษน้อยกว่าที่กฎหมายบัญญัติไว้เพียงใดก็ได้</a:t>
            </a:r>
          </a:p>
          <a:p>
            <a:pPr marL="0" indent="0" algn="thaiDist">
              <a:buNone/>
            </a:pPr>
            <a:endParaRPr lang="th-TH" sz="3600" b="0" i="0" dirty="0">
              <a:solidFill>
                <a:srgbClr val="11111A"/>
              </a:solidFill>
              <a:effectLst/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indent="0" algn="thaiDist">
              <a:buNone/>
            </a:pPr>
            <a:r>
              <a:rPr lang="th-TH" sz="3600" b="1" i="0" dirty="0">
                <a:solidFill>
                  <a:srgbClr val="11111A"/>
                </a:solidFill>
                <a:effectLst/>
                <a:highlight>
                  <a:srgbClr val="808080"/>
                </a:highlight>
                <a:latin typeface="TH KoHo" panose="02000506000000020004" pitchFamily="2" charset="-34"/>
                <a:cs typeface="TH KoHo" panose="02000506000000020004" pitchFamily="2" charset="-34"/>
              </a:rPr>
              <a:t>เหตุลักษณะคดี  </a:t>
            </a:r>
            <a:r>
              <a:rPr lang="th-TH" sz="3600" b="1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หมายถึง  เหตุที่เกี่ยวกับความผิด มีผลถึงผู้ร่วมกระทำความผิดทุกคน 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rgbClr val="11111A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600" dirty="0">
                <a:solidFill>
                  <a:srgbClr val="11111A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เช่น การกระทำความผิดแต่บับยั้งเสียเอง ผู้กระทำไม่มีโทษตามมาตรา </a:t>
            </a:r>
            <a:r>
              <a:rPr lang="en-US" sz="3600" dirty="0">
                <a:solidFill>
                  <a:srgbClr val="11111A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82 </a:t>
            </a:r>
            <a:r>
              <a:rPr lang="th-TH" sz="3600" dirty="0">
                <a:solidFill>
                  <a:srgbClr val="11111A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ผู้สนับสนุนก็ไม่มีโทษไปด้วยเพราะเป็นเหตุลักษณะคดี</a:t>
            </a:r>
            <a:endParaRPr lang="th-TH" sz="3600" i="0" dirty="0">
              <a:solidFill>
                <a:srgbClr val="11111A"/>
              </a:solidFill>
              <a:effectLst/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5166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62400"/>
            <a:ext cx="8839200" cy="21336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6000" b="1" dirty="0">
                <a:latin typeface="TH Krub" pitchFamily="2" charset="-34"/>
                <a:cs typeface="TH Krub" pitchFamily="2" charset="-34"/>
              </a:rPr>
              <a:t>ความผิดหลายกรรมหรือหลายกระทง</a:t>
            </a:r>
            <a:endParaRPr lang="en-US" sz="6000" b="1" dirty="0">
              <a:latin typeface="TH Krub" pitchFamily="2" charset="-34"/>
              <a:cs typeface="TH Krub" pitchFamily="2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ACD5BD1-8DD6-4D3E-987A-5108CA440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838200"/>
            <a:ext cx="5943600" cy="5287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48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44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 90  เมื่อการกระทำใดอันเป็นกรรมเดียวเป็นความผิดต่อกฎหมายหลายบท ให้ใช้กฎหมายบทที่มีโทษหนักที่สุดลงโทษแก่ผู้กระทำความผิด</a:t>
            </a:r>
            <a:endParaRPr lang="en-US" sz="4800" dirty="0">
              <a:solidFill>
                <a:schemeClr val="tx1"/>
              </a:solidFill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801BF1-D13D-456F-B758-D04E3B6C3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9800"/>
            <a:ext cx="2590800" cy="21336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th-TH" sz="4800" b="1" dirty="0">
                <a:latin typeface="TH Krub" pitchFamily="2" charset="-34"/>
                <a:cs typeface="TH Krub" pitchFamily="2" charset="-34"/>
              </a:rPr>
              <a:t>ความผิด</a:t>
            </a:r>
            <a:br>
              <a:rPr lang="en-US" sz="4800" b="1" dirty="0">
                <a:latin typeface="TH Krub" pitchFamily="2" charset="-34"/>
                <a:cs typeface="TH Krub" pitchFamily="2" charset="-34"/>
              </a:rPr>
            </a:br>
            <a:r>
              <a:rPr lang="th-TH" sz="4800" b="1" dirty="0">
                <a:latin typeface="TH Krub" pitchFamily="2" charset="-34"/>
                <a:cs typeface="TH Krub" pitchFamily="2" charset="-34"/>
              </a:rPr>
              <a:t>กรรมเดียว</a:t>
            </a:r>
            <a:br>
              <a:rPr lang="th-TH" sz="4800" b="1" dirty="0">
                <a:latin typeface="TH Krub" pitchFamily="2" charset="-34"/>
                <a:cs typeface="TH Krub" pitchFamily="2" charset="-34"/>
              </a:rPr>
            </a:br>
            <a:r>
              <a:rPr lang="th-TH" sz="4800" b="1" dirty="0">
                <a:latin typeface="TH Krub" pitchFamily="2" charset="-34"/>
                <a:cs typeface="TH Krub" pitchFamily="2" charset="-34"/>
              </a:rPr>
              <a:t>หลายบท</a:t>
            </a:r>
            <a:endParaRPr lang="en-US" sz="4800" b="1" dirty="0">
              <a:latin typeface="TH Krub" pitchFamily="2" charset="-34"/>
              <a:cs typeface="TH Krub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799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Autofit/>
          </a:bodyPr>
          <a:lstStyle/>
          <a:p>
            <a:pPr eaLnBrk="1" hangingPunct="1"/>
            <a:r>
              <a:rPr lang="th-TH" sz="4800" b="1" dirty="0">
                <a:solidFill>
                  <a:schemeClr val="bg1"/>
                </a:solidFill>
                <a:latin typeface="TH Krub" pitchFamily="2" charset="-34"/>
                <a:ea typeface="SimSun" pitchFamily="2" charset="-122"/>
                <a:cs typeface="TH Krub" pitchFamily="2" charset="-34"/>
              </a:rPr>
              <a:t>ความผิดหลายบท มาตรา ๙๐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95423" y="1066800"/>
            <a:ext cx="8534400" cy="5791200"/>
          </a:xfrm>
          <a:noFill/>
        </p:spPr>
        <p:txBody>
          <a:bodyPr rtlCol="0">
            <a:noAutofit/>
          </a:bodyPr>
          <a:lstStyle/>
          <a:p>
            <a:pPr algn="thaiDist" eaLnBrk="1" fontAlgn="auto" hangingPunct="1">
              <a:spcAft>
                <a:spcPts val="0"/>
              </a:spcAft>
              <a:buNone/>
              <a:defRPr/>
            </a:pPr>
            <a:r>
              <a:rPr lang="th-TH" sz="3200" b="1" dirty="0">
                <a:latin typeface="TH KoHo" panose="02000506000000020004" pitchFamily="2" charset="-34"/>
                <a:cs typeface="TH KoHo" panose="02000506000000020004" pitchFamily="2" charset="-34"/>
              </a:rPr>
              <a:t>องค์ประกอบ </a:t>
            </a:r>
            <a:r>
              <a:rPr lang="en-US" sz="3200" b="1" dirty="0">
                <a:latin typeface="TH KoHo" panose="02000506000000020004" pitchFamily="2" charset="-34"/>
                <a:cs typeface="TH KoHo" panose="02000506000000020004" pitchFamily="2" charset="-34"/>
              </a:rPr>
              <a:t>: </a:t>
            </a:r>
            <a:r>
              <a:rPr lang="th-TH" sz="3200" b="1" dirty="0">
                <a:latin typeface="TH KoHo" panose="02000506000000020004" pitchFamily="2" charset="-34"/>
                <a:cs typeface="TH KoHo" panose="02000506000000020004" pitchFamily="2" charset="-34"/>
              </a:rPr>
              <a:t>เมื่อการกระทำกรรมเดียว เป็นความผิดต่อกฎหมายหลายบท </a:t>
            </a:r>
          </a:p>
          <a:p>
            <a:pPr algn="thaiDist" eaLnBrk="1" fontAlgn="auto" hangingPunct="1">
              <a:spcAft>
                <a:spcPts val="0"/>
              </a:spcAft>
              <a:buNone/>
              <a:defRPr/>
            </a:pPr>
            <a:endParaRPr lang="en-US" sz="1400" b="1" dirty="0"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algn="thaiDist" eaLnBrk="1" fontAlgn="auto" hangingPunct="1">
              <a:spcAft>
                <a:spcPts val="0"/>
              </a:spcAft>
              <a:buNone/>
              <a:defRPr/>
            </a:pPr>
            <a:r>
              <a:rPr lang="th-TH" sz="3200" b="1" dirty="0">
                <a:latin typeface="TH KoHo" panose="02000506000000020004" pitchFamily="2" charset="-34"/>
                <a:cs typeface="TH KoHo" panose="02000506000000020004" pitchFamily="2" charset="-34"/>
              </a:rPr>
              <a:t>โทษ </a:t>
            </a:r>
            <a:r>
              <a:rPr lang="en-US" sz="3200" b="1" dirty="0">
                <a:latin typeface="TH KoHo" panose="02000506000000020004" pitchFamily="2" charset="-34"/>
                <a:cs typeface="TH KoHo" panose="02000506000000020004" pitchFamily="2" charset="-34"/>
              </a:rPr>
              <a:t>: </a:t>
            </a:r>
            <a:r>
              <a:rPr lang="th-TH" sz="3200" b="1" dirty="0">
                <a:latin typeface="TH KoHo" panose="02000506000000020004" pitchFamily="2" charset="-34"/>
                <a:cs typeface="TH KoHo" panose="02000506000000020004" pitchFamily="2" charset="-34"/>
              </a:rPr>
              <a:t>ให้ใช้กฎหมายบทที่มีโทษหนักที่สุด</a:t>
            </a:r>
          </a:p>
          <a:p>
            <a:pPr algn="thaiDist" eaLnBrk="1" fontAlgn="auto" hangingPunct="1">
              <a:spcAft>
                <a:spcPts val="0"/>
              </a:spcAft>
              <a:buNone/>
              <a:defRPr/>
            </a:pPr>
            <a:endParaRPr lang="en-US" sz="1400" b="1" dirty="0"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indent="0" algn="thaiDist" eaLnBrk="1" fontAlgn="auto" hangingPunct="1">
              <a:spcAft>
                <a:spcPts val="0"/>
              </a:spcAft>
              <a:buNone/>
              <a:defRPr/>
            </a:pPr>
            <a:r>
              <a:rPr lang="th-TH" sz="3200" b="1" dirty="0">
                <a:highlight>
                  <a:srgbClr val="FFFF00"/>
                </a:highlight>
                <a:latin typeface="TH KoHo" panose="02000506000000020004" pitchFamily="2" charset="-34"/>
                <a:cs typeface="TH KoHo" panose="02000506000000020004" pitchFamily="2" charset="-34"/>
              </a:rPr>
              <a:t>กรรมเดียว หมายถึง การกระทำโดยมี “เจตนาเดียวกัน” เจตนาเดียวกัน อาจเกิดจากการกระทำอันเดียว หรือจากการกระทำหลายอันก็ได้</a:t>
            </a:r>
          </a:p>
          <a:p>
            <a:pPr lvl="1" algn="thaiDist">
              <a:defRPr/>
            </a:pPr>
            <a:r>
              <a:rPr lang="th-TH" sz="2800" b="1" i="0" dirty="0">
                <a:latin typeface="TH KoHo" panose="02000506000000020004" pitchFamily="2" charset="-34"/>
                <a:cs typeface="TH KoHo" panose="02000506000000020004" pitchFamily="2" charset="-34"/>
              </a:rPr>
              <a:t>การกระทำทางธรรมชาติอันเดียวกัน  เช่น ยิงปืนนัดเดียว ถูกคนหนึ่งตาย อีกคนเจ็บสาหัส</a:t>
            </a:r>
          </a:p>
          <a:p>
            <a:pPr lvl="1" algn="thaiDist">
              <a:defRPr/>
            </a:pPr>
            <a:r>
              <a:rPr lang="th-TH" sz="2800" b="1" i="0" dirty="0">
                <a:latin typeface="TH KoHo" panose="02000506000000020004" pitchFamily="2" charset="-34"/>
                <a:cs typeface="TH KoHo" panose="02000506000000020004" pitchFamily="2" charset="-34"/>
              </a:rPr>
              <a:t>การกระทำทางธรรมชาติหลายการกระทำ แต่กฎหมายถือเป็นกรรมเดียว เช่น ชิงทรัพย์ ประกอบด้วย ลักทรัพย์ และ การใช้กำลังประทุษร้าย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th-TH" sz="4000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กรณีไม่ถือว่าผิดกฎหมายหลายบท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48577" cy="5867400"/>
          </a:xfrm>
          <a:noFill/>
        </p:spPr>
        <p:txBody>
          <a:bodyPr rtlCol="0">
            <a:noAutofit/>
          </a:bodyPr>
          <a:lstStyle/>
          <a:p>
            <a:pPr lvl="1">
              <a:buFont typeface="Wingdings" panose="05000000000000000000" pitchFamily="2" charset="2"/>
              <a:buChar char="q"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กรณีมาตราหนึ่งเป็นแต่เหตุเพิ่มโทษของอีกมาตราหนึ่ง เช่น ลักทรัพย์ในเคหสถานเป็นบทเพิ่มโทษของความผิดฐานลักทรัพย์ธรรมดา (มาตรา ๓๓๕ (๘))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ในกรณีที่ตัวการได้เป็นผู้ใช้ให้กระทำความผิดหรือสนับสนุนการกระทำความผิดด้วย ถือว่ามีความผิดฐานเป็นตัวการบทเดียว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กรณีที่ผู้ใช้ให้กระทำความผิดเป็นผู้สนับสนุนการกระทำความผิดด้วย ถือว่า ผิดฐานเป็นผู้ใช้ให้กระทำความผิดบทเดียว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กรณีที่บทมาตราหนึ่งเป็นโทษพิเศษซึ่งลบล้างการใช้บทมาตราทั่วๆ ไป เช่น ผิดตาม ๑๗๗ ก็ไม่ผิดตาม ๑๓๗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กรณีที่ในการกระทำความผิดบทหนึ่งจำเป็นต้องกระทำความผิดบทอื่น เช่น กรณีความผิดฐานวิ่งราวทรัพย์ต้องกระทำผิดฐานลักทรัพย์ (มาตรา ๓๓๖)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การกระทำที่ผิดกฎหมายไม่เอาโทษเพราะกระทำภายหลังการกระทำความผิดแรก เช่น ผิดฐานลักทรัพย์ เมื่อผู้กระทำความผิดใช้ทรัพย์นั้นก็ไม่ผิดฐานทำให้เสียทรัพย์ (ม.๓๕๘) อีก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ในการกระทำความผิดถาวร เช่น การมีปืนไว้ในครอบครองโดยไม่จดทะเบียน จะครอบครองนานเท่าไหร่ก็มีความผิดบทเดียว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th-TH" sz="2400" dirty="0">
              <a:latin typeface="TH Krub" pitchFamily="2" charset="-34"/>
              <a:cs typeface="TH Krub" pitchFamily="2" charset="-3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0801BF1-D13D-456F-B758-D04E3B6C3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9800"/>
            <a:ext cx="2590800" cy="21336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th-TH" sz="4800" b="1" dirty="0">
                <a:latin typeface="TH Krub" pitchFamily="2" charset="-34"/>
                <a:cs typeface="TH Krub" pitchFamily="2" charset="-34"/>
              </a:rPr>
              <a:t>ความผิดหลายกระทง</a:t>
            </a:r>
            <a:endParaRPr lang="en-US" sz="4800" b="1" dirty="0"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ACD5BD1-8DD6-4D3E-987A-5108CA440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199" y="838201"/>
            <a:ext cx="5954233" cy="5257800"/>
          </a:xfrm>
        </p:spPr>
        <p:txBody>
          <a:bodyPr>
            <a:normAutofit fontScale="70000" lnSpcReduction="20000"/>
          </a:bodyPr>
          <a:lstStyle/>
          <a:p>
            <a:pPr marL="0" indent="0" algn="thaiDist">
              <a:buNone/>
            </a:pPr>
            <a:r>
              <a:rPr lang="en-US" sz="48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4400" b="1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 91</a:t>
            </a:r>
            <a:r>
              <a:rPr lang="th-TH" sz="44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 เมื่อปรากฏว่าผู้ใดได้กระทำการอันเป็น </a:t>
            </a:r>
            <a:r>
              <a:rPr lang="th-TH" sz="4400" b="0" i="0" u="sng" dirty="0">
                <a:solidFill>
                  <a:schemeClr val="bg1"/>
                </a:solidFill>
                <a:effectLst/>
                <a:highlight>
                  <a:srgbClr val="808080"/>
                </a:highlight>
                <a:latin typeface="TH KoHo" panose="02000506000000020004" pitchFamily="2" charset="-34"/>
                <a:cs typeface="TH KoHo" panose="02000506000000020004" pitchFamily="2" charset="-34"/>
              </a:rPr>
              <a:t>ความผิดหลายกรรมต่างกัน</a:t>
            </a:r>
            <a:r>
              <a:rPr lang="th-TH" sz="4400" b="0" i="0" dirty="0">
                <a:solidFill>
                  <a:schemeClr val="bg1"/>
                </a:solidFill>
                <a:effectLst/>
                <a:highlight>
                  <a:srgbClr val="808080"/>
                </a:highlight>
                <a:latin typeface="TH KoHo" panose="02000506000000020004" pitchFamily="2" charset="-34"/>
                <a:cs typeface="TH KoHo" panose="02000506000000020004" pitchFamily="2" charset="-34"/>
              </a:rPr>
              <a:t> </a:t>
            </a:r>
            <a:r>
              <a:rPr lang="th-TH" sz="44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ให้ศาลลงโทษผู้นั้นทุกกรรมเป็นกระทงความผิดไป แต่ไม่ว่าจะมีการเพิ่มโทษ ลดโทษ หรือลดมาตราส่วนโทษด้วยหรือไม่ก็ตาม เมื่อรวมโทษทุกกระทงแล้ว โทษจำคุกทั้งสิ้นต้องไม่เกินกำหนดดังต่อไปนี้</a:t>
            </a:r>
          </a:p>
          <a:p>
            <a:pPr marL="52388" indent="404813" algn="thaiDist">
              <a:buNone/>
            </a:pPr>
            <a:r>
              <a:rPr lang="th-TH" sz="44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(1)</a:t>
            </a:r>
            <a:r>
              <a:rPr lang="th-TH" sz="18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 </a:t>
            </a:r>
            <a:r>
              <a:rPr lang="th-TH" sz="44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สิบปี สำหรับกรณีความผิดกระทงที่หนักที่สุด มีอัตราโทษจำคุกอย่างสูงไม่เกินสามปี</a:t>
            </a:r>
          </a:p>
          <a:p>
            <a:pPr marL="0" indent="457200" algn="thaiDist">
              <a:buNone/>
            </a:pPr>
            <a:r>
              <a:rPr lang="th-TH" sz="44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(2)</a:t>
            </a:r>
            <a:r>
              <a:rPr lang="th-TH" sz="18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 </a:t>
            </a:r>
            <a:r>
              <a:rPr lang="th-TH" sz="44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ยี่สิบปี สำหรับกรณีความผิดกระทงที่หนักที่สุด มีอัตราโทษจำคุกอย่างสูงเกินสามปี แต่ไม่เกินสิบปี</a:t>
            </a:r>
          </a:p>
          <a:p>
            <a:pPr marL="0" indent="457200" algn="thaiDist">
              <a:buNone/>
            </a:pPr>
            <a:r>
              <a:rPr lang="th-TH" sz="44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(3)</a:t>
            </a:r>
            <a:r>
              <a:rPr lang="th-TH" sz="18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 </a:t>
            </a:r>
            <a:r>
              <a:rPr lang="th-TH" sz="4400" b="0" i="0" dirty="0">
                <a:solidFill>
                  <a:schemeClr val="tx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ห้าสิบปี สำหรับกรณีความผิดกระทงที่หนักที่สุด มีอัตราโทษจำคุกอย่างสูงเกินสิบปีขึ้นไป เว้นแต่กรณีที่ศาลลงโทษจำคุกตลอดชีวิต</a:t>
            </a:r>
          </a:p>
        </p:txBody>
      </p:sp>
    </p:spTree>
    <p:extLst>
      <p:ext uri="{BB962C8B-B14F-4D97-AF65-F5344CB8AC3E}">
        <p14:creationId xmlns:p14="http://schemas.microsoft.com/office/powerpoint/2010/main" val="66251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A3AD103-98EC-468E-ACF2-9EB820D1679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28600" y="1128408"/>
            <a:ext cx="2210612" cy="4601183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altLang="zh-CN" sz="72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ตัวการ</a:t>
            </a:r>
            <a:endParaRPr lang="th-TH" sz="7200" b="1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F4F7EEC-76E6-4BCF-AC23-9FD525761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762000"/>
            <a:ext cx="5632450" cy="522274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44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4400" b="1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 83  </a:t>
            </a:r>
            <a:r>
              <a:rPr lang="th-TH" sz="4400" b="0" i="0" dirty="0">
                <a:solidFill>
                  <a:srgbClr val="11111A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ในกรณีความผิดใดเกิดขึ้นโดยการกระทำของบุคคลตั้งแต่สองคนขึ้นไป ผู้ที่ได้ร่วมกระทำความผิดด้วยกันนั้นเป็นตัวการ ต้องระวางโทษตามที่กฎหมายกำหนดไว้สำหรับความผิดนั้น</a:t>
            </a:r>
            <a:endParaRPr lang="en-US" sz="4400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039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  <a:solidFill>
            <a:schemeClr val="tx1"/>
          </a:solidFill>
        </p:spPr>
        <p:txBody>
          <a:bodyPr>
            <a:noAutofit/>
          </a:bodyPr>
          <a:lstStyle/>
          <a:p>
            <a:pPr eaLnBrk="1" hangingPunct="1"/>
            <a:r>
              <a:rPr lang="th-TH" sz="3600" b="1" dirty="0">
                <a:solidFill>
                  <a:schemeClr val="bg1"/>
                </a:solidFill>
                <a:latin typeface="TH Krub" pitchFamily="2" charset="-34"/>
                <a:ea typeface="SimSun" pitchFamily="2" charset="-122"/>
                <a:cs typeface="TH Krub" pitchFamily="2" charset="-34"/>
              </a:rPr>
              <a:t>ความผิดหลายกระทง  มาตรา ๙๑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610600" cy="6324600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เช่น ก ลักทรัพย์ ข แล้ววันรุ่งขึ้นตี</a:t>
            </a:r>
            <a:r>
              <a:rPr lang="th-TH" sz="2400" dirty="0" err="1">
                <a:latin typeface="TH Krub" pitchFamily="2" charset="-34"/>
                <a:cs typeface="TH Krub" pitchFamily="2" charset="-34"/>
              </a:rPr>
              <a:t>ศรีษะ</a:t>
            </a:r>
            <a:r>
              <a:rPr lang="th-TH" sz="2400" dirty="0">
                <a:latin typeface="TH Krub" pitchFamily="2" charset="-34"/>
                <a:cs typeface="TH Krub" pitchFamily="2" charset="-34"/>
              </a:rPr>
              <a:t> ข  </a:t>
            </a:r>
            <a:r>
              <a:rPr lang="en-US" sz="2400" dirty="0">
                <a:latin typeface="TH Krub" pitchFamily="2" charset="-34"/>
                <a:cs typeface="TH Krub" pitchFamily="2" charset="-34"/>
              </a:rPr>
              <a:t>= </a:t>
            </a:r>
            <a:r>
              <a:rPr lang="th-TH" sz="2400" dirty="0">
                <a:latin typeface="TH Krub" pitchFamily="2" charset="-34"/>
                <a:cs typeface="TH Krub" pitchFamily="2" charset="-34"/>
              </a:rPr>
              <a:t>ผิดฐานลักทรัพย์กระทงหนึ่ง กับทำร้ายร่างกายกระทงหนึ่ง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2400" b="1" u="sng" dirty="0">
                <a:latin typeface="TH Krub" pitchFamily="2" charset="-34"/>
                <a:cs typeface="TH Krub" pitchFamily="2" charset="-34"/>
              </a:rPr>
              <a:t>องค์ประกอบ</a:t>
            </a:r>
            <a:r>
              <a:rPr lang="th-TH" sz="2400" dirty="0">
                <a:latin typeface="TH Krub" pitchFamily="2" charset="-34"/>
                <a:cs typeface="TH Krub" pitchFamily="2" charset="-34"/>
              </a:rPr>
              <a:t> </a:t>
            </a:r>
            <a:r>
              <a:rPr lang="en-US" sz="2400" dirty="0">
                <a:latin typeface="TH Krub" pitchFamily="2" charset="-34"/>
                <a:cs typeface="TH Krub" pitchFamily="2" charset="-34"/>
              </a:rPr>
              <a:t>: </a:t>
            </a:r>
            <a:endParaRPr lang="th-TH" sz="2400" dirty="0">
              <a:latin typeface="TH Krub" pitchFamily="2" charset="-34"/>
              <a:cs typeface="TH Krub" pitchFamily="2" charset="-34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๑) ต้องเป็นคำพิพากษาฉบับเดียวกัน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๒)ปรากฏว่าผู้นั้นได้กระทำการอันเป็นความผิดหลายกรรมต่างกัน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 	๒.๑ การกระทำหลายกรรม คือ การกระทำแต่ละกรรมเป็นอิสระจากกัน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  	๒.๒ การกระทำความผิดต่อเนื่อง แม้จะเป็นการกระทำในทางธรรมชาติหลายการกระทำ ถือว่าเป็นความผิดกระทงเดียวไม่ใช่การกระทำความผิดหลายกระทง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		๒.๒.๑ การกระทำต่าง ๆ ต้องมีลักษณะเดียวกันและต่อเนื่องกัน เช่น ข่มขืนกระทำชำเราหลาย ๆ ครั้ง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		๒.๒.๒ วัตถุที่กระทำต้องเหมือนกัน เช่น กระทำต่อชื่อเสียงเหมือนกัน ถ้าต่อชื่อเสียงบ้าง ร่างกายบ้างไม่ใช่ความผิดต่อเนื่อง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2400" dirty="0">
                <a:latin typeface="TH Krub" pitchFamily="2" charset="-34"/>
                <a:cs typeface="TH Krub" pitchFamily="2" charset="-34"/>
              </a:rPr>
              <a:t>		๒.๒.๓ ต้องมีเจตนาอันเดียวกัน เช่น ลักทรัพย์ในบ้าน ข ให้หมดบ้าน แม้ลักทรัพย์หลายวัน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tx1"/>
          </a:solidFill>
        </p:spPr>
        <p:txBody>
          <a:bodyPr>
            <a:noAutofit/>
          </a:bodyPr>
          <a:lstStyle/>
          <a:p>
            <a:pPr eaLnBrk="1" hangingPunct="1"/>
            <a:r>
              <a:rPr lang="th-TH" sz="4000" b="1" dirty="0">
                <a:solidFill>
                  <a:schemeClr val="bg1"/>
                </a:solidFill>
                <a:latin typeface="TH Krub" pitchFamily="2" charset="-34"/>
                <a:ea typeface="SimSun" pitchFamily="2" charset="-122"/>
                <a:cs typeface="TH Krub" pitchFamily="2" charset="-34"/>
              </a:rPr>
              <a:t>ความผิดหลายกระทง 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696200" cy="3886200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4000" b="1" dirty="0">
                <a:latin typeface="TH KoHo" panose="02000506000000020004" pitchFamily="2" charset="-34"/>
                <a:cs typeface="TH KoHo" panose="02000506000000020004" pitchFamily="2" charset="-34"/>
              </a:rPr>
              <a:t>ศาลมีอำนาจ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4000" dirty="0">
                <a:latin typeface="TH KoHo" panose="02000506000000020004" pitchFamily="2" charset="-34"/>
                <a:cs typeface="TH KoHo" panose="02000506000000020004" pitchFamily="2" charset="-34"/>
              </a:rPr>
              <a:t>		</a:t>
            </a:r>
            <a:r>
              <a:rPr lang="th-TH" sz="4000" b="1" dirty="0">
                <a:latin typeface="TH KoHo" panose="02000506000000020004" pitchFamily="2" charset="-34"/>
                <a:cs typeface="TH KoHo" panose="02000506000000020004" pitchFamily="2" charset="-34"/>
              </a:rPr>
              <a:t>หลักเกณฑ์</a:t>
            </a:r>
            <a:r>
              <a:rPr lang="th-TH" sz="4000" dirty="0"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r>
              <a:rPr lang="en-US" sz="4000" dirty="0">
                <a:latin typeface="TH KoHo" panose="02000506000000020004" pitchFamily="2" charset="-34"/>
                <a:cs typeface="TH KoHo" panose="02000506000000020004" pitchFamily="2" charset="-34"/>
              </a:rPr>
              <a:t>: </a:t>
            </a:r>
            <a:r>
              <a:rPr lang="th-TH" sz="4000" dirty="0">
                <a:latin typeface="TH KoHo" panose="02000506000000020004" pitchFamily="2" charset="-34"/>
                <a:cs typeface="TH KoHo" panose="02000506000000020004" pitchFamily="2" charset="-34"/>
              </a:rPr>
              <a:t>ศาลจะต้องเรียกกระทงลงโทษจะยกเว้นไม่ลงโทษกระทงหนึ่ง กระทงใดไม่ได้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h-TH" sz="4000" dirty="0">
                <a:latin typeface="TH KoHo" panose="02000506000000020004" pitchFamily="2" charset="-34"/>
                <a:cs typeface="TH KoHo" panose="02000506000000020004" pitchFamily="2" charset="-34"/>
              </a:rPr>
              <a:t>		</a:t>
            </a:r>
            <a:r>
              <a:rPr lang="th-TH" sz="4000" b="1" dirty="0">
                <a:latin typeface="TH KoHo" panose="02000506000000020004" pitchFamily="2" charset="-34"/>
                <a:cs typeface="TH KoHo" panose="02000506000000020004" pitchFamily="2" charset="-34"/>
              </a:rPr>
              <a:t>ข้อยกเว้น</a:t>
            </a:r>
            <a:r>
              <a:rPr lang="th-TH" sz="4000" dirty="0"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r>
              <a:rPr lang="en-US" sz="4000" dirty="0">
                <a:latin typeface="TH KoHo" panose="02000506000000020004" pitchFamily="2" charset="-34"/>
                <a:cs typeface="TH KoHo" panose="02000506000000020004" pitchFamily="2" charset="-34"/>
              </a:rPr>
              <a:t>: </a:t>
            </a:r>
            <a:r>
              <a:rPr lang="th-TH" sz="4000" dirty="0">
                <a:latin typeface="TH KoHo" panose="02000506000000020004" pitchFamily="2" charset="-34"/>
                <a:cs typeface="TH KoHo" panose="02000506000000020004" pitchFamily="2" charset="-34"/>
              </a:rPr>
              <a:t>มีความผิดหลายกระทง แต่กฎหมายให้ลงโทษกระทงเดียว (มาตรา ๒๔๘ , มาตรา ๒๖๒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altLang="zh-CN" sz="7200" dirty="0">
                <a:solidFill>
                  <a:schemeClr val="bg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ตัวการ</a:t>
            </a:r>
            <a:r>
              <a:rPr lang="en-US" altLang="zh-CN" sz="7200" dirty="0">
                <a:solidFill>
                  <a:schemeClr val="bg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r>
              <a:rPr lang="th-TH" altLang="zh-CN" sz="7200" dirty="0">
                <a:solidFill>
                  <a:schemeClr val="bg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(มาตรา ๘๓)</a:t>
            </a:r>
            <a:endParaRPr lang="th-TH" sz="7200" dirty="0">
              <a:solidFill>
                <a:schemeClr val="bg1"/>
              </a:solidFill>
              <a:latin typeface="TH KoHo" panose="02000506000000020004" pitchFamily="2" charset="-34"/>
              <a:ea typeface="SimSun" pitchFamily="2" charset="-122"/>
              <a:cs typeface="TH KoHo" panose="02000506000000020004" pitchFamily="2" charset="-34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610600" cy="4648200"/>
          </a:xfrm>
        </p:spPr>
        <p:txBody>
          <a:bodyPr>
            <a:normAutofit fontScale="92500" lnSpcReduction="20000"/>
          </a:bodyPr>
          <a:lstStyle/>
          <a:p>
            <a:pPr marL="712788" lvl="1" indent="-627063" eaLnBrk="1" hangingPunct="1">
              <a:buNone/>
            </a:pPr>
            <a:r>
              <a:rPr lang="th-TH" sz="3900" b="1" i="0" dirty="0">
                <a:latin typeface="TH KoHo" panose="02000506000000020004" pitchFamily="2" charset="-34"/>
                <a:cs typeface="TH KoHo" panose="02000506000000020004" pitchFamily="2" charset="-34"/>
              </a:rPr>
              <a:t>องค์ประกอบความผิด</a:t>
            </a:r>
          </a:p>
          <a:p>
            <a:pPr marL="712788" lvl="1" indent="-180975" eaLnBrk="1" hangingPunct="1">
              <a:buNone/>
            </a:pPr>
            <a:r>
              <a:rPr lang="th-TH" sz="3500" i="0" dirty="0">
                <a:latin typeface="TH KoHo" panose="02000506000000020004" pitchFamily="2" charset="-34"/>
                <a:cs typeface="TH KoHo" panose="02000506000000020004" pitchFamily="2" charset="-34"/>
              </a:rPr>
              <a:t>1.บุคคลตั้งแต่ 2 คนขึ้นไป  </a:t>
            </a:r>
          </a:p>
          <a:p>
            <a:pPr marL="712788" lvl="1" indent="-180975" eaLnBrk="1" hangingPunct="1">
              <a:buNone/>
            </a:pPr>
            <a:r>
              <a:rPr lang="th-TH" sz="3500" i="0" dirty="0">
                <a:latin typeface="TH KoHo" panose="02000506000000020004" pitchFamily="2" charset="-34"/>
                <a:cs typeface="TH KoHo" panose="02000506000000020004" pitchFamily="2" charset="-34"/>
              </a:rPr>
              <a:t>2.มีการกระทำร่วมกัน </a:t>
            </a:r>
            <a:r>
              <a:rPr lang="en-US" sz="3500" i="0" dirty="0">
                <a:latin typeface="TH KoHo" panose="02000506000000020004" pitchFamily="2" charset="-34"/>
                <a:cs typeface="TH KoHo" panose="02000506000000020004" pitchFamily="2" charset="-34"/>
              </a:rPr>
              <a:t>: </a:t>
            </a:r>
            <a:r>
              <a:rPr lang="th-TH" sz="3500" i="0" dirty="0">
                <a:latin typeface="TH KoHo" panose="02000506000000020004" pitchFamily="2" charset="-34"/>
                <a:cs typeface="TH KoHo" panose="02000506000000020004" pitchFamily="2" charset="-34"/>
              </a:rPr>
              <a:t>แบ่งงานกันทำ จะร่วมกระทำมากหรือน้อยก็ไม่สำคัญ</a:t>
            </a:r>
          </a:p>
          <a:p>
            <a:pPr marL="712788" lvl="1" indent="-180975" eaLnBrk="1" hangingPunct="1">
              <a:buNone/>
            </a:pPr>
            <a:r>
              <a:rPr lang="th-TH" sz="3500" i="0" dirty="0">
                <a:latin typeface="TH KoHo" panose="02000506000000020004" pitchFamily="2" charset="-34"/>
                <a:cs typeface="TH KoHo" panose="02000506000000020004" pitchFamily="2" charset="-34"/>
              </a:rPr>
              <a:t>3.ต้องมีเจตนาที่จะร่วมกระทำความผิดด้วยกัน</a:t>
            </a:r>
            <a:r>
              <a:rPr lang="th-TH" sz="3500" dirty="0">
                <a:latin typeface="TH KoHo" panose="02000506000000020004" pitchFamily="2" charset="-34"/>
                <a:cs typeface="TH KoHo" panose="02000506000000020004" pitchFamily="2" charset="-34"/>
              </a:rPr>
              <a:t>   </a:t>
            </a:r>
          </a:p>
          <a:p>
            <a:pPr lvl="1" eaLnBrk="1" hangingPunct="1">
              <a:buNone/>
            </a:pPr>
            <a:r>
              <a:rPr lang="th-TH" sz="3500" dirty="0">
                <a:latin typeface="TH KoHo" panose="02000506000000020004" pitchFamily="2" charset="-34"/>
                <a:cs typeface="TH KoHo" panose="02000506000000020004" pitchFamily="2" charset="-34"/>
              </a:rPr>
              <a:t>     </a:t>
            </a:r>
          </a:p>
          <a:p>
            <a:pPr eaLnBrk="1" hangingPunct="1">
              <a:buNone/>
            </a:pPr>
            <a:r>
              <a:rPr lang="th-TH" sz="3600" b="1" dirty="0">
                <a:highlight>
                  <a:srgbClr val="FFFF00"/>
                </a:highlight>
                <a:latin typeface="TH KoHo" panose="02000506000000020004" pitchFamily="2" charset="-34"/>
                <a:cs typeface="TH KoHo" panose="02000506000000020004" pitchFamily="2" charset="-34"/>
              </a:rPr>
              <a:t>ตัวอย่าง</a:t>
            </a:r>
            <a:r>
              <a:rPr lang="th-TH" sz="3600" dirty="0">
                <a:latin typeface="TH KoHo" panose="02000506000000020004" pitchFamily="2" charset="-34"/>
                <a:cs typeface="TH KoHo" panose="02000506000000020004" pitchFamily="2" charset="-34"/>
              </a:rPr>
              <a:t>  </a:t>
            </a:r>
          </a:p>
          <a:p>
            <a:pPr eaLnBrk="1" hangingPunct="1">
              <a:buNone/>
            </a:pPr>
            <a:r>
              <a:rPr lang="th-TH" sz="3600" dirty="0">
                <a:latin typeface="TH KoHo" panose="02000506000000020004" pitchFamily="2" charset="-34"/>
                <a:cs typeface="TH KoHo" panose="02000506000000020004" pitchFamily="2" charset="-34"/>
              </a:rPr>
              <a:t>	ก + ข ตกลงจะฆ่า ค. โดย ก.ยิง  ข.ดูต้นทาง  </a:t>
            </a:r>
          </a:p>
          <a:p>
            <a:pPr eaLnBrk="1" hangingPunct="1">
              <a:buNone/>
            </a:pPr>
            <a:r>
              <a:rPr lang="th-TH" sz="3600" dirty="0">
                <a:latin typeface="TH KoHo" panose="02000506000000020004" pitchFamily="2" charset="-34"/>
                <a:cs typeface="TH KoHo" panose="02000506000000020004" pitchFamily="2" charset="-34"/>
              </a:rPr>
              <a:t>	ก ผิดฆ่าคนตาย </a:t>
            </a:r>
            <a:r>
              <a:rPr lang="th-TH" sz="4000" b="1" dirty="0">
                <a:solidFill>
                  <a:srgbClr val="FF0000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ข เป็นตัวการร่วม</a:t>
            </a:r>
            <a:r>
              <a:rPr lang="en-US" sz="3600" b="1" dirty="0">
                <a:solidFill>
                  <a:srgbClr val="FF0000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r>
              <a:rPr lang="th-TH" sz="3600" dirty="0">
                <a:latin typeface="TH KoHo" panose="02000506000000020004" pitchFamily="2" charset="-34"/>
                <a:cs typeface="TH KoHo" panose="02000506000000020004" pitchFamily="2" charset="-34"/>
              </a:rPr>
              <a:t>ในความผิดที่ ก กระทำ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6260EDA-7740-4083-9416-7C8CDEEB4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762000"/>
            <a:ext cx="5943600" cy="5334000"/>
          </a:xfrm>
          <a:solidFill>
            <a:schemeClr val="accent1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200" b="1" i="0" dirty="0">
                <a:solidFill>
                  <a:schemeClr val="bg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มาตรา 84  </a:t>
            </a:r>
            <a:r>
              <a:rPr lang="th-TH" sz="3200" b="0" i="0" dirty="0">
                <a:solidFill>
                  <a:schemeClr val="bg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ผู้ใดก่อให้ผู้อื่นกระทำความผิดไม่ว่าด้วยการใช้ บังคับ ขู่เข็ญ จ้าง วานหรือยุยงส่งเสริม หรือด้วยวิธีอื่นใด ผู้นั้นเป็นผู้ใช้ให้กระทำความผิด </a:t>
            </a:r>
            <a:endParaRPr lang="en-US" sz="3200" b="0" i="0" dirty="0">
              <a:solidFill>
                <a:schemeClr val="bg1"/>
              </a:solidFill>
              <a:effectLst/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indent="0" algn="thaiDist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200" b="0" i="0" dirty="0">
                <a:solidFill>
                  <a:schemeClr val="bg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ถ้าความผิดมิได้กระทำลงไม่ว่าจะเป็นเพราะผู้ถูกใช้ไม่ยอมกระทำ ยังไม่ได้กระทำ หรือเหตุอื่นใด ผู้ใช้ต้องระวางโทษเพียงหนึ่งในสามของโทษที่กำหนดไว้สำหรับความผิดนั้น </a:t>
            </a:r>
            <a:endParaRPr lang="en-US" sz="3200" b="0" i="0" dirty="0">
              <a:solidFill>
                <a:schemeClr val="bg1"/>
              </a:solidFill>
              <a:effectLst/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indent="0" algn="thaiDist">
              <a:buNone/>
            </a:pPr>
            <a:r>
              <a:rPr lang="en-US" sz="3200" dirty="0">
                <a:solidFill>
                  <a:schemeClr val="bg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	</a:t>
            </a:r>
            <a:r>
              <a:rPr lang="th-TH" sz="3200" b="0" i="0" dirty="0">
                <a:solidFill>
                  <a:schemeClr val="bg1"/>
                </a:solidFill>
                <a:effectLst/>
                <a:latin typeface="TH KoHo" panose="02000506000000020004" pitchFamily="2" charset="-34"/>
                <a:cs typeface="TH KoHo" panose="02000506000000020004" pitchFamily="2" charset="-34"/>
              </a:rPr>
              <a:t>ถ้าผู้ถูกใช้ได้กระทำความผิดนั้น ผู้ใช้ต้องรับโทษเสมือนเป็นตัวการ และถ้าผู้ถูกใช้เป็นบุคคลอายุไม่เกินสิบแปดปี ผู้พิการ ผู้ทุพพลภาพ ลูกจ้างหรือผู้ที่อยู่ใต้บังคับบัญชาของผู้ใช้ ผู้ที่มีฐานะยากจน หรือผู้ต้องพึ่งพาผู้ใช้เพราะเหตุป่วยเจ็บหรือไม่ว่าทางใด ให้เพิ่มโทษที่จะลงแก่ผู้ใช้กึ่งหนึ่งของโทษที่ศาลกำหนดสำหรับผู้นั้น</a:t>
            </a:r>
            <a:endParaRPr lang="en-US" sz="3200" dirty="0">
              <a:solidFill>
                <a:schemeClr val="bg1"/>
              </a:solidFill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  <p:sp>
        <p:nvSpPr>
          <p:cNvPr id="6" name="ชื่อเรื่อง 5">
            <a:extLst>
              <a:ext uri="{FF2B5EF4-FFF2-40B4-BE49-F238E27FC236}">
                <a16:creationId xmlns:a16="http://schemas.microsoft.com/office/drawing/2014/main" id="{F97673EA-01D3-463C-ABEF-5B3CD04B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74" y="990600"/>
            <a:ext cx="2210612" cy="48768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th-TH" sz="11500" b="1" dirty="0">
                <a:latin typeface="TH KoHo" panose="02000506000000020004" pitchFamily="2" charset="-34"/>
                <a:cs typeface="TH KoHo" panose="02000506000000020004" pitchFamily="2" charset="-34"/>
              </a:rPr>
              <a:t>ผู้ใช้</a:t>
            </a:r>
            <a:endParaRPr lang="en-US" sz="11500" b="1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499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altLang="zh-CN" sz="7200" dirty="0">
                <a:solidFill>
                  <a:schemeClr val="bg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ผู้ใช้</a:t>
            </a:r>
            <a:r>
              <a:rPr lang="en-US" altLang="zh-CN" sz="7200" dirty="0">
                <a:solidFill>
                  <a:schemeClr val="bg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r>
              <a:rPr lang="th-TH" altLang="zh-CN" sz="7200" dirty="0">
                <a:solidFill>
                  <a:schemeClr val="bg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(มาตรา ๘๔)</a:t>
            </a:r>
            <a:endParaRPr lang="th-TH" sz="7200" dirty="0">
              <a:solidFill>
                <a:schemeClr val="bg1"/>
              </a:solidFill>
              <a:latin typeface="TH KoHo" panose="02000506000000020004" pitchFamily="2" charset="-34"/>
              <a:ea typeface="SimSun" pitchFamily="2" charset="-122"/>
              <a:cs typeface="TH KoHo" panose="02000506000000020004" pitchFamily="2" charset="-34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458200" cy="4572000"/>
          </a:xfrm>
        </p:spPr>
        <p:txBody>
          <a:bodyPr>
            <a:normAutofit fontScale="92500" lnSpcReduction="20000"/>
          </a:bodyPr>
          <a:lstStyle/>
          <a:p>
            <a:pPr marL="712788" lvl="1" indent="-627063" algn="thaiDist" eaLnBrk="1" hangingPunct="1">
              <a:buNone/>
            </a:pPr>
            <a:r>
              <a:rPr lang="th-TH" sz="4000" b="1" i="0" dirty="0">
                <a:latin typeface="TH KoHo" panose="02000506000000020004" pitchFamily="2" charset="-34"/>
                <a:cs typeface="TH KoHo" panose="02000506000000020004" pitchFamily="2" charset="-34"/>
              </a:rPr>
              <a:t>องค์ประกอบความผิด</a:t>
            </a:r>
          </a:p>
          <a:p>
            <a:pPr marL="712788" lvl="1" indent="-180975" algn="thaiDist" eaLnBrk="1" hangingPunct="1">
              <a:buNone/>
            </a:pPr>
            <a:r>
              <a:rPr lang="th-TH" sz="3600" b="1" i="0" dirty="0">
                <a:latin typeface="TH KoHo" panose="02000506000000020004" pitchFamily="2" charset="-34"/>
                <a:cs typeface="TH KoHo" panose="02000506000000020004" pitchFamily="2" charset="-34"/>
              </a:rPr>
              <a:t>1.ต้องก่อ (ใช้ ,จ้าง ,วาน ,ยุยง ,ส่งเสริม ,อื่นใด (เช่น หลอก))</a:t>
            </a:r>
            <a:r>
              <a:rPr lang="en-US" sz="3600" b="1" i="0" dirty="0"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r>
              <a:rPr lang="th-TH" sz="3600" b="1" i="0" dirty="0">
                <a:latin typeface="TH KoHo" panose="02000506000000020004" pitchFamily="2" charset="-34"/>
                <a:cs typeface="TH KoHo" panose="02000506000000020004" pitchFamily="2" charset="-34"/>
              </a:rPr>
              <a:t>ให้ผู้อื่นกระทำการอย่างหนึ่งอย่างใด </a:t>
            </a:r>
            <a:r>
              <a:rPr lang="en-US" sz="3600" i="0" dirty="0">
                <a:latin typeface="TH KoHo" panose="02000506000000020004" pitchFamily="2" charset="-34"/>
                <a:cs typeface="TH KoHo" panose="02000506000000020004" pitchFamily="2" charset="-34"/>
              </a:rPr>
              <a:t>:</a:t>
            </a:r>
            <a:r>
              <a:rPr lang="th-TH" sz="3600" i="0" dirty="0">
                <a:latin typeface="TH KoHo" panose="02000506000000020004" pitchFamily="2" charset="-34"/>
                <a:cs typeface="TH KoHo" panose="02000506000000020004" pitchFamily="2" charset="-34"/>
              </a:rPr>
              <a:t> ผู้ใช้จะต้องเป็นผู้กระทำให้ผู้อื่นตัดสินใจที่จะกระทำการนั้นๆ และผู้อื่นนั้นได้กระทำตามที่ได้ตัดสินใจนั้นด้วย</a:t>
            </a:r>
            <a:endParaRPr lang="en-US" sz="3600" i="0" dirty="0"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712788" lvl="1" indent="-180975" algn="thaiDist" eaLnBrk="1" hangingPunct="1">
              <a:buNone/>
            </a:pPr>
            <a:endParaRPr lang="th-TH" sz="3600" i="0" dirty="0"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712788" lvl="1" indent="-180975" algn="thaiDist" eaLnBrk="1" hangingPunct="1">
              <a:buNone/>
            </a:pPr>
            <a:r>
              <a:rPr lang="th-TH" sz="3600" b="1" i="0" dirty="0">
                <a:latin typeface="TH KoHo" panose="02000506000000020004" pitchFamily="2" charset="-34"/>
                <a:cs typeface="TH KoHo" panose="02000506000000020004" pitchFamily="2" charset="-34"/>
              </a:rPr>
              <a:t>2.การกระทำที่ก่อให้ผู้อื่นกระทำการนั้นเป็นความผิดอาญา </a:t>
            </a:r>
            <a:r>
              <a:rPr lang="en-US" sz="3600" i="0" dirty="0">
                <a:latin typeface="TH KoHo" panose="02000506000000020004" pitchFamily="2" charset="-34"/>
                <a:cs typeface="TH KoHo" panose="02000506000000020004" pitchFamily="2" charset="-34"/>
              </a:rPr>
              <a:t>:  </a:t>
            </a:r>
            <a:r>
              <a:rPr lang="th-TH" sz="3600" i="0" dirty="0">
                <a:latin typeface="TH KoHo" panose="02000506000000020004" pitchFamily="2" charset="-34"/>
                <a:cs typeface="TH KoHo" panose="02000506000000020004" pitchFamily="2" charset="-34"/>
              </a:rPr>
              <a:t>ยุให้ฆ่าตัวตาย ไม่ใช่ความผิดอาญา</a:t>
            </a:r>
            <a:endParaRPr lang="en-US" sz="3600" i="0" dirty="0"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712788" lvl="1" indent="-180975" algn="thaiDist" eaLnBrk="1" hangingPunct="1">
              <a:buNone/>
            </a:pPr>
            <a:endParaRPr lang="th-TH" sz="3600" i="0" dirty="0"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712788" lvl="1" indent="-180975" algn="thaiDist" eaLnBrk="1" hangingPunct="1">
              <a:buNone/>
            </a:pPr>
            <a:r>
              <a:rPr lang="th-TH" sz="3600" b="1" i="0" dirty="0">
                <a:latin typeface="TH KoHo" panose="02000506000000020004" pitchFamily="2" charset="-34"/>
                <a:cs typeface="TH KoHo" panose="02000506000000020004" pitchFamily="2" charset="-34"/>
              </a:rPr>
              <a:t>3.ต้องมีเจตนาที่จะก่อให้ผู้อื่นกระทำการนั้นๆ ด้วย</a:t>
            </a:r>
            <a:r>
              <a:rPr lang="th-TH" sz="3600" b="1" dirty="0">
                <a:latin typeface="TH KoHo" panose="02000506000000020004" pitchFamily="2" charset="-34"/>
                <a:cs typeface="TH KoHo" panose="02000506000000020004" pitchFamily="2" charset="-34"/>
              </a:rPr>
              <a:t> </a:t>
            </a:r>
            <a:endParaRPr lang="th-TH" sz="3600" dirty="0"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559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h-TH" altLang="zh-CN" sz="6600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ผู้ใช้ (มาตรา ๘๔)</a:t>
            </a:r>
            <a:endParaRPr lang="th-TH" sz="6600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8077200" cy="541020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h-TH" sz="3200" dirty="0">
              <a:highlight>
                <a:srgbClr val="FFFF00"/>
              </a:highlight>
              <a:latin typeface="TH Krub" pitchFamily="2" charset="-34"/>
              <a:cs typeface="TH Krub" pitchFamily="2" charset="-34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sz="3200" dirty="0">
                <a:highlight>
                  <a:srgbClr val="FFFF00"/>
                </a:highlight>
                <a:latin typeface="TH Krub" pitchFamily="2" charset="-34"/>
                <a:cs typeface="TH Krub" pitchFamily="2" charset="-34"/>
              </a:rPr>
              <a:t>ตัวอย่าง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h-TH" sz="3200" dirty="0">
                <a:latin typeface="TH Krub" pitchFamily="2" charset="-34"/>
                <a:cs typeface="TH Krub" pitchFamily="2" charset="-34"/>
              </a:rPr>
              <a:t>	ก จ้าง ข ให้ไปฆ่า ค  และ  ข ไปฆ่า ค ตาย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h-TH" sz="3200" dirty="0">
                <a:latin typeface="TH Krub" pitchFamily="2" charset="-34"/>
                <a:cs typeface="TH Krub" pitchFamily="2" charset="-34"/>
              </a:rPr>
              <a:t>  		1.  ข ผิดฆ่าคนตาย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h-TH" sz="3200" dirty="0">
                <a:latin typeface="TH Krub" pitchFamily="2" charset="-34"/>
                <a:cs typeface="TH Krub" pitchFamily="2" charset="-34"/>
              </a:rPr>
              <a:t>   		</a:t>
            </a:r>
            <a:r>
              <a:rPr lang="th-TH" sz="4800" b="1" dirty="0">
                <a:latin typeface="TH Krub" pitchFamily="2" charset="-34"/>
                <a:cs typeface="TH Krub" pitchFamily="2" charset="-34"/>
              </a:rPr>
              <a:t>2 ก ผิดฆ่าคนตายโดยเป็นผู้ใ</a:t>
            </a:r>
            <a:r>
              <a:rPr lang="th-TH" sz="4400" b="1" dirty="0">
                <a:latin typeface="TH Krub" pitchFamily="2" charset="-34"/>
                <a:cs typeface="TH Krub" pitchFamily="2" charset="-34"/>
              </a:rPr>
              <a:t>ช้</a:t>
            </a:r>
            <a:endParaRPr lang="th-TH" sz="3200" b="1" dirty="0">
              <a:latin typeface="TH Krub" pitchFamily="2" charset="-34"/>
              <a:cs typeface="TH Krub" pitchFamily="2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h-TH" sz="3200" dirty="0">
              <a:latin typeface="TH Krub" pitchFamily="2" charset="-34"/>
              <a:cs typeface="TH Krub" pitchFamily="2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h-TH" altLang="zh-CN" sz="6600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ผู้ใช้ </a:t>
            </a:r>
            <a:r>
              <a:rPr lang="en-US" altLang="zh-CN" sz="6600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: </a:t>
            </a:r>
            <a:r>
              <a:rPr lang="th-TH" altLang="zh-CN" sz="6600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โทษ ๑ ใน ๓ </a:t>
            </a:r>
            <a:endParaRPr lang="th-TH" sz="6600" dirty="0">
              <a:solidFill>
                <a:schemeClr val="bg1"/>
              </a:solidFill>
              <a:latin typeface="TH Krub" pitchFamily="2" charset="-34"/>
              <a:ea typeface="SimSun" pitchFamily="2" charset="-122"/>
              <a:cs typeface="TH Krub" pitchFamily="2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610600" cy="281940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h-TH" sz="3200" dirty="0">
                <a:highlight>
                  <a:srgbClr val="FFFF00"/>
                </a:highlight>
                <a:latin typeface="TH Krub" pitchFamily="2" charset="-34"/>
                <a:cs typeface="TH Krub" pitchFamily="2" charset="-34"/>
              </a:rPr>
              <a:t>ตัวอย่าง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h-TH" sz="3200" dirty="0">
                <a:latin typeface="TH Krub" pitchFamily="2" charset="-34"/>
                <a:cs typeface="TH Krub" pitchFamily="2" charset="-34"/>
              </a:rPr>
              <a:t>		</a:t>
            </a:r>
            <a:r>
              <a:rPr lang="th-TH" sz="3600" dirty="0">
                <a:solidFill>
                  <a:schemeClr val="tx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ก จ้าง ข ให้ไปฆ่า ค     ข ตกลง แต่ยังไม่ได้ยิง ค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h-TH" sz="3600" i="0" dirty="0">
                <a:solidFill>
                  <a:schemeClr val="tx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		ก ผิด 1/3 ของฆ่าคนตาย 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h-TH" sz="3600" i="0" dirty="0">
                <a:solidFill>
                  <a:schemeClr val="tx1"/>
                </a:solidFill>
                <a:latin typeface="TH KoHo" panose="02000506000000020004" pitchFamily="2" charset="-34"/>
                <a:cs typeface="TH KoHo" panose="02000506000000020004" pitchFamily="2" charset="-34"/>
              </a:rPr>
              <a:t>		ข ยังไม่ผิดเพราะยังไม่ได้ลงมือ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h-TH" sz="3600" dirty="0">
              <a:latin typeface="TH Krub" pitchFamily="2" charset="-34"/>
              <a:cs typeface="TH Krub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900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h-TH" sz="6600" dirty="0">
                <a:solidFill>
                  <a:schemeClr val="bg1"/>
                </a:solidFill>
                <a:latin typeface="TH Krub" pitchFamily="2" charset="-34"/>
                <a:ea typeface="SimSun" pitchFamily="2" charset="-122"/>
                <a:cs typeface="TH Krub" pitchFamily="2" charset="-34"/>
              </a:rPr>
              <a:t>ผู้ใช้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610600" cy="541020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0" indent="0" algn="thaiDist" eaLnBrk="1" fontAlgn="auto" hangingPunct="1">
              <a:spcAft>
                <a:spcPts val="0"/>
              </a:spcAft>
              <a:buNone/>
              <a:defRPr/>
            </a:pPr>
            <a:r>
              <a:rPr lang="th-TH" sz="3600" dirty="0">
                <a:latin typeface="TH Krub" pitchFamily="2" charset="-34"/>
                <a:cs typeface="TH Krub" pitchFamily="2" charset="-34"/>
              </a:rPr>
              <a:t>	กรณีผู้ถูกใช้เป็นบุคคลอายุไม่เกินสิบแปดปี ผู้พิการ ผู้ทุพพลภาพ ลูกจ้างหรือผู้ที่อยู่ใต้บังคับบัญชาของผู้ใช้ ผู้ที่มีฐานะยากจน หรือผู้ต้องพึ่งพาผู้ใช้เพราะเหตุป่วยเจ็บหรือไม่ว่าทางใด </a:t>
            </a:r>
            <a:r>
              <a:rPr lang="th-TH" sz="3600" dirty="0">
                <a:highlight>
                  <a:srgbClr val="FFFF00"/>
                </a:highlight>
                <a:latin typeface="TH Krub" pitchFamily="2" charset="-34"/>
                <a:cs typeface="TH Krub" pitchFamily="2" charset="-34"/>
              </a:rPr>
              <a:t>ให้เพิ่มโทษที่จะลงแก่ผู้ใช้กึ่งหนึ่งของโทษที่ศาลกำหนดสำหรับผู้นั้น</a:t>
            </a:r>
          </a:p>
        </p:txBody>
      </p:sp>
    </p:spTree>
    <p:extLst>
      <p:ext uri="{BB962C8B-B14F-4D97-AF65-F5344CB8AC3E}">
        <p14:creationId xmlns:p14="http://schemas.microsoft.com/office/powerpoint/2010/main" val="2747576697"/>
      </p:ext>
    </p:extLst>
  </p:cSld>
  <p:clrMapOvr>
    <a:masterClrMapping/>
  </p:clrMapOvr>
</p:sld>
</file>

<file path=ppt/theme/theme1.xml><?xml version="1.0" encoding="utf-8"?>
<a:theme xmlns:a="http://schemas.openxmlformats.org/drawingml/2006/main" name="1_เฟรม">
  <a:themeElements>
    <a:clrScheme name="เฟร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เฟรม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เฟรม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เฟรม">
  <a:themeElements>
    <a:clrScheme name="เฟรม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เฟรม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เฟรม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3.xml><?xml version="1.0" encoding="utf-8"?>
<a:theme xmlns:a="http://schemas.openxmlformats.org/drawingml/2006/main" name="2_เฟรม">
  <a:themeElements>
    <a:clrScheme name="เฟรม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เฟรม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เฟรม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4.xml><?xml version="1.0" encoding="utf-8"?>
<a:theme xmlns:a="http://schemas.openxmlformats.org/drawingml/2006/main" name="มุมกรอบ">
  <a:themeElements>
    <a:clrScheme name="มุมกรอบ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77A1AB"/>
      </a:hlink>
      <a:folHlink>
        <a:srgbClr val="9A5D78"/>
      </a:folHlink>
    </a:clrScheme>
    <a:fontScheme name="มุมกรอบ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มุมกรอบ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5.xml><?xml version="1.0" encoding="utf-8"?>
<a:theme xmlns:a="http://schemas.openxmlformats.org/drawingml/2006/main" name="เบอร์ลิน">
  <a:themeElements>
    <a:clrScheme name="เบอร์ลิน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เบอร์ลิน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บอร์ลิ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2770</Words>
  <Application>Microsoft Office PowerPoint</Application>
  <PresentationFormat>On-screen Show (4:3)</PresentationFormat>
  <Paragraphs>142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Arial</vt:lpstr>
      <vt:lpstr>Corbel</vt:lpstr>
      <vt:lpstr>Franklin Gothic Book</vt:lpstr>
      <vt:lpstr>TH KoHo</vt:lpstr>
      <vt:lpstr>TH Krub</vt:lpstr>
      <vt:lpstr>Trebuchet MS</vt:lpstr>
      <vt:lpstr>Wingdings</vt:lpstr>
      <vt:lpstr>Wingdings 2</vt:lpstr>
      <vt:lpstr>1_เฟรม</vt:lpstr>
      <vt:lpstr>เฟรม</vt:lpstr>
      <vt:lpstr>2_เฟรม</vt:lpstr>
      <vt:lpstr>มุมกรอบ</vt:lpstr>
      <vt:lpstr>เบอร์ลิน</vt:lpstr>
      <vt:lpstr>ผู้กระทำความผิดหลายคน</vt:lpstr>
      <vt:lpstr> ผู้กระทำความผิดหลายคน </vt:lpstr>
      <vt:lpstr>ตัวการ</vt:lpstr>
      <vt:lpstr>ตัวการ (มาตรา ๘๓)</vt:lpstr>
      <vt:lpstr>ผู้ใช้</vt:lpstr>
      <vt:lpstr>ผู้ใช้ (มาตรา ๘๔)</vt:lpstr>
      <vt:lpstr>ผู้ใช้ (มาตรา ๘๔)</vt:lpstr>
      <vt:lpstr>ผู้ใช้ : โทษ ๑ ใน ๓ </vt:lpstr>
      <vt:lpstr>ผู้ใช้ </vt:lpstr>
      <vt:lpstr>โฆษณา/ประกาศให้ผู้อื่นกระทำความผิด </vt:lpstr>
      <vt:lpstr>โฆษณา/ประกาศให้ผู้อื่นกระทำความผิด </vt:lpstr>
      <vt:lpstr>โฆษณา/ประกาศให้ผู้อื่นกระทำความผิด (มาตรา ๘๕)</vt:lpstr>
      <vt:lpstr>โฆษณา/ประกาศให้ผู้อื่นกระทำความผิด (มาตรา ๘๕)</vt:lpstr>
      <vt:lpstr>ผู้สนับสนุน</vt:lpstr>
      <vt:lpstr> ผู้สนับสนุน</vt:lpstr>
      <vt:lpstr>ตัวอย่าง</vt:lpstr>
      <vt:lpstr>ตัวอย่าง</vt:lpstr>
      <vt:lpstr>ตัวอย่าง</vt:lpstr>
      <vt:lpstr>กรณีผู้กระทำความผิดกระทำไปเกินขอบเขต </vt:lpstr>
      <vt:lpstr>กรณีผู้กระทำความผิดกระทำไปเกินขอบเขต </vt:lpstr>
      <vt:lpstr>การเข้าขัดขวางของผู้ใช้ ผู้โฆษณาหรือประกาศ หรือ ผู้สนับสนุน </vt:lpstr>
      <vt:lpstr>การเข้าขัดขวางของผู้ใช้ ผู้โฆษณาหรือประกาศ หรือ ผู้สนับสนุน (มาตรา ๘๘)</vt:lpstr>
      <vt:lpstr>PowerPoint Presentation</vt:lpstr>
      <vt:lpstr>PowerPoint Presentation</vt:lpstr>
      <vt:lpstr>ความผิดหลายกรรมหรือหลายกระทง</vt:lpstr>
      <vt:lpstr>ความผิด กรรมเดียว หลายบท</vt:lpstr>
      <vt:lpstr>ความผิดหลายบท มาตรา ๙๐</vt:lpstr>
      <vt:lpstr>กรณีไม่ถือว่าผิดกฎหมายหลายบท</vt:lpstr>
      <vt:lpstr>ความผิดหลายกระทง</vt:lpstr>
      <vt:lpstr>ความผิดหลายกระทง  มาตรา ๙๑</vt:lpstr>
      <vt:lpstr>ความผิดหลายกระทง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ผู้กระทำความผิดหลายคน </dc:title>
  <dc:creator>ZerO</dc:creator>
  <cp:lastModifiedBy>Araya</cp:lastModifiedBy>
  <cp:revision>59</cp:revision>
  <dcterms:created xsi:type="dcterms:W3CDTF">2012-08-30T06:40:54Z</dcterms:created>
  <dcterms:modified xsi:type="dcterms:W3CDTF">2021-08-24T03:19:36Z</dcterms:modified>
</cp:coreProperties>
</file>