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76" r:id="rId3"/>
    <p:sldId id="257" r:id="rId4"/>
    <p:sldId id="258" r:id="rId5"/>
    <p:sldId id="264" r:id="rId6"/>
    <p:sldId id="265" r:id="rId7"/>
    <p:sldId id="266" r:id="rId8"/>
    <p:sldId id="259" r:id="rId9"/>
    <p:sldId id="260" r:id="rId10"/>
    <p:sldId id="261" r:id="rId11"/>
    <p:sldId id="268" r:id="rId12"/>
    <p:sldId id="269" r:id="rId13"/>
    <p:sldId id="262" r:id="rId14"/>
    <p:sldId id="263" r:id="rId15"/>
    <p:sldId id="270" r:id="rId16"/>
    <p:sldId id="272" r:id="rId17"/>
    <p:sldId id="273" r:id="rId18"/>
    <p:sldId id="274" r:id="rId19"/>
    <p:sldId id="275" r:id="rId20"/>
    <p:sldId id="277" r:id="rId21"/>
    <p:sldId id="279" r:id="rId22"/>
    <p:sldId id="280" r:id="rId23"/>
    <p:sldId id="281" r:id="rId24"/>
    <p:sldId id="282" r:id="rId25"/>
    <p:sldId id="283" r:id="rId26"/>
    <p:sldId id="285" r:id="rId27"/>
    <p:sldId id="284" r:id="rId28"/>
    <p:sldId id="286" r:id="rId29"/>
    <p:sldId id="287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US" initials="A" lastIdx="1" clrIdx="0">
    <p:extLst>
      <p:ext uri="{19B8F6BF-5375-455C-9EA6-DF929625EA0E}">
        <p15:presenceInfo xmlns:p15="http://schemas.microsoft.com/office/powerpoint/2012/main" userId="ASU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3D89"/>
    <a:srgbClr val="560C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04T01:01:02.860" idx="1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63903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4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513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292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153538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732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537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19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07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20948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99680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tint val="67000"/>
                <a:satMod val="105000"/>
                <a:lumMod val="110000"/>
              </a:schemeClr>
            </a:gs>
            <a:gs pos="50000">
              <a:schemeClr val="accent6">
                <a:tint val="73000"/>
                <a:satMod val="103000"/>
                <a:lumMod val="105000"/>
              </a:schemeClr>
            </a:gs>
            <a:gs pos="100000">
              <a:schemeClr val="accent6">
                <a:tint val="81000"/>
                <a:satMod val="109000"/>
                <a:lumMod val="10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464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10DC359-7F69-4046-A80B-FD0DC98F56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5" y="1610901"/>
            <a:ext cx="8361229" cy="2098226"/>
          </a:xfrm>
        </p:spPr>
        <p:txBody>
          <a:bodyPr/>
          <a:lstStyle/>
          <a:p>
            <a:r>
              <a:rPr lang="th-TH" dirty="0"/>
              <a:t>ทักษะการฟัง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304ED2EB-A4ED-4042-8725-D97F222A3C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92973" y="3610049"/>
            <a:ext cx="3483641" cy="1086237"/>
          </a:xfrm>
        </p:spPr>
        <p:txBody>
          <a:bodyPr/>
          <a:lstStyle/>
          <a:p>
            <a:r>
              <a:rPr lang="th-TH" dirty="0">
                <a:highlight>
                  <a:srgbClr val="008080"/>
                </a:highlight>
              </a:rPr>
              <a:t>อาจารย์สุเมตตา ประสาทแก้ว</a:t>
            </a:r>
          </a:p>
        </p:txBody>
      </p:sp>
      <p:sp>
        <p:nvSpPr>
          <p:cNvPr id="4" name="รูปครึ่งกรอบ 3">
            <a:extLst>
              <a:ext uri="{FF2B5EF4-FFF2-40B4-BE49-F238E27FC236}">
                <a16:creationId xmlns:a16="http://schemas.microsoft.com/office/drawing/2014/main" id="{34080418-A364-48E4-9918-18B3FFA9F0C1}"/>
              </a:ext>
            </a:extLst>
          </p:cNvPr>
          <p:cNvSpPr/>
          <p:nvPr/>
        </p:nvSpPr>
        <p:spPr>
          <a:xfrm>
            <a:off x="84079" y="33107"/>
            <a:ext cx="3897372" cy="3148243"/>
          </a:xfrm>
          <a:prstGeom prst="halfFra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5" name="รูปครึ่งกรอบ 4">
            <a:extLst>
              <a:ext uri="{FF2B5EF4-FFF2-40B4-BE49-F238E27FC236}">
                <a16:creationId xmlns:a16="http://schemas.microsoft.com/office/drawing/2014/main" id="{CEE4870A-383B-4D85-8D2F-B877A3EA2142}"/>
              </a:ext>
            </a:extLst>
          </p:cNvPr>
          <p:cNvSpPr/>
          <p:nvPr/>
        </p:nvSpPr>
        <p:spPr>
          <a:xfrm rot="10800000">
            <a:off x="8553449" y="3709126"/>
            <a:ext cx="3554471" cy="3025509"/>
          </a:xfrm>
          <a:prstGeom prst="halfFra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id="{669F5212-E186-484A-BB6A-865376494668}"/>
              </a:ext>
            </a:extLst>
          </p:cNvPr>
          <p:cNvSpPr/>
          <p:nvPr/>
        </p:nvSpPr>
        <p:spPr>
          <a:xfrm>
            <a:off x="5458280" y="6218359"/>
            <a:ext cx="1268472" cy="5143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7" name="สี่เหลี่ยมผืนผ้า 6">
            <a:extLst>
              <a:ext uri="{FF2B5EF4-FFF2-40B4-BE49-F238E27FC236}">
                <a16:creationId xmlns:a16="http://schemas.microsoft.com/office/drawing/2014/main" id="{2780530F-BD1B-4A2D-A893-3A3EE3BE5053}"/>
              </a:ext>
            </a:extLst>
          </p:cNvPr>
          <p:cNvSpPr/>
          <p:nvPr/>
        </p:nvSpPr>
        <p:spPr>
          <a:xfrm>
            <a:off x="4196778" y="6220286"/>
            <a:ext cx="1268472" cy="5143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8" name="สี่เหลี่ยมผืนผ้า 7">
            <a:extLst>
              <a:ext uri="{FF2B5EF4-FFF2-40B4-BE49-F238E27FC236}">
                <a16:creationId xmlns:a16="http://schemas.microsoft.com/office/drawing/2014/main" id="{AEFCBB67-44CC-4680-859E-CF3C4DB2C25D}"/>
              </a:ext>
            </a:extLst>
          </p:cNvPr>
          <p:cNvSpPr/>
          <p:nvPr/>
        </p:nvSpPr>
        <p:spPr>
          <a:xfrm>
            <a:off x="2836744" y="6220286"/>
            <a:ext cx="1341378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5996A524-BA81-4CDE-A528-9BF1A936BF0E}"/>
              </a:ext>
            </a:extLst>
          </p:cNvPr>
          <p:cNvSpPr/>
          <p:nvPr/>
        </p:nvSpPr>
        <p:spPr>
          <a:xfrm>
            <a:off x="1461681" y="6220286"/>
            <a:ext cx="1341378" cy="51435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0" name="สี่เหลี่ยมผืนผ้า 9">
            <a:extLst>
              <a:ext uri="{FF2B5EF4-FFF2-40B4-BE49-F238E27FC236}">
                <a16:creationId xmlns:a16="http://schemas.microsoft.com/office/drawing/2014/main" id="{00393C1B-A295-4DFF-81B3-D14E55D2356E}"/>
              </a:ext>
            </a:extLst>
          </p:cNvPr>
          <p:cNvSpPr/>
          <p:nvPr/>
        </p:nvSpPr>
        <p:spPr>
          <a:xfrm>
            <a:off x="84079" y="6220286"/>
            <a:ext cx="1341378" cy="5143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1" name="สี่เหลี่ยมผืนผ้า 10">
            <a:extLst>
              <a:ext uri="{FF2B5EF4-FFF2-40B4-BE49-F238E27FC236}">
                <a16:creationId xmlns:a16="http://schemas.microsoft.com/office/drawing/2014/main" id="{B1F7E0BD-CA92-46A8-8FCE-DD0980CC66D2}"/>
              </a:ext>
            </a:extLst>
          </p:cNvPr>
          <p:cNvSpPr/>
          <p:nvPr/>
        </p:nvSpPr>
        <p:spPr>
          <a:xfrm>
            <a:off x="10766542" y="95420"/>
            <a:ext cx="1341378" cy="5143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2" name="สี่เหลี่ยมผืนผ้า 11">
            <a:extLst>
              <a:ext uri="{FF2B5EF4-FFF2-40B4-BE49-F238E27FC236}">
                <a16:creationId xmlns:a16="http://schemas.microsoft.com/office/drawing/2014/main" id="{50DC555E-8537-4E5B-9B29-3EDEB5B63551}"/>
              </a:ext>
            </a:extLst>
          </p:cNvPr>
          <p:cNvSpPr/>
          <p:nvPr/>
        </p:nvSpPr>
        <p:spPr>
          <a:xfrm>
            <a:off x="9425164" y="95420"/>
            <a:ext cx="1341378" cy="5143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3" name="สี่เหลี่ยมผืนผ้า 12">
            <a:extLst>
              <a:ext uri="{FF2B5EF4-FFF2-40B4-BE49-F238E27FC236}">
                <a16:creationId xmlns:a16="http://schemas.microsoft.com/office/drawing/2014/main" id="{3B48ED44-235D-4C95-BE2C-D52E020A9B09}"/>
              </a:ext>
            </a:extLst>
          </p:cNvPr>
          <p:cNvSpPr/>
          <p:nvPr/>
        </p:nvSpPr>
        <p:spPr>
          <a:xfrm>
            <a:off x="8076001" y="95420"/>
            <a:ext cx="1341378" cy="5143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4" name="สี่เหลี่ยมผืนผ้า 13">
            <a:extLst>
              <a:ext uri="{FF2B5EF4-FFF2-40B4-BE49-F238E27FC236}">
                <a16:creationId xmlns:a16="http://schemas.microsoft.com/office/drawing/2014/main" id="{2D8ABE17-ED37-4889-BD6C-ADFB3A409B8E}"/>
              </a:ext>
            </a:extLst>
          </p:cNvPr>
          <p:cNvSpPr/>
          <p:nvPr/>
        </p:nvSpPr>
        <p:spPr>
          <a:xfrm>
            <a:off x="6742408" y="93493"/>
            <a:ext cx="1341378" cy="5143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5" name="สี่เหลี่ยมผืนผ้า 14">
            <a:extLst>
              <a:ext uri="{FF2B5EF4-FFF2-40B4-BE49-F238E27FC236}">
                <a16:creationId xmlns:a16="http://schemas.microsoft.com/office/drawing/2014/main" id="{D8C7F6CB-5863-4DC1-B474-F49719727E55}"/>
              </a:ext>
            </a:extLst>
          </p:cNvPr>
          <p:cNvSpPr/>
          <p:nvPr/>
        </p:nvSpPr>
        <p:spPr>
          <a:xfrm>
            <a:off x="5401030" y="93493"/>
            <a:ext cx="1341378" cy="5143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2408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A7117C6-4CAC-4757-A2A8-AADB36D92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5400" b="1" dirty="0">
                <a:solidFill>
                  <a:srgbClr val="00B050"/>
                </a:solidFill>
              </a:rPr>
              <a:t>องค์ประกอบของการฟัง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00815CC-EC50-4256-8585-CE69F3359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panose="05040102010807070707" pitchFamily="18" charset="2"/>
              <a:buNone/>
              <a:defRPr/>
            </a:pPr>
            <a:r>
              <a:rPr lang="th-TH" altLang="th-TH" sz="3600" b="1" dirty="0">
                <a:solidFill>
                  <a:srgbClr val="0070C0"/>
                </a:solidFill>
              </a:rPr>
              <a:t>1. การได้ยินหรือการรับรู้  </a:t>
            </a:r>
            <a:r>
              <a:rPr lang="th-TH" altLang="th-TH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เป็นกระบวนการเริ่มแรก คือ หูรับฟังเสียง 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panose="05040102010807070707" pitchFamily="18" charset="2"/>
              <a:buNone/>
              <a:defRPr/>
            </a:pPr>
            <a:r>
              <a:rPr lang="th-TH" altLang="th-TH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การได้ยินเสียงยังไม่เป็นการฟัง การฟังจะเกิดขึ้นเมื่อเสียงที่ได้ยินนั้นน่าสนใจ 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panose="05040102010807070707" pitchFamily="18" charset="2"/>
              <a:buNone/>
              <a:defRPr/>
            </a:pPr>
            <a:r>
              <a:rPr lang="th-TH" altLang="th-TH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และเกิดการรับรู้และมีกระบวนการอื่นตามมา</a:t>
            </a:r>
            <a:endParaRPr lang="en-US" altLang="th-TH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84903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A7117C6-4CAC-4757-A2A8-AADB36D92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>
                <a:solidFill>
                  <a:srgbClr val="00B050"/>
                </a:solidFill>
              </a:rPr>
              <a:t>องค์ประกอบของการฟัง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00815CC-EC50-4256-8585-CE69F3359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59367"/>
            <a:ext cx="9601200" cy="2703250"/>
          </a:xfrm>
        </p:spPr>
        <p:txBody>
          <a:bodyPr/>
          <a:lstStyle/>
          <a:p>
            <a:pPr algn="thaiDist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panose="05040102010807070707" pitchFamily="18" charset="2"/>
              <a:buNone/>
              <a:defRPr/>
            </a:pPr>
            <a:r>
              <a:rPr lang="th-TH" altLang="th-TH" sz="3600" b="1" dirty="0">
                <a:solidFill>
                  <a:srgbClr val="002060"/>
                </a:solidFill>
              </a:rPr>
              <a:t>2. การแปลความหมาย  </a:t>
            </a:r>
            <a:r>
              <a:rPr lang="th-TH" altLang="th-TH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เป็นกระบวนการที่ต่อเนื่องจากการได้ยินเสียงคือหลังจากได้ยินเสียงแล้ว</a:t>
            </a:r>
            <a:r>
              <a:rPr lang="th-TH" altLang="th-TH" sz="3200" dirty="0">
                <a:solidFill>
                  <a:schemeClr val="accent6">
                    <a:lumMod val="50000"/>
                  </a:schemeClr>
                </a:solidFill>
              </a:rPr>
              <a:t>สมองจะนำสิ่งที่ได้ยินไปแปลเป็นความหมาย</a:t>
            </a:r>
            <a:r>
              <a:rPr lang="th-TH" altLang="th-TH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โดยอาศัยข้อมูลเดิมที่ผู้รับสารมีอยู่ กระบวนการนี้มีตั้งแต่ เข้าใจความหมายโดยทันทีไปจนถึงการคิดวิเคราะห์ วิพากษ์วิจารณ์สารที่รับฟังจนกระทั่ง สรุปเป็นความเข้าใจ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98542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A7117C6-4CAC-4757-A2A8-AADB36D92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5400" b="1" dirty="0">
                <a:solidFill>
                  <a:srgbClr val="00B050"/>
                </a:solidFill>
              </a:rPr>
              <a:t>องค์ประกอบของการฟัง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00815CC-EC50-4256-8585-CE69F3359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2738761"/>
          </a:xfrm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panose="05040102010807070707" pitchFamily="18" charset="2"/>
              <a:buNone/>
              <a:defRPr/>
            </a:pPr>
            <a:r>
              <a:rPr lang="th-TH" altLang="th-TH" sz="3600" b="1" dirty="0">
                <a:solidFill>
                  <a:srgbClr val="7030A0"/>
                </a:solidFill>
              </a:rPr>
              <a:t>3. การรักษาข้อมูล </a:t>
            </a:r>
            <a:r>
              <a:rPr lang="th-TH" altLang="th-TH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เป็นกระบวนการสุดท้ายของการฟังคือหลังจากเข้าใจความหมายของสารแล้ว</a:t>
            </a:r>
            <a:r>
              <a:rPr lang="th-TH" altLang="th-TH" sz="3600" dirty="0">
                <a:solidFill>
                  <a:schemeClr val="accent2">
                    <a:lumMod val="75000"/>
                  </a:schemeClr>
                </a:solidFill>
              </a:rPr>
              <a:t>สมองจะทำหน้าที่จดจำ </a:t>
            </a:r>
            <a:r>
              <a:rPr lang="th-TH" altLang="th-TH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เก็บรักษาข้อมูลไว้เพื่อใช้เมื่อต้องการ ระบบการเก็บข้อมูลจะแบ่งเป็นระบบ</a:t>
            </a:r>
            <a:r>
              <a:rPr lang="th-TH" altLang="th-TH" sz="3600" dirty="0">
                <a:solidFill>
                  <a:schemeClr val="accent3"/>
                </a:solidFill>
              </a:rPr>
              <a:t>ความจำระยะสั้นกับระบบความจำระยะยาว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63606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08A9051-A72C-45E6-97D4-871A460FA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1005" y="595913"/>
            <a:ext cx="9601200" cy="1485900"/>
          </a:xfrm>
        </p:spPr>
        <p:txBody>
          <a:bodyPr>
            <a:normAutofit/>
          </a:bodyPr>
          <a:lstStyle/>
          <a:p>
            <a:r>
              <a:rPr lang="th-TH" sz="4800" b="1" dirty="0">
                <a:solidFill>
                  <a:srgbClr val="00B0F0"/>
                </a:solidFill>
              </a:rPr>
              <a:t>ความมุ่งหมายของการฟัง</a:t>
            </a: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13FB2E7D-EABD-4455-8B04-80DCFF7FA4DF}"/>
              </a:ext>
            </a:extLst>
          </p:cNvPr>
          <p:cNvSpPr/>
          <p:nvPr/>
        </p:nvSpPr>
        <p:spPr>
          <a:xfrm>
            <a:off x="2640735" y="1633490"/>
            <a:ext cx="4897515" cy="8966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dirty="0"/>
              <a:t>การฟังเพื่อความซาบซึ้งและเพลิดเพลิน </a:t>
            </a: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E14A6E5B-DAFC-4FEF-BC20-CE2CDAD4C083}"/>
              </a:ext>
            </a:extLst>
          </p:cNvPr>
          <p:cNvSpPr/>
          <p:nvPr/>
        </p:nvSpPr>
        <p:spPr>
          <a:xfrm>
            <a:off x="2331869" y="2787449"/>
            <a:ext cx="5862221" cy="8966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dirty="0"/>
              <a:t>การฟังเพื่อความรอบรู้ หรือการฟังเพื่อพัฒนาตนเอง</a:t>
            </a:r>
            <a:endParaRPr lang="th-TH" dirty="0"/>
          </a:p>
        </p:txBody>
      </p:sp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id="{2A54E833-3BB4-4C69-8813-684E6CBA57DA}"/>
              </a:ext>
            </a:extLst>
          </p:cNvPr>
          <p:cNvSpPr/>
          <p:nvPr/>
        </p:nvSpPr>
        <p:spPr>
          <a:xfrm>
            <a:off x="1669001" y="3868676"/>
            <a:ext cx="7350711" cy="8966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dirty="0"/>
              <a:t>การฟังเพื่อคิดวิเคราะห์ คิดสร้างสรรค์</a:t>
            </a:r>
            <a:endParaRPr lang="th-TH" dirty="0"/>
          </a:p>
        </p:txBody>
      </p:sp>
      <p:sp>
        <p:nvSpPr>
          <p:cNvPr id="7" name="สี่เหลี่ยมผืนผ้า 6">
            <a:extLst>
              <a:ext uri="{FF2B5EF4-FFF2-40B4-BE49-F238E27FC236}">
                <a16:creationId xmlns:a16="http://schemas.microsoft.com/office/drawing/2014/main" id="{EACB0A86-DE2E-476C-9EFA-782A4A3DC02A}"/>
              </a:ext>
            </a:extLst>
          </p:cNvPr>
          <p:cNvSpPr/>
          <p:nvPr/>
        </p:nvSpPr>
        <p:spPr>
          <a:xfrm>
            <a:off x="1296139" y="5022634"/>
            <a:ext cx="8105313" cy="89664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>
                <a:solidFill>
                  <a:schemeClr val="tx1"/>
                </a:solidFill>
              </a:rPr>
              <a:t>การฟังเพื่อหาข้อสรุปเป็นการฟังสารประเภทโน้มน้าวใจ</a:t>
            </a:r>
          </a:p>
        </p:txBody>
      </p:sp>
    </p:spTree>
    <p:extLst>
      <p:ext uri="{BB962C8B-B14F-4D97-AF65-F5344CB8AC3E}">
        <p14:creationId xmlns:p14="http://schemas.microsoft.com/office/powerpoint/2010/main" val="3392501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805C7BE-9954-4EFA-A431-B6C2B45C4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479" y="256014"/>
            <a:ext cx="9601200" cy="1485900"/>
          </a:xfrm>
        </p:spPr>
        <p:txBody>
          <a:bodyPr>
            <a:normAutofit/>
          </a:bodyPr>
          <a:lstStyle/>
          <a:p>
            <a:r>
              <a:rPr lang="th-TH" altLang="th-TH" sz="5400" b="1" dirty="0">
                <a:solidFill>
                  <a:srgbClr val="560C36"/>
                </a:solidFill>
              </a:rPr>
              <a:t>ลักษณะการฟังที่ดี</a:t>
            </a:r>
            <a:endParaRPr lang="th-TH" sz="5400" b="1" dirty="0">
              <a:solidFill>
                <a:srgbClr val="560C36"/>
              </a:solidFill>
            </a:endParaRPr>
          </a:p>
        </p:txBody>
      </p:sp>
      <p:sp>
        <p:nvSpPr>
          <p:cNvPr id="8" name="รูปหกเหลี่ยม 7">
            <a:extLst>
              <a:ext uri="{FF2B5EF4-FFF2-40B4-BE49-F238E27FC236}">
                <a16:creationId xmlns:a16="http://schemas.microsoft.com/office/drawing/2014/main" id="{DA972948-C0E6-4984-B544-D3FE19132EC8}"/>
              </a:ext>
            </a:extLst>
          </p:cNvPr>
          <p:cNvSpPr/>
          <p:nvPr/>
        </p:nvSpPr>
        <p:spPr>
          <a:xfrm>
            <a:off x="1257959" y="2307671"/>
            <a:ext cx="2802100" cy="2121763"/>
          </a:xfrm>
          <a:prstGeom prst="hexagon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rgbClr val="002060"/>
                </a:solidFill>
              </a:rPr>
              <a:t>เตรียมตัว</a:t>
            </a:r>
            <a:r>
              <a:rPr lang="th-TH" sz="2400" b="1" dirty="0"/>
              <a:t>ฟังลักษณะการฟังที่ดีประการแรกคือ ผู้ฟัง</a:t>
            </a:r>
          </a:p>
          <a:p>
            <a:pPr algn="ctr"/>
            <a:r>
              <a:rPr lang="th-TH" sz="2400" b="1" dirty="0"/>
              <a:t>ต้องเตรียมตัวให้พร้อมที่จะ</a:t>
            </a:r>
          </a:p>
        </p:txBody>
      </p:sp>
      <p:sp>
        <p:nvSpPr>
          <p:cNvPr id="9" name="รูปหกเหลี่ยม 8">
            <a:extLst>
              <a:ext uri="{FF2B5EF4-FFF2-40B4-BE49-F238E27FC236}">
                <a16:creationId xmlns:a16="http://schemas.microsoft.com/office/drawing/2014/main" id="{22E7B4A3-5C9E-4282-8CF2-7CD3FE96E093}"/>
              </a:ext>
            </a:extLst>
          </p:cNvPr>
          <p:cNvSpPr/>
          <p:nvPr/>
        </p:nvSpPr>
        <p:spPr>
          <a:xfrm>
            <a:off x="3608070" y="3526617"/>
            <a:ext cx="2592628" cy="2121763"/>
          </a:xfrm>
          <a:prstGeom prst="hexagon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rgbClr val="7030A0"/>
                </a:solidFill>
              </a:rPr>
              <a:t>มีมารยาทใ</a:t>
            </a:r>
            <a:r>
              <a:rPr lang="th-TH" sz="2400" b="1" dirty="0"/>
              <a:t>นการฟังมารยาทในการฟังเป็นสิ่งสำคัญ</a:t>
            </a:r>
          </a:p>
          <a:p>
            <a:pPr algn="ctr"/>
            <a:r>
              <a:rPr lang="th-TH" sz="2400" b="1" dirty="0"/>
              <a:t>ต่อความสำเร็จและความล้มเหลวของการสื่อสาร</a:t>
            </a:r>
          </a:p>
        </p:txBody>
      </p:sp>
      <p:sp>
        <p:nvSpPr>
          <p:cNvPr id="10" name="รูปหกเหลี่ยม 9">
            <a:extLst>
              <a:ext uri="{FF2B5EF4-FFF2-40B4-BE49-F238E27FC236}">
                <a16:creationId xmlns:a16="http://schemas.microsoft.com/office/drawing/2014/main" id="{BB8E7289-CAA0-45D8-8073-03CE744C9575}"/>
              </a:ext>
            </a:extLst>
          </p:cNvPr>
          <p:cNvSpPr/>
          <p:nvPr/>
        </p:nvSpPr>
        <p:spPr>
          <a:xfrm>
            <a:off x="3730254" y="1246790"/>
            <a:ext cx="2485748" cy="2121763"/>
          </a:xfrm>
          <a:prstGeom prst="hexagon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rgbClr val="00B050"/>
                </a:solidFill>
              </a:rPr>
              <a:t>มีเป้าหมาย</a:t>
            </a:r>
          </a:p>
          <a:p>
            <a:pPr algn="ctr"/>
            <a:r>
              <a:rPr lang="th-TH" sz="2400" b="1" dirty="0"/>
              <a:t>ในการฟัง </a:t>
            </a:r>
          </a:p>
        </p:txBody>
      </p:sp>
      <p:sp>
        <p:nvSpPr>
          <p:cNvPr id="11" name="รูปหกเหลี่ยม 10">
            <a:extLst>
              <a:ext uri="{FF2B5EF4-FFF2-40B4-BE49-F238E27FC236}">
                <a16:creationId xmlns:a16="http://schemas.microsoft.com/office/drawing/2014/main" id="{9A0107EF-53D5-4E8A-A0CF-649A8B5097A0}"/>
              </a:ext>
            </a:extLst>
          </p:cNvPr>
          <p:cNvSpPr/>
          <p:nvPr/>
        </p:nvSpPr>
        <p:spPr>
          <a:xfrm>
            <a:off x="5854187" y="182567"/>
            <a:ext cx="2485748" cy="2121763"/>
          </a:xfrm>
          <a:prstGeom prst="hexagon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800" dirty="0">
                <a:solidFill>
                  <a:schemeClr val="accent5">
                    <a:lumMod val="75000"/>
                  </a:schemeClr>
                </a:solidFill>
              </a:rPr>
              <a:t>มีศิลปะ</a:t>
            </a:r>
            <a:r>
              <a:rPr lang="th-TH" sz="2800" dirty="0"/>
              <a:t>ในการฟังการฟังที่ดี </a:t>
            </a:r>
          </a:p>
        </p:txBody>
      </p:sp>
      <p:sp>
        <p:nvSpPr>
          <p:cNvPr id="12" name="รูปหกเหลี่ยม 11">
            <a:extLst>
              <a:ext uri="{FF2B5EF4-FFF2-40B4-BE49-F238E27FC236}">
                <a16:creationId xmlns:a16="http://schemas.microsoft.com/office/drawing/2014/main" id="{E6C1B902-F788-4246-8EDB-FA694FB428E3}"/>
              </a:ext>
            </a:extLst>
          </p:cNvPr>
          <p:cNvSpPr/>
          <p:nvPr/>
        </p:nvSpPr>
        <p:spPr>
          <a:xfrm>
            <a:off x="5802374" y="2385033"/>
            <a:ext cx="2497126" cy="2121763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/>
              <a:t>มีความสามารถใน</a:t>
            </a:r>
            <a:r>
              <a:rPr lang="th-TH" sz="2400" b="1" dirty="0">
                <a:solidFill>
                  <a:schemeClr val="accent6"/>
                </a:solidFill>
              </a:rPr>
              <a:t>การวิเคราะห์วิจารณ์ แยก</a:t>
            </a:r>
          </a:p>
          <a:p>
            <a:pPr algn="ctr"/>
            <a:r>
              <a:rPr lang="th-TH" sz="2400" b="1" dirty="0">
                <a:solidFill>
                  <a:schemeClr val="accent6"/>
                </a:solidFill>
              </a:rPr>
              <a:t>ข้อเท็จจริงและความคิดเห็น</a:t>
            </a:r>
            <a:endParaRPr lang="th-TH" b="1" dirty="0">
              <a:solidFill>
                <a:schemeClr val="accent6"/>
              </a:solidFill>
            </a:endParaRPr>
          </a:p>
        </p:txBody>
      </p:sp>
      <p:sp>
        <p:nvSpPr>
          <p:cNvPr id="13" name="รูปหกเหลี่ยม 12">
            <a:extLst>
              <a:ext uri="{FF2B5EF4-FFF2-40B4-BE49-F238E27FC236}">
                <a16:creationId xmlns:a16="http://schemas.microsoft.com/office/drawing/2014/main" id="{6814CBB4-69F1-4D25-B238-D6A5E12B7AF5}"/>
              </a:ext>
            </a:extLst>
          </p:cNvPr>
          <p:cNvSpPr/>
          <p:nvPr/>
        </p:nvSpPr>
        <p:spPr>
          <a:xfrm>
            <a:off x="5682101" y="4698311"/>
            <a:ext cx="2737671" cy="2121763"/>
          </a:xfrm>
          <a:prstGeom prst="hexago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/>
              <a:t>มีความสามารถใน</a:t>
            </a:r>
            <a:r>
              <a:rPr lang="th-TH" sz="2400" b="1" dirty="0">
                <a:solidFill>
                  <a:srgbClr val="FF0000"/>
                </a:solidFill>
              </a:rPr>
              <a:t>การจับใจความ </a:t>
            </a:r>
          </a:p>
          <a:p>
            <a:pPr algn="ctr"/>
            <a:r>
              <a:rPr lang="th-TH" sz="2400" b="1" dirty="0"/>
              <a:t> ซึ่งเป็น</a:t>
            </a:r>
          </a:p>
          <a:p>
            <a:pPr algn="ctr"/>
            <a:r>
              <a:rPr lang="th-TH" sz="2400" b="1" dirty="0"/>
              <a:t>ทักษะแรกที่ต้องการการฝึกฝนให้เกิดความชำนาญ</a:t>
            </a:r>
          </a:p>
        </p:txBody>
      </p:sp>
      <p:sp>
        <p:nvSpPr>
          <p:cNvPr id="14" name="รูปหกเหลี่ยม 13">
            <a:extLst>
              <a:ext uri="{FF2B5EF4-FFF2-40B4-BE49-F238E27FC236}">
                <a16:creationId xmlns:a16="http://schemas.microsoft.com/office/drawing/2014/main" id="{8DB048D4-2F13-49A3-8E79-DD40C2432D05}"/>
              </a:ext>
            </a:extLst>
          </p:cNvPr>
          <p:cNvSpPr/>
          <p:nvPr/>
        </p:nvSpPr>
        <p:spPr>
          <a:xfrm>
            <a:off x="7996678" y="1176169"/>
            <a:ext cx="2737672" cy="2121763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chemeClr val="accent2">
                    <a:lumMod val="75000"/>
                  </a:schemeClr>
                </a:solidFill>
              </a:rPr>
              <a:t>จดบันทึกเรื่องที่ฟัง</a:t>
            </a:r>
            <a:r>
              <a:rPr lang="th-TH" sz="2400" b="1" dirty="0"/>
              <a:t>การฟังที่ดีควรคิดตามเพื่อทำ</a:t>
            </a:r>
          </a:p>
          <a:p>
            <a:pPr algn="ctr"/>
            <a:r>
              <a:rPr lang="th-TH" sz="2400" b="1" dirty="0"/>
              <a:t>ความเข้าใจสาระของเรื่องที่ฟัง </a:t>
            </a:r>
          </a:p>
        </p:txBody>
      </p:sp>
      <p:sp>
        <p:nvSpPr>
          <p:cNvPr id="15" name="รูปหกเหลี่ยม 14">
            <a:extLst>
              <a:ext uri="{FF2B5EF4-FFF2-40B4-BE49-F238E27FC236}">
                <a16:creationId xmlns:a16="http://schemas.microsoft.com/office/drawing/2014/main" id="{59B29388-AE95-4EB4-ABD8-0201CA0281A3}"/>
              </a:ext>
            </a:extLst>
          </p:cNvPr>
          <p:cNvSpPr/>
          <p:nvPr/>
        </p:nvSpPr>
        <p:spPr>
          <a:xfrm>
            <a:off x="7996678" y="3445914"/>
            <a:ext cx="2856225" cy="2170775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accent5">
                    <a:lumMod val="75000"/>
                  </a:schemeClr>
                </a:solidFill>
              </a:rPr>
              <a:t>ตรวจสอบ</a:t>
            </a:r>
            <a:r>
              <a:rPr lang="th-TH" sz="2000" b="1" dirty="0"/>
              <a:t>ความเข้าใจในการฟัง</a:t>
            </a:r>
          </a:p>
          <a:p>
            <a:pPr algn="ctr"/>
            <a:r>
              <a:rPr lang="th-TH" sz="2000" b="1" dirty="0"/>
              <a:t>ฟังเพื่อคิดวิเคราะห์ </a:t>
            </a:r>
          </a:p>
          <a:p>
            <a:pPr algn="ctr"/>
            <a:r>
              <a:rPr lang="th-TH" sz="2000" b="1" dirty="0"/>
              <a:t>เพื่อการตัดสินใจ จำเป็นต้องอาศัยข้อมูลที่ถูกต้อง ชัดเจน</a:t>
            </a:r>
          </a:p>
        </p:txBody>
      </p:sp>
    </p:spTree>
    <p:extLst>
      <p:ext uri="{BB962C8B-B14F-4D97-AF65-F5344CB8AC3E}">
        <p14:creationId xmlns:p14="http://schemas.microsoft.com/office/powerpoint/2010/main" val="628251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9D593CD-E395-42F9-ABA9-E6E7D063D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8559" y="223979"/>
            <a:ext cx="5840028" cy="1485900"/>
          </a:xfrm>
        </p:spPr>
        <p:txBody>
          <a:bodyPr/>
          <a:lstStyle/>
          <a:p>
            <a:r>
              <a:rPr lang="th-TH" b="1" dirty="0">
                <a:solidFill>
                  <a:srgbClr val="CF3D89"/>
                </a:solidFill>
              </a:rPr>
              <a:t>วัฒนธรรมและมารยาทในการฟัง</a:t>
            </a: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2BCA1DBE-CFFA-4B46-9E1F-D9A41E5C4B49}"/>
              </a:ext>
            </a:extLst>
          </p:cNvPr>
          <p:cNvSpPr/>
          <p:nvPr/>
        </p:nvSpPr>
        <p:spPr>
          <a:xfrm>
            <a:off x="486051" y="1375302"/>
            <a:ext cx="3160451" cy="163349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/>
              <a:t>ผู้ฟังต้องแสดงความ</a:t>
            </a:r>
            <a:r>
              <a:rPr lang="th-TH" sz="3200" b="1" dirty="0">
                <a:solidFill>
                  <a:srgbClr val="CF3D89"/>
                </a:solidFill>
              </a:rPr>
              <a:t>สนใจ</a:t>
            </a:r>
            <a:r>
              <a:rPr lang="th-TH" sz="3200" b="1" dirty="0"/>
              <a:t>ในสารที่กำลังรับฟัง </a:t>
            </a:r>
          </a:p>
        </p:txBody>
      </p:sp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id="{25083C2F-B668-4D8D-9A8F-C336664BB234}"/>
              </a:ext>
            </a:extLst>
          </p:cNvPr>
          <p:cNvSpPr/>
          <p:nvPr/>
        </p:nvSpPr>
        <p:spPr>
          <a:xfrm>
            <a:off x="1260628" y="3906175"/>
            <a:ext cx="3275861" cy="185691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/>
              <a:t>การแสดง</a:t>
            </a:r>
            <a:r>
              <a:rPr lang="th-TH" sz="2800" b="1" dirty="0">
                <a:solidFill>
                  <a:srgbClr val="92D050"/>
                </a:solidFill>
              </a:rPr>
              <a:t>ความตั้งใจ</a:t>
            </a:r>
            <a:r>
              <a:rPr lang="th-TH" sz="2800" b="1" dirty="0"/>
              <a:t>ฟังจะช่วยให้การสนทนาดำเนินไปได้อย่างราบรื่น </a:t>
            </a:r>
          </a:p>
        </p:txBody>
      </p:sp>
      <p:sp>
        <p:nvSpPr>
          <p:cNvPr id="7" name="สี่เหลี่ยมผืนผ้า 6">
            <a:extLst>
              <a:ext uri="{FF2B5EF4-FFF2-40B4-BE49-F238E27FC236}">
                <a16:creationId xmlns:a16="http://schemas.microsoft.com/office/drawing/2014/main" id="{501CEA24-F2CF-445B-972B-9CCA51E437EC}"/>
              </a:ext>
            </a:extLst>
          </p:cNvPr>
          <p:cNvSpPr/>
          <p:nvPr/>
        </p:nvSpPr>
        <p:spPr>
          <a:xfrm>
            <a:off x="8356846" y="966929"/>
            <a:ext cx="3586579" cy="204186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>
                <a:solidFill>
                  <a:srgbClr val="0070C0"/>
                </a:solidFill>
              </a:rPr>
              <a:t>การซักถาม</a:t>
            </a:r>
            <a:r>
              <a:rPr lang="th-TH" sz="2800" b="1" dirty="0"/>
              <a:t>หรือแสดงความคิดเห็นในโอกาสที่ผู้พูดเปิดให้มีการซักถามหรือแสดงความคิดเห็น </a:t>
            </a:r>
          </a:p>
        </p:txBody>
      </p:sp>
      <p:sp>
        <p:nvSpPr>
          <p:cNvPr id="8" name="สี่เหลี่ยมผืนผ้า 7">
            <a:extLst>
              <a:ext uri="{FF2B5EF4-FFF2-40B4-BE49-F238E27FC236}">
                <a16:creationId xmlns:a16="http://schemas.microsoft.com/office/drawing/2014/main" id="{107073A4-B56F-46D4-A561-18BAA4F24FCA}"/>
              </a:ext>
            </a:extLst>
          </p:cNvPr>
          <p:cNvSpPr/>
          <p:nvPr/>
        </p:nvSpPr>
        <p:spPr>
          <a:xfrm>
            <a:off x="6332737" y="3906175"/>
            <a:ext cx="3817398" cy="20418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/>
              <a:t>ถ้าเป็นการพูดในที่ชุมชน </a:t>
            </a:r>
          </a:p>
          <a:p>
            <a:pPr algn="ctr"/>
            <a:r>
              <a:rPr lang="th-TH" sz="3200" b="1" dirty="0">
                <a:solidFill>
                  <a:schemeClr val="accent3">
                    <a:lumMod val="50000"/>
                  </a:schemeClr>
                </a:solidFill>
              </a:rPr>
              <a:t>ไม่ควรพูดคุยกับผู้ฟังด้วยกัน</a:t>
            </a:r>
          </a:p>
        </p:txBody>
      </p:sp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8B6EB7BB-7CD1-4C6F-BDC6-0346BED80A4B}"/>
              </a:ext>
            </a:extLst>
          </p:cNvPr>
          <p:cNvSpPr/>
          <p:nvPr/>
        </p:nvSpPr>
        <p:spPr>
          <a:xfrm>
            <a:off x="3981634" y="1757592"/>
            <a:ext cx="3704948" cy="17425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800" b="1" dirty="0">
                <a:solidFill>
                  <a:srgbClr val="7030A0"/>
                </a:solidFill>
              </a:rPr>
              <a:t>การลุกออกไป</a:t>
            </a:r>
            <a:r>
              <a:rPr lang="th-TH" sz="2800" b="1" dirty="0"/>
              <a:t>จากที่นั่งควรทำเมื่อจำเป็นจริงๆ เท่านั้นและควรแสดง</a:t>
            </a:r>
          </a:p>
          <a:p>
            <a:pPr algn="ctr"/>
            <a:r>
              <a:rPr lang="th-TH" sz="2800" b="1" dirty="0"/>
              <a:t>ความเคารพผู้พูดก่อนเสมอ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276768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39241E3-4980-42AF-ACE4-0095C523F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>
                <a:solidFill>
                  <a:schemeClr val="accent5">
                    <a:lumMod val="75000"/>
                  </a:schemeClr>
                </a:solidFill>
              </a:rPr>
              <a:t>ตอนที่ 2 การฟังเพื่อจับใจความสรุปความ</a:t>
            </a:r>
            <a:br>
              <a:rPr lang="th-TH" sz="4800" b="1" dirty="0">
                <a:solidFill>
                  <a:schemeClr val="accent5">
                    <a:lumMod val="75000"/>
                  </a:schemeClr>
                </a:solidFill>
              </a:rPr>
            </a:br>
            <a:endParaRPr lang="th-TH" sz="4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ลูกศร: เครื่องหมายบั้ง 4">
            <a:extLst>
              <a:ext uri="{FF2B5EF4-FFF2-40B4-BE49-F238E27FC236}">
                <a16:creationId xmlns:a16="http://schemas.microsoft.com/office/drawing/2014/main" id="{1621DAF6-D169-40F2-AB1B-D6DB1A08B962}"/>
              </a:ext>
            </a:extLst>
          </p:cNvPr>
          <p:cNvSpPr/>
          <p:nvPr/>
        </p:nvSpPr>
        <p:spPr>
          <a:xfrm>
            <a:off x="3200399" y="1943100"/>
            <a:ext cx="5953126" cy="1152525"/>
          </a:xfrm>
          <a:prstGeom prst="chevr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800" b="1" dirty="0">
                <a:solidFill>
                  <a:schemeClr val="tx1"/>
                </a:solidFill>
              </a:rPr>
              <a:t>2.1 </a:t>
            </a:r>
            <a:r>
              <a:rPr lang="th-TH" sz="2800" b="1" dirty="0">
                <a:solidFill>
                  <a:schemeClr val="accent2"/>
                </a:solidFill>
              </a:rPr>
              <a:t>ขั้นตอน</a:t>
            </a:r>
            <a:r>
              <a:rPr lang="th-TH" sz="2800" b="1" dirty="0">
                <a:solidFill>
                  <a:schemeClr val="tx1"/>
                </a:solidFill>
              </a:rPr>
              <a:t>การฟังจับใจความและสรุปความ</a:t>
            </a:r>
          </a:p>
        </p:txBody>
      </p:sp>
      <p:sp>
        <p:nvSpPr>
          <p:cNvPr id="6" name="ลูกศร: เครื่องหมายบั้ง 5">
            <a:extLst>
              <a:ext uri="{FF2B5EF4-FFF2-40B4-BE49-F238E27FC236}">
                <a16:creationId xmlns:a16="http://schemas.microsoft.com/office/drawing/2014/main" id="{8145EFC9-1E85-4907-B444-96ADB247BCEA}"/>
              </a:ext>
            </a:extLst>
          </p:cNvPr>
          <p:cNvSpPr/>
          <p:nvPr/>
        </p:nvSpPr>
        <p:spPr>
          <a:xfrm>
            <a:off x="3105149" y="3429000"/>
            <a:ext cx="5867401" cy="1381125"/>
          </a:xfrm>
          <a:prstGeom prst="chevr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dirty="0">
                <a:solidFill>
                  <a:schemeClr val="tx1"/>
                </a:solidFill>
              </a:rPr>
              <a:t>2.2 </a:t>
            </a:r>
            <a:r>
              <a:rPr lang="th-TH" sz="3200" dirty="0">
                <a:solidFill>
                  <a:schemeClr val="accent2"/>
                </a:solidFill>
              </a:rPr>
              <a:t>แนวการ</a:t>
            </a:r>
            <a:r>
              <a:rPr lang="th-TH" sz="3200" dirty="0">
                <a:solidFill>
                  <a:schemeClr val="tx1"/>
                </a:solidFill>
              </a:rPr>
              <a:t>ฟังจับใจความและสรุปความ 	</a:t>
            </a:r>
          </a:p>
        </p:txBody>
      </p:sp>
    </p:spTree>
    <p:extLst>
      <p:ext uri="{BB962C8B-B14F-4D97-AF65-F5344CB8AC3E}">
        <p14:creationId xmlns:p14="http://schemas.microsoft.com/office/powerpoint/2010/main" val="2331302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9C9F3A1-C0A0-4169-A5FE-BFF7E7AF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5125" y="585693"/>
            <a:ext cx="9601200" cy="1485900"/>
          </a:xfrm>
        </p:spPr>
        <p:txBody>
          <a:bodyPr/>
          <a:lstStyle/>
          <a:p>
            <a:r>
              <a:rPr lang="th-TH" b="1" dirty="0">
                <a:solidFill>
                  <a:srgbClr val="0070C0"/>
                </a:solidFill>
              </a:rPr>
              <a:t>ขั้นตอนการฟังจับใจความและสรุปความ</a:t>
            </a: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86A0EF0C-3FB8-49B0-8E99-CBF9AE2EAEBE}"/>
              </a:ext>
            </a:extLst>
          </p:cNvPr>
          <p:cNvSpPr/>
          <p:nvPr/>
        </p:nvSpPr>
        <p:spPr>
          <a:xfrm>
            <a:off x="1371600" y="1678615"/>
            <a:ext cx="9215021" cy="163839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800" b="1" dirty="0"/>
              <a:t>1. ฟังเรื่องราวให้</a:t>
            </a:r>
            <a:r>
              <a:rPr lang="th-TH" sz="2800" b="1" dirty="0">
                <a:solidFill>
                  <a:schemeClr val="accent5">
                    <a:lumMod val="75000"/>
                  </a:schemeClr>
                </a:solidFill>
              </a:rPr>
              <a:t>ตลอดจนจบความ </a:t>
            </a:r>
            <a:r>
              <a:rPr lang="th-TH" sz="2800" b="1" dirty="0"/>
              <a:t>ในขณะฟังจะประมวลเป็นคำถามว่า </a:t>
            </a:r>
            <a:r>
              <a:rPr lang="th-TH" sz="2800" b="1" dirty="0">
                <a:solidFill>
                  <a:schemeClr val="accent6">
                    <a:lumMod val="75000"/>
                  </a:schemeClr>
                </a:solidFill>
              </a:rPr>
              <a:t>ใคร ทำอะไร ที่ไหน เมื่อใด ทำไม และอย่างไร</a:t>
            </a:r>
            <a:r>
              <a:rPr lang="th-TH" sz="2800" b="1" dirty="0"/>
              <a:t> เป็นแนวในการรวบรวมสาระสำคัญและสรุปเป็นเรื่องย่อๆ</a:t>
            </a: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34712C90-D9B1-4546-A0A8-7088695E7E66}"/>
              </a:ext>
            </a:extLst>
          </p:cNvPr>
          <p:cNvSpPr/>
          <p:nvPr/>
        </p:nvSpPr>
        <p:spPr>
          <a:xfrm>
            <a:off x="1371600" y="5052867"/>
            <a:ext cx="9215021" cy="10386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3200" b="1" dirty="0"/>
              <a:t>3. สรุปเป็น</a:t>
            </a:r>
            <a:r>
              <a:rPr lang="th-TH" sz="3200" b="1" dirty="0">
                <a:solidFill>
                  <a:srgbClr val="0070C0"/>
                </a:solidFill>
              </a:rPr>
              <a:t>แนวคิดหลักของเรื่อง</a:t>
            </a:r>
            <a:r>
              <a:rPr lang="th-TH" sz="3200" b="1" dirty="0"/>
              <a:t>หรือสรุปเป็นประเด็น ๆ </a:t>
            </a:r>
          </a:p>
        </p:txBody>
      </p:sp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id="{5E0AB6F8-E8F8-4E69-B6EA-9606D7838A17}"/>
              </a:ext>
            </a:extLst>
          </p:cNvPr>
          <p:cNvSpPr/>
          <p:nvPr/>
        </p:nvSpPr>
        <p:spPr>
          <a:xfrm>
            <a:off x="852487" y="3438380"/>
            <a:ext cx="10253246" cy="126451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800" b="1" dirty="0"/>
              <a:t>2. นำสาระสำคัญที่สรุปเป็นเรื่องย่อ มาพิจารณาว่าสาระสำคัญใดเป็น </a:t>
            </a:r>
            <a:r>
              <a:rPr lang="th-TH" sz="2800" b="1" dirty="0">
                <a:highlight>
                  <a:srgbClr val="00FFFF"/>
                </a:highlight>
              </a:rPr>
              <a:t>“แก่น” </a:t>
            </a:r>
            <a:r>
              <a:rPr lang="th-TH" sz="2800" b="1" dirty="0"/>
              <a:t>หรือสาระหลักของเรื่องที่ฟัง </a:t>
            </a:r>
          </a:p>
        </p:txBody>
      </p:sp>
    </p:spTree>
    <p:extLst>
      <p:ext uri="{BB962C8B-B14F-4D97-AF65-F5344CB8AC3E}">
        <p14:creationId xmlns:p14="http://schemas.microsoft.com/office/powerpoint/2010/main" val="3372003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E1D1862-EE02-4CE7-A1C3-94685E618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>
                <a:solidFill>
                  <a:srgbClr val="7030A0"/>
                </a:solidFill>
              </a:rPr>
              <a:t>แนวการฟังจับใจความและสรุปความ</a:t>
            </a: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B0A35218-277F-4EC4-B5AA-1FF7CBA522F6}"/>
              </a:ext>
            </a:extLst>
          </p:cNvPr>
          <p:cNvSpPr/>
          <p:nvPr/>
        </p:nvSpPr>
        <p:spPr>
          <a:xfrm>
            <a:off x="1908699" y="1642369"/>
            <a:ext cx="9673701" cy="96766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/>
              <a:t>ฟังเรื่องราวโดยตลอดต่อเนื่อง และกำหนดว่ามีขอบเขตความคิดเกี่ยวกับอะไร</a:t>
            </a: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66B9F89D-146E-442B-8646-EDBD295CAFF3}"/>
              </a:ext>
            </a:extLst>
          </p:cNvPr>
          <p:cNvSpPr/>
          <p:nvPr/>
        </p:nvSpPr>
        <p:spPr>
          <a:xfrm>
            <a:off x="1908698" y="2874145"/>
            <a:ext cx="9759427" cy="12882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/>
              <a:t>ดูและสังเกตว่าผู้พูดกล่าวถึงใจความสำคัญอะไร โดย</a:t>
            </a:r>
            <a:r>
              <a:rPr lang="th-TH" sz="2800" dirty="0">
                <a:solidFill>
                  <a:schemeClr val="accent6">
                    <a:lumMod val="50000"/>
                  </a:schemeClr>
                </a:solidFill>
              </a:rPr>
              <a:t>พิจารณาจากน้ำเสียง กิริยาท่าทาง หรือ การใช้ถ้อยคำภาษา </a:t>
            </a:r>
            <a:r>
              <a:rPr lang="th-TH" sz="2800" dirty="0"/>
              <a:t>นอกจากนี้พิจารณาความสัมพันธ์ระหว่างใจความสำคัญหลักและใจความ</a:t>
            </a:r>
            <a:r>
              <a:rPr lang="th-TH" sz="2800" dirty="0" err="1"/>
              <a:t>ย่อยๆ</a:t>
            </a:r>
            <a:r>
              <a:rPr lang="th-TH" sz="2800" dirty="0"/>
              <a:t>เป็นเหตุเป็นผลกัน</a:t>
            </a:r>
          </a:p>
          <a:p>
            <a:pPr algn="ctr"/>
            <a:r>
              <a:rPr lang="th-TH" sz="2800" dirty="0"/>
              <a:t>อย่างไร </a:t>
            </a:r>
            <a:endParaRPr lang="th-TH" dirty="0"/>
          </a:p>
        </p:txBody>
      </p:sp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id="{12ED8351-68F8-4F2F-BAEB-235959D9E339}"/>
              </a:ext>
            </a:extLst>
          </p:cNvPr>
          <p:cNvSpPr/>
          <p:nvPr/>
        </p:nvSpPr>
        <p:spPr>
          <a:xfrm>
            <a:off x="1908698" y="4528537"/>
            <a:ext cx="9759427" cy="142458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/>
              <a:t>สรุปประเด็นสำคัญจากความเข้าใจ โดยกำหนดเป็น</a:t>
            </a:r>
            <a:r>
              <a:rPr lang="th-TH" sz="2400" b="1" dirty="0">
                <a:solidFill>
                  <a:schemeClr val="accent1">
                    <a:lumMod val="75000"/>
                  </a:schemeClr>
                </a:solidFill>
              </a:rPr>
              <a:t>หน่วยความคิดสั้น ๆ อาจเป็นกลุ่มคำหรือประโยคก็ได้ </a:t>
            </a:r>
          </a:p>
          <a:p>
            <a:pPr algn="ctr"/>
            <a:r>
              <a:rPr lang="th-TH" sz="2400" dirty="0"/>
              <a:t>แต่สมบูรณ์ด้วยเหตุผลและครอบคลุมสาระสำคัญทั้งหมด</a:t>
            </a:r>
          </a:p>
        </p:txBody>
      </p:sp>
    </p:spTree>
    <p:extLst>
      <p:ext uri="{BB962C8B-B14F-4D97-AF65-F5344CB8AC3E}">
        <p14:creationId xmlns:p14="http://schemas.microsoft.com/office/powerpoint/2010/main" val="7024241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B2AD653-6FD2-4C14-A0A5-406F0D1B2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highlight>
                  <a:srgbClr val="00FFFF"/>
                </a:highlight>
              </a:rPr>
              <a:t>ตอนที่  3  การฟังทางวิชาการ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ECD86F-7C84-483D-9B29-0A214B103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4400" dirty="0"/>
              <a:t>3.1 </a:t>
            </a:r>
            <a:r>
              <a:rPr lang="th-TH" sz="4400" dirty="0">
                <a:highlight>
                  <a:srgbClr val="00FF00"/>
                </a:highlight>
              </a:rPr>
              <a:t>หลักการปฏิบัติ</a:t>
            </a:r>
            <a:r>
              <a:rPr lang="th-TH" sz="4400" dirty="0"/>
              <a:t>ในการฟังทางวิชาการ</a:t>
            </a:r>
          </a:p>
          <a:p>
            <a:r>
              <a:rPr lang="th-TH" sz="4400" dirty="0"/>
              <a:t>3.2 การฟังทางวิชาการ</a:t>
            </a:r>
            <a:r>
              <a:rPr lang="th-TH" sz="4400" dirty="0">
                <a:highlight>
                  <a:srgbClr val="FF0000"/>
                </a:highlight>
              </a:rPr>
              <a:t>ตามลักษณะของสาร</a:t>
            </a:r>
          </a:p>
          <a:p>
            <a:r>
              <a:rPr lang="th-TH" sz="4400" dirty="0"/>
              <a:t>3.3 </a:t>
            </a:r>
            <a:r>
              <a:rPr lang="th-TH" sz="4400" dirty="0">
                <a:highlight>
                  <a:srgbClr val="FF00FF"/>
                </a:highlight>
              </a:rPr>
              <a:t>แนวทางฝึก</a:t>
            </a:r>
            <a:r>
              <a:rPr lang="th-TH" sz="4400" dirty="0"/>
              <a:t>ทักษะการฟังทางวิชาการ </a:t>
            </a:r>
          </a:p>
          <a:p>
            <a:r>
              <a:rPr lang="th-TH" sz="4400" dirty="0"/>
              <a:t>3.4 </a:t>
            </a:r>
            <a:r>
              <a:rPr lang="th-TH" sz="4400" dirty="0">
                <a:highlight>
                  <a:srgbClr val="0000FF"/>
                </a:highlight>
              </a:rPr>
              <a:t>การพัฒนาทักษะ</a:t>
            </a:r>
            <a:r>
              <a:rPr lang="th-TH" sz="4400" dirty="0"/>
              <a:t>การฟัง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95448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รูปหกเหลี่ยม 3">
            <a:extLst>
              <a:ext uri="{FF2B5EF4-FFF2-40B4-BE49-F238E27FC236}">
                <a16:creationId xmlns:a16="http://schemas.microsoft.com/office/drawing/2014/main" id="{B49BA368-640F-422B-9A7E-3CD77104442E}"/>
              </a:ext>
            </a:extLst>
          </p:cNvPr>
          <p:cNvSpPr/>
          <p:nvPr/>
        </p:nvSpPr>
        <p:spPr>
          <a:xfrm>
            <a:off x="1714500" y="2286000"/>
            <a:ext cx="9448800" cy="1600200"/>
          </a:xfrm>
          <a:prstGeom prst="hexag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dirty="0"/>
              <a:t>การฟังเป็นพื้นฐานของความเข้าใจในการอยู่ร่วมกัน </a:t>
            </a:r>
          </a:p>
        </p:txBody>
      </p:sp>
    </p:spTree>
    <p:extLst>
      <p:ext uri="{BB962C8B-B14F-4D97-AF65-F5344CB8AC3E}">
        <p14:creationId xmlns:p14="http://schemas.microsoft.com/office/powerpoint/2010/main" val="36081629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3FC3A01-9823-4A98-A7F6-E027D78E3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4175" y="382573"/>
            <a:ext cx="8562975" cy="1485900"/>
          </a:xfrm>
        </p:spPr>
        <p:txBody>
          <a:bodyPr>
            <a:normAutofit/>
          </a:bodyPr>
          <a:lstStyle/>
          <a:p>
            <a:r>
              <a:rPr lang="th-TH" b="1" dirty="0">
                <a:highlight>
                  <a:srgbClr val="00FF00"/>
                </a:highlight>
              </a:rPr>
              <a:t>3.1 หลักการปฏิบัติในการฟังทางวิชาการ</a:t>
            </a: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291A47FD-92E9-41DD-A019-DA5D5F5B740D}"/>
              </a:ext>
            </a:extLst>
          </p:cNvPr>
          <p:cNvSpPr/>
          <p:nvPr/>
        </p:nvSpPr>
        <p:spPr>
          <a:xfrm>
            <a:off x="1133475" y="1923124"/>
            <a:ext cx="4056080" cy="173725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th-TH" altLang="th-TH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 กำหนดสารที่ฟังว่าเป็นเรื่องที่ควรใช้ความสามารถในการฟังระดับใด</a:t>
            </a: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AF808A6B-66D6-444E-82B3-4EF212479120}"/>
              </a:ext>
            </a:extLst>
          </p:cNvPr>
          <p:cNvSpPr/>
          <p:nvPr/>
        </p:nvSpPr>
        <p:spPr>
          <a:xfrm>
            <a:off x="1133475" y="4230211"/>
            <a:ext cx="4056080" cy="20951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800" dirty="0"/>
              <a:t>2. ควรบันทึกสาระสำคัญที่ได้จากการฟัง </a:t>
            </a:r>
          </a:p>
          <a:p>
            <a:pPr algn="ctr"/>
            <a:r>
              <a:rPr lang="th-TH" sz="2800" dirty="0"/>
              <a:t>ควรจับประเด็นของเรื่องที่ฟังและจดเฉพาะสิ่งนั้น ทั้งนี้อาจใช้เครื่องหมายหรืออักษร</a:t>
            </a:r>
          </a:p>
          <a:p>
            <a:pPr algn="ctr"/>
            <a:r>
              <a:rPr lang="th-TH" sz="2800" dirty="0"/>
              <a:t>ย่อต่าง ๆ ช่วยในการจดบันทึก</a:t>
            </a:r>
          </a:p>
        </p:txBody>
      </p:sp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id="{F1719870-A6EB-4D52-B654-1761A5557616}"/>
              </a:ext>
            </a:extLst>
          </p:cNvPr>
          <p:cNvSpPr/>
          <p:nvPr/>
        </p:nvSpPr>
        <p:spPr>
          <a:xfrm>
            <a:off x="6828130" y="4230211"/>
            <a:ext cx="3849395" cy="20951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800" dirty="0"/>
              <a:t>4. วิเคราะห์สารว่าอะไรเป็นข้อเท็จจริง </a:t>
            </a:r>
          </a:p>
          <a:p>
            <a:pPr algn="ctr"/>
            <a:r>
              <a:rPr lang="th-TH" sz="2800" dirty="0"/>
              <a:t>อะไรเป็น</a:t>
            </a:r>
          </a:p>
          <a:p>
            <a:pPr algn="ctr"/>
            <a:r>
              <a:rPr lang="th-TH" sz="2800" dirty="0"/>
              <a:t>ความคิดเห็นของผู้พูด </a:t>
            </a:r>
          </a:p>
          <a:p>
            <a:pPr algn="ctr"/>
            <a:endParaRPr lang="th-TH" dirty="0"/>
          </a:p>
        </p:txBody>
      </p:sp>
      <p:sp>
        <p:nvSpPr>
          <p:cNvPr id="7" name="สี่เหลี่ยมผืนผ้า 6">
            <a:extLst>
              <a:ext uri="{FF2B5EF4-FFF2-40B4-BE49-F238E27FC236}">
                <a16:creationId xmlns:a16="http://schemas.microsoft.com/office/drawing/2014/main" id="{775FE17E-91A1-417E-85B3-3A1327290C62}"/>
              </a:ext>
            </a:extLst>
          </p:cNvPr>
          <p:cNvSpPr/>
          <p:nvPr/>
        </p:nvSpPr>
        <p:spPr>
          <a:xfrm>
            <a:off x="6828130" y="1923124"/>
            <a:ext cx="3782719" cy="17919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dirty="0"/>
              <a:t>3. ฟังด้วยความตั้งใจ และคิดตามอย่างระมัดระวัง </a:t>
            </a:r>
          </a:p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983194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1B900D1-6237-4EC0-A30B-528BB4653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highlight>
                  <a:srgbClr val="FF0000"/>
                </a:highlight>
              </a:rPr>
              <a:t>3.2 การฟังทางวิชาการตามลักษณะของสาร</a:t>
            </a:r>
          </a:p>
        </p:txBody>
      </p:sp>
      <p:sp>
        <p:nvSpPr>
          <p:cNvPr id="4" name="วงรี 3">
            <a:extLst>
              <a:ext uri="{FF2B5EF4-FFF2-40B4-BE49-F238E27FC236}">
                <a16:creationId xmlns:a16="http://schemas.microsoft.com/office/drawing/2014/main" id="{081107A5-FDF1-4D71-9946-0FD8B7CE2C29}"/>
              </a:ext>
            </a:extLst>
          </p:cNvPr>
          <p:cNvSpPr/>
          <p:nvPr/>
        </p:nvSpPr>
        <p:spPr>
          <a:xfrm>
            <a:off x="2357437" y="1871662"/>
            <a:ext cx="2409825" cy="111442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/>
              <a:t>การฟังการสื่อสารสาธารณะ</a:t>
            </a:r>
          </a:p>
        </p:txBody>
      </p:sp>
      <p:sp>
        <p:nvSpPr>
          <p:cNvPr id="5" name="วงรี 4">
            <a:extLst>
              <a:ext uri="{FF2B5EF4-FFF2-40B4-BE49-F238E27FC236}">
                <a16:creationId xmlns:a16="http://schemas.microsoft.com/office/drawing/2014/main" id="{F104B595-4802-4A17-9819-DA244C32BABC}"/>
              </a:ext>
            </a:extLst>
          </p:cNvPr>
          <p:cNvSpPr/>
          <p:nvPr/>
        </p:nvSpPr>
        <p:spPr>
          <a:xfrm>
            <a:off x="8162925" y="1871662"/>
            <a:ext cx="2809875" cy="140017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/>
              <a:t>การฟังสื่ออิเล็กทรอนิกส์</a:t>
            </a:r>
          </a:p>
        </p:txBody>
      </p:sp>
      <p:sp>
        <p:nvSpPr>
          <p:cNvPr id="6" name="ตัวยึดเนื้อหา 1">
            <a:extLst>
              <a:ext uri="{FF2B5EF4-FFF2-40B4-BE49-F238E27FC236}">
                <a16:creationId xmlns:a16="http://schemas.microsoft.com/office/drawing/2014/main" id="{536BF6F9-4EAF-4E66-A22C-BEB6CD611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975" y="3105942"/>
            <a:ext cx="5886450" cy="2901157"/>
          </a:xfrm>
        </p:spPr>
        <p:txBody>
          <a:bodyPr rtlCol="0">
            <a:normAutofit fontScale="40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th-TH" altLang="th-TH" sz="7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การฟังการสื่อสารสาธารณะ</a:t>
            </a:r>
          </a:p>
          <a:p>
            <a:pPr algn="ctr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th-TH" altLang="th-TH" sz="7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การสื่อสารสาธารณะเป็น</a:t>
            </a:r>
            <a:r>
              <a:rPr lang="th-TH" altLang="th-TH" sz="7400" b="1" dirty="0">
                <a:solidFill>
                  <a:srgbClr val="00B0F0"/>
                </a:solidFill>
              </a:rPr>
              <a:t>การรับ-ส่งสารที่มีบุคลจำนวนมาก  </a:t>
            </a:r>
          </a:p>
          <a:p>
            <a:pPr algn="ctr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th-TH" altLang="th-TH" sz="7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มีการบ่งบอกบทบาทผู้ส่งสารผู้รับสารชัดเจน  </a:t>
            </a:r>
          </a:p>
          <a:p>
            <a:pPr algn="ctr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th-TH" altLang="th-TH" sz="7400" b="1" dirty="0">
                <a:solidFill>
                  <a:schemeClr val="accent3"/>
                </a:solidFill>
              </a:rPr>
              <a:t>ผู้พูดอาจมีคนเดียวหรือหลายคน</a:t>
            </a:r>
          </a:p>
          <a:p>
            <a:pPr algn="ctr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th-TH" altLang="th-TH" sz="7400" b="1" dirty="0">
                <a:solidFill>
                  <a:schemeClr val="bg2"/>
                </a:solidFill>
              </a:rPr>
              <a:t>แต่ผู้รับสารมีจำนวนมาก </a:t>
            </a:r>
            <a:endParaRPr lang="th-TH" altLang="th-TH" sz="3600" b="1" dirty="0">
              <a:solidFill>
                <a:schemeClr val="bg2"/>
              </a:solidFill>
            </a:endParaRPr>
          </a:p>
        </p:txBody>
      </p:sp>
      <p:sp>
        <p:nvSpPr>
          <p:cNvPr id="7" name="ตัวยึดเนื้อหา 1">
            <a:extLst>
              <a:ext uri="{FF2B5EF4-FFF2-40B4-BE49-F238E27FC236}">
                <a16:creationId xmlns:a16="http://schemas.microsoft.com/office/drawing/2014/main" id="{F5413A4D-6A05-4D82-AAE1-EA3F1F1479D9}"/>
              </a:ext>
            </a:extLst>
          </p:cNvPr>
          <p:cNvSpPr txBox="1">
            <a:spLocks/>
          </p:cNvSpPr>
          <p:nvPr/>
        </p:nvSpPr>
        <p:spPr>
          <a:xfrm>
            <a:off x="6276974" y="3071017"/>
            <a:ext cx="6000751" cy="320595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en-US" altLang="th-TH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th-TH" altLang="th-TH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th-TH" altLang="th-TH" sz="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-เป็นการฟังที่มี</a:t>
            </a:r>
            <a:r>
              <a:rPr lang="th-TH" altLang="th-TH" sz="5000" dirty="0">
                <a:solidFill>
                  <a:srgbClr val="0070C0"/>
                </a:solidFill>
              </a:rPr>
              <a:t>เ</a:t>
            </a:r>
            <a:r>
              <a:rPr lang="th-TH" altLang="th-TH" sz="5000" b="1" dirty="0">
                <a:solidFill>
                  <a:srgbClr val="0070C0"/>
                </a:solidFill>
              </a:rPr>
              <a:t>หตุผล</a:t>
            </a:r>
            <a:r>
              <a:rPr lang="th-TH" altLang="th-TH" sz="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การ</a:t>
            </a:r>
            <a:r>
              <a:rPr lang="th-TH" altLang="th-TH" sz="5000" b="1" dirty="0">
                <a:solidFill>
                  <a:schemeClr val="accent6"/>
                </a:solidFill>
              </a:rPr>
              <a:t>เลือกแตกต่างกัน</a:t>
            </a:r>
          </a:p>
          <a:p>
            <a:pPr algn="ctr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th-TH" altLang="th-TH" sz="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-เป็นการฟังที่ถูก</a:t>
            </a:r>
            <a:r>
              <a:rPr lang="th-TH" altLang="th-TH" sz="5000" b="1" dirty="0">
                <a:solidFill>
                  <a:schemeClr val="accent3">
                    <a:lumMod val="75000"/>
                  </a:schemeClr>
                </a:solidFill>
              </a:rPr>
              <a:t>จำกัดด้วยรูปแบบและวิธีการ</a:t>
            </a:r>
            <a:r>
              <a:rPr lang="th-TH" altLang="th-TH" sz="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จัดการทาง</a:t>
            </a:r>
          </a:p>
          <a:p>
            <a:pPr algn="ctr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th-TH" altLang="th-TH" sz="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ธุรกิจ  รายการมีการวางแผนการผลิตและเกี่ยวข้องกับธุรกิจการ</a:t>
            </a:r>
          </a:p>
          <a:p>
            <a:pPr algn="ctr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th-TH" altLang="th-TH" sz="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ขายสินค้า  รายการเชิงวิชาการความรู้ต่าง ๆ </a:t>
            </a:r>
          </a:p>
          <a:p>
            <a:pPr algn="ctr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en-US" altLang="th-TH" sz="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th-TH" altLang="th-TH" sz="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endParaRPr lang="en-US" altLang="th-TH" sz="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th-TH" altLang="th-TH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8013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CBAAACB-097E-4D8D-BC8F-4A309657F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highlight>
                  <a:srgbClr val="FF0000"/>
                </a:highlight>
              </a:rPr>
              <a:t>3.2 การฟังทางวิชาการตามลักษณะของสาร</a:t>
            </a:r>
            <a:r>
              <a:rPr lang="th-TH" dirty="0"/>
              <a:t> </a:t>
            </a:r>
            <a:r>
              <a:rPr lang="th-TH" b="1" dirty="0">
                <a:solidFill>
                  <a:srgbClr val="0070C0"/>
                </a:solidFill>
              </a:rPr>
              <a:t>การฟังสารสาธารณะ</a:t>
            </a:r>
            <a:br>
              <a:rPr lang="th-TH" dirty="0"/>
            </a:br>
            <a:endParaRPr lang="th-TH" dirty="0"/>
          </a:p>
        </p:txBody>
      </p:sp>
      <p:sp>
        <p:nvSpPr>
          <p:cNvPr id="8" name="สี่เหลี่ยมผืนผ้า 7">
            <a:extLst>
              <a:ext uri="{FF2B5EF4-FFF2-40B4-BE49-F238E27FC236}">
                <a16:creationId xmlns:a16="http://schemas.microsoft.com/office/drawing/2014/main" id="{DA1180B5-A916-45DC-B8B4-8B4CDE356A45}"/>
              </a:ext>
            </a:extLst>
          </p:cNvPr>
          <p:cNvSpPr/>
          <p:nvPr/>
        </p:nvSpPr>
        <p:spPr>
          <a:xfrm>
            <a:off x="266701" y="1690687"/>
            <a:ext cx="4533901" cy="18764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dirty="0"/>
              <a:t>1. </a:t>
            </a:r>
            <a:r>
              <a:rPr lang="th-TH" sz="3200" b="1" dirty="0">
                <a:solidFill>
                  <a:schemeClr val="accent2"/>
                </a:solidFill>
              </a:rPr>
              <a:t>ศึกษาผู้พูด</a:t>
            </a:r>
            <a:r>
              <a:rPr lang="th-TH" sz="3200" dirty="0"/>
              <a:t>และเรื่องที่ฟังล่วงหน้า ผู้พูดมีประสบการณ์ด้านใด  แนวความคิดของผู้พูด</a:t>
            </a:r>
          </a:p>
        </p:txBody>
      </p:sp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3BDFB433-794F-4A05-BB27-53ECB8BFC1CD}"/>
              </a:ext>
            </a:extLst>
          </p:cNvPr>
          <p:cNvSpPr/>
          <p:nvPr/>
        </p:nvSpPr>
        <p:spPr>
          <a:xfrm>
            <a:off x="5905501" y="1714499"/>
            <a:ext cx="4391025" cy="18764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dirty="0"/>
              <a:t>3. </a:t>
            </a:r>
            <a:r>
              <a:rPr lang="th-TH" sz="3200" b="1" dirty="0">
                <a:solidFill>
                  <a:schemeClr val="accent5"/>
                </a:solidFill>
              </a:rPr>
              <a:t>แสดงปฏิกิริยาตอบสนอง</a:t>
            </a:r>
            <a:r>
              <a:rPr lang="th-TH" sz="3200" dirty="0"/>
              <a:t>ผู้พูด  พยักหน้า ใช้สายตา หรือแสดงให้ผู้พูดทราบ</a:t>
            </a:r>
          </a:p>
          <a:p>
            <a:pPr algn="ctr"/>
            <a:endParaRPr lang="th-TH" dirty="0"/>
          </a:p>
        </p:txBody>
      </p:sp>
      <p:sp>
        <p:nvSpPr>
          <p:cNvPr id="10" name="สี่เหลี่ยมผืนผ้า 9">
            <a:extLst>
              <a:ext uri="{FF2B5EF4-FFF2-40B4-BE49-F238E27FC236}">
                <a16:creationId xmlns:a16="http://schemas.microsoft.com/office/drawing/2014/main" id="{0AB729CC-54BF-4996-8EED-055E467ABFD9}"/>
              </a:ext>
            </a:extLst>
          </p:cNvPr>
          <p:cNvSpPr/>
          <p:nvPr/>
        </p:nvSpPr>
        <p:spPr>
          <a:xfrm>
            <a:off x="5905501" y="4624384"/>
            <a:ext cx="6200773" cy="18764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dirty="0"/>
              <a:t>4. </a:t>
            </a:r>
            <a:r>
              <a:rPr lang="th-TH" sz="3200" b="1" dirty="0">
                <a:solidFill>
                  <a:srgbClr val="0070C0"/>
                </a:solidFill>
              </a:rPr>
              <a:t>มีสมาธิ  </a:t>
            </a:r>
            <a:r>
              <a:rPr lang="th-TH" sz="3200" dirty="0"/>
              <a:t>เนื่องการสื่อสารที่มีกลุ่มใหญ่มักมีอุปสรรคเป็น</a:t>
            </a:r>
          </a:p>
          <a:p>
            <a:pPr algn="ctr"/>
            <a:r>
              <a:rPr lang="th-TH" sz="3200" dirty="0"/>
              <a:t>เสียงรบกวน ผู้ฟังควรเพ่งความสนใจไปยังสารมากว่า</a:t>
            </a:r>
          </a:p>
          <a:p>
            <a:pPr algn="ctr"/>
            <a:r>
              <a:rPr lang="th-TH" sz="3200" dirty="0"/>
              <a:t>บุคคลอื่น ๆ และสิ่งแวดล้อม</a:t>
            </a:r>
          </a:p>
        </p:txBody>
      </p:sp>
      <p:sp>
        <p:nvSpPr>
          <p:cNvPr id="11" name="สี่เหลี่ยมผืนผ้า 10">
            <a:extLst>
              <a:ext uri="{FF2B5EF4-FFF2-40B4-BE49-F238E27FC236}">
                <a16:creationId xmlns:a16="http://schemas.microsoft.com/office/drawing/2014/main" id="{70C13C40-CEA1-44BD-85CE-E0EFD38E6E0F}"/>
              </a:ext>
            </a:extLst>
          </p:cNvPr>
          <p:cNvSpPr/>
          <p:nvPr/>
        </p:nvSpPr>
        <p:spPr>
          <a:xfrm>
            <a:off x="923924" y="3748088"/>
            <a:ext cx="5248276" cy="18764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800" dirty="0"/>
              <a:t>2. </a:t>
            </a:r>
            <a:r>
              <a:rPr lang="th-TH" sz="2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ฟังจับประเด็นสำคัญ </a:t>
            </a:r>
            <a:r>
              <a:rPr lang="th-TH" sz="2800" dirty="0"/>
              <a:t>สังเกตการณ์พูด นำการลำดับ</a:t>
            </a:r>
          </a:p>
          <a:p>
            <a:pPr algn="ctr"/>
            <a:r>
              <a:rPr lang="th-TH" sz="2800" dirty="0"/>
              <a:t>เรื่อง การยกตัวอย่าง วิธีการอธิบาย  การยกหลักฐาน</a:t>
            </a:r>
          </a:p>
          <a:p>
            <a:pPr algn="ctr"/>
            <a:r>
              <a:rPr lang="th-TH" sz="2800" dirty="0"/>
              <a:t>เหตุผลข้อมูล เพื่อสรุปประเด็นสำคัญ</a:t>
            </a:r>
          </a:p>
        </p:txBody>
      </p:sp>
    </p:spTree>
    <p:extLst>
      <p:ext uri="{BB962C8B-B14F-4D97-AF65-F5344CB8AC3E}">
        <p14:creationId xmlns:p14="http://schemas.microsoft.com/office/powerpoint/2010/main" val="27110894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0508A8C-D088-4A7C-8BBB-047ECFE25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650" y="685800"/>
            <a:ext cx="9963150" cy="1485900"/>
          </a:xfrm>
        </p:spPr>
        <p:txBody>
          <a:bodyPr/>
          <a:lstStyle/>
          <a:p>
            <a:r>
              <a:rPr lang="th-TH" dirty="0">
                <a:highlight>
                  <a:srgbClr val="FF0000"/>
                </a:highlight>
              </a:rPr>
              <a:t>3.2 การฟังทางวิชาการตามลักษณะของสาร</a:t>
            </a:r>
            <a:r>
              <a:rPr lang="th-TH" dirty="0"/>
              <a:t> </a:t>
            </a:r>
            <a:r>
              <a:rPr lang="th-TH" b="1" dirty="0">
                <a:solidFill>
                  <a:srgbClr val="7030A0"/>
                </a:solidFill>
              </a:rPr>
              <a:t>การฟังสื่ออิเล็กทรอนิกส์ </a:t>
            </a:r>
          </a:p>
        </p:txBody>
      </p:sp>
      <p:sp>
        <p:nvSpPr>
          <p:cNvPr id="5" name="รูปหกเหลี่ยม 4">
            <a:extLst>
              <a:ext uri="{FF2B5EF4-FFF2-40B4-BE49-F238E27FC236}">
                <a16:creationId xmlns:a16="http://schemas.microsoft.com/office/drawing/2014/main" id="{1E98AD02-58E1-4718-BD17-D98F53F45FF4}"/>
              </a:ext>
            </a:extLst>
          </p:cNvPr>
          <p:cNvSpPr/>
          <p:nvPr/>
        </p:nvSpPr>
        <p:spPr>
          <a:xfrm>
            <a:off x="-123827" y="1519238"/>
            <a:ext cx="3676652" cy="3067049"/>
          </a:xfrm>
          <a:prstGeom prst="hexagon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>
                <a:solidFill>
                  <a:srgbClr val="0070C0"/>
                </a:solidFill>
              </a:rPr>
              <a:t>เป็นการฟังทางเดียว </a:t>
            </a:r>
          </a:p>
          <a:p>
            <a:pPr algn="ctr"/>
            <a:r>
              <a:rPr lang="th-TH" sz="2800" dirty="0"/>
              <a:t>ไม่สามารถซักถามหรือให้ผู้พูดทวนข้อความได้ จึงอาจจะทำให้รับสารได้ไม่ครบถ้วนสมบูรณ์  โดยเฉพาะข้อมูลสถิติที่ซับซ้อน คำศัพท์ทางวิชาการ</a:t>
            </a:r>
            <a:endParaRPr lang="th-TH" dirty="0"/>
          </a:p>
        </p:txBody>
      </p:sp>
      <p:sp>
        <p:nvSpPr>
          <p:cNvPr id="6" name="รูปหกเหลี่ยม 5">
            <a:extLst>
              <a:ext uri="{FF2B5EF4-FFF2-40B4-BE49-F238E27FC236}">
                <a16:creationId xmlns:a16="http://schemas.microsoft.com/office/drawing/2014/main" id="{43A678B0-58E5-43C4-A1A5-A5E35B8575DE}"/>
              </a:ext>
            </a:extLst>
          </p:cNvPr>
          <p:cNvSpPr/>
          <p:nvPr/>
        </p:nvSpPr>
        <p:spPr>
          <a:xfrm>
            <a:off x="2995611" y="3195637"/>
            <a:ext cx="3571873" cy="2781300"/>
          </a:xfrm>
          <a:prstGeom prst="hexagon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>
                <a:solidFill>
                  <a:schemeClr val="accent6">
                    <a:lumMod val="75000"/>
                  </a:schemeClr>
                </a:solidFill>
              </a:rPr>
              <a:t>1. </a:t>
            </a:r>
            <a:r>
              <a:rPr lang="th-TH" sz="2800" b="1" dirty="0">
                <a:solidFill>
                  <a:schemeClr val="accent6">
                    <a:lumMod val="75000"/>
                  </a:schemeClr>
                </a:solidFill>
              </a:rPr>
              <a:t>มีวิจารณญาณในการฟัง </a:t>
            </a:r>
            <a:r>
              <a:rPr lang="th-TH" sz="2800" dirty="0"/>
              <a:t>รู้จักแยกแยะสารที่เป็นข้อเท็จจริง</a:t>
            </a:r>
          </a:p>
          <a:p>
            <a:pPr algn="ctr"/>
            <a:r>
              <a:rPr lang="th-TH" sz="2800" dirty="0"/>
              <a:t>และข้อคิดเห็น และประเมินว่าสารที่ฟังมีคุณค่ามากน้อยเพียงใด</a:t>
            </a:r>
          </a:p>
        </p:txBody>
      </p:sp>
      <p:sp>
        <p:nvSpPr>
          <p:cNvPr id="7" name="รูปหกเหลี่ยม 6">
            <a:extLst>
              <a:ext uri="{FF2B5EF4-FFF2-40B4-BE49-F238E27FC236}">
                <a16:creationId xmlns:a16="http://schemas.microsoft.com/office/drawing/2014/main" id="{81C9D112-4EC6-4F64-97DB-5F655D114794}"/>
              </a:ext>
            </a:extLst>
          </p:cNvPr>
          <p:cNvSpPr/>
          <p:nvPr/>
        </p:nvSpPr>
        <p:spPr>
          <a:xfrm>
            <a:off x="6034086" y="1662112"/>
            <a:ext cx="3333750" cy="2781300"/>
          </a:xfrm>
          <a:prstGeom prst="hexagon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>
                <a:solidFill>
                  <a:schemeClr val="accent2"/>
                </a:solidFill>
              </a:rPr>
              <a:t>2. แสดงปฏิกิริยาตอบสนอง</a:t>
            </a:r>
            <a:r>
              <a:rPr lang="th-TH" sz="2800" dirty="0"/>
              <a:t> แม้ว่าการฟังสื่ออิเล็กทรอนิกส์</a:t>
            </a:r>
          </a:p>
          <a:p>
            <a:pPr algn="ctr"/>
            <a:r>
              <a:rPr lang="th-TH" sz="2800" dirty="0"/>
              <a:t>ผู้ฟังไม่มีโอกาสซักถามได้ในทันที </a:t>
            </a:r>
          </a:p>
          <a:p>
            <a:pPr algn="ctr"/>
            <a:endParaRPr lang="th-TH" dirty="0"/>
          </a:p>
        </p:txBody>
      </p:sp>
      <p:sp>
        <p:nvSpPr>
          <p:cNvPr id="8" name="รูปหกเหลี่ยม 7">
            <a:extLst>
              <a:ext uri="{FF2B5EF4-FFF2-40B4-BE49-F238E27FC236}">
                <a16:creationId xmlns:a16="http://schemas.microsoft.com/office/drawing/2014/main" id="{9CA23EBF-4320-4F3E-A1B9-3E4C287E46AA}"/>
              </a:ext>
            </a:extLst>
          </p:cNvPr>
          <p:cNvSpPr/>
          <p:nvPr/>
        </p:nvSpPr>
        <p:spPr>
          <a:xfrm>
            <a:off x="8734425" y="3295651"/>
            <a:ext cx="3333750" cy="2781300"/>
          </a:xfrm>
          <a:prstGeom prst="hexagon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>
                <a:solidFill>
                  <a:srgbClr val="7030A0"/>
                </a:solidFill>
              </a:rPr>
              <a:t>3. การฟังอย่างรู้เท่าทันผู้ส่งสาร</a:t>
            </a:r>
            <a:r>
              <a:rPr lang="th-TH" sz="2800" dirty="0"/>
              <a:t> ในการฟังสื่ออิเล็กทรอนิกส์จึง</a:t>
            </a:r>
          </a:p>
          <a:p>
            <a:pPr algn="ctr"/>
            <a:r>
              <a:rPr lang="th-TH" sz="2800" dirty="0"/>
              <a:t>ต้องระมัดระวังอาจจะถูกโน้มน้าวจากกลุ่มผู้ส่งสาร </a:t>
            </a:r>
          </a:p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304948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BB3CC5F-8CF9-4558-A475-1A7C67BF5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highlight>
                  <a:srgbClr val="FF00FF"/>
                </a:highlight>
              </a:rPr>
              <a:t>3.3 แนวทางฝึกทักษะการฟังทางวิชาการ</a:t>
            </a: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1437B327-CC1C-48A7-B683-47192987735C}"/>
              </a:ext>
            </a:extLst>
          </p:cNvPr>
          <p:cNvSpPr/>
          <p:nvPr/>
        </p:nvSpPr>
        <p:spPr>
          <a:xfrm>
            <a:off x="3171825" y="1685925"/>
            <a:ext cx="6429375" cy="838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dirty="0"/>
              <a:t>1. บอก</a:t>
            </a:r>
            <a:r>
              <a:rPr lang="th-TH" sz="3600" dirty="0">
                <a:solidFill>
                  <a:schemeClr val="accent1"/>
                </a:solidFill>
              </a:rPr>
              <a:t>ประเภท</a:t>
            </a:r>
            <a:r>
              <a:rPr lang="th-TH" sz="3600" dirty="0"/>
              <a:t>ของข้อความที่ฟังได้ว่าเป็นสารประเภทใด</a:t>
            </a: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2FE0F47A-60DE-477A-B68E-8252CA9C7522}"/>
              </a:ext>
            </a:extLst>
          </p:cNvPr>
          <p:cNvSpPr/>
          <p:nvPr/>
        </p:nvSpPr>
        <p:spPr>
          <a:xfrm>
            <a:off x="2643187" y="2867025"/>
            <a:ext cx="7486650" cy="838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4000" dirty="0"/>
          </a:p>
          <a:p>
            <a:pPr algn="ctr"/>
            <a:r>
              <a:rPr lang="th-TH" sz="4000" dirty="0"/>
              <a:t>2. </a:t>
            </a:r>
            <a:r>
              <a:rPr lang="th-TH" sz="4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ระบุประโยชน์</a:t>
            </a:r>
            <a:r>
              <a:rPr lang="th-TH" sz="4000" dirty="0"/>
              <a:t>ของข้อความที่ฟังได้</a:t>
            </a:r>
            <a:br>
              <a:rPr lang="th-TH" sz="4000" dirty="0"/>
            </a:br>
            <a:endParaRPr lang="th-TH" sz="4000" dirty="0"/>
          </a:p>
        </p:txBody>
      </p:sp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id="{36D2B83E-0E08-40CA-809A-33A5A1D11C49}"/>
              </a:ext>
            </a:extLst>
          </p:cNvPr>
          <p:cNvSpPr/>
          <p:nvPr/>
        </p:nvSpPr>
        <p:spPr>
          <a:xfrm>
            <a:off x="2057399" y="4048125"/>
            <a:ext cx="8658225" cy="9334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/>
              <a:t>3. </a:t>
            </a:r>
            <a:r>
              <a:rPr lang="th-TH" sz="4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บันทึกสาระสำคัญ</a:t>
            </a:r>
            <a:r>
              <a:rPr lang="th-TH" sz="4000" dirty="0"/>
              <a:t>ของข้อความที่ฟังได้โดยย่อ</a:t>
            </a:r>
          </a:p>
        </p:txBody>
      </p:sp>
      <p:sp>
        <p:nvSpPr>
          <p:cNvPr id="7" name="สี่เหลี่ยมผืนผ้า 6">
            <a:extLst>
              <a:ext uri="{FF2B5EF4-FFF2-40B4-BE49-F238E27FC236}">
                <a16:creationId xmlns:a16="http://schemas.microsoft.com/office/drawing/2014/main" id="{BBD897F6-242F-45BE-8DD1-3217D3F627BB}"/>
              </a:ext>
            </a:extLst>
          </p:cNvPr>
          <p:cNvSpPr/>
          <p:nvPr/>
        </p:nvSpPr>
        <p:spPr>
          <a:xfrm>
            <a:off x="1771650" y="5391150"/>
            <a:ext cx="9467850" cy="93345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/>
              <a:t>4. บันทึกสาระสำคัญของข้อความที่ฟังได้</a:t>
            </a:r>
            <a:r>
              <a:rPr lang="th-TH" sz="3200" dirty="0">
                <a:solidFill>
                  <a:srgbClr val="00B0F0"/>
                </a:solidFill>
              </a:rPr>
              <a:t>โดยละเอียด  </a:t>
            </a:r>
            <a:r>
              <a:rPr lang="th-TH" sz="3200" dirty="0"/>
              <a:t>โดยการระบุประเด็นย่อย ๆ ในแต่ละประเด็นใหญ่</a:t>
            </a:r>
          </a:p>
        </p:txBody>
      </p:sp>
    </p:spTree>
    <p:extLst>
      <p:ext uri="{BB962C8B-B14F-4D97-AF65-F5344CB8AC3E}">
        <p14:creationId xmlns:p14="http://schemas.microsoft.com/office/powerpoint/2010/main" val="12086025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4576AA5-9418-4957-9730-16CC9D5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solidFill>
                  <a:schemeClr val="bg1"/>
                </a:solidFill>
                <a:highlight>
                  <a:srgbClr val="0000FF"/>
                </a:highlight>
              </a:rPr>
              <a:t>3.4 การพัฒนาทักษะการฟัง</a:t>
            </a:r>
          </a:p>
        </p:txBody>
      </p:sp>
      <p:sp>
        <p:nvSpPr>
          <p:cNvPr id="4" name="ลูกศร: รูปห้าเหลี่ยม 3">
            <a:extLst>
              <a:ext uri="{FF2B5EF4-FFF2-40B4-BE49-F238E27FC236}">
                <a16:creationId xmlns:a16="http://schemas.microsoft.com/office/drawing/2014/main" id="{847007BA-F899-4AF5-A7BD-AB3EC26DA6B2}"/>
              </a:ext>
            </a:extLst>
          </p:cNvPr>
          <p:cNvSpPr/>
          <p:nvPr/>
        </p:nvSpPr>
        <p:spPr>
          <a:xfrm>
            <a:off x="3143250" y="2305050"/>
            <a:ext cx="4648200" cy="981075"/>
          </a:xfrm>
          <a:prstGeom prst="homePlat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000" dirty="0"/>
              <a:t>การพัฒนาบุคลิกภาพ </a:t>
            </a:r>
          </a:p>
        </p:txBody>
      </p:sp>
      <p:sp>
        <p:nvSpPr>
          <p:cNvPr id="5" name="ลูกศร: รูปห้าเหลี่ยม 4">
            <a:extLst>
              <a:ext uri="{FF2B5EF4-FFF2-40B4-BE49-F238E27FC236}">
                <a16:creationId xmlns:a16="http://schemas.microsoft.com/office/drawing/2014/main" id="{31B0D53F-8B57-498F-9846-17403DA453CB}"/>
              </a:ext>
            </a:extLst>
          </p:cNvPr>
          <p:cNvSpPr/>
          <p:nvPr/>
        </p:nvSpPr>
        <p:spPr>
          <a:xfrm>
            <a:off x="3219450" y="3905250"/>
            <a:ext cx="4648200" cy="981075"/>
          </a:xfrm>
          <a:prstGeom prst="homePlat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/>
              <a:t>การพัฒนาวิธีการฟัง </a:t>
            </a:r>
          </a:p>
        </p:txBody>
      </p:sp>
    </p:spTree>
    <p:extLst>
      <p:ext uri="{BB962C8B-B14F-4D97-AF65-F5344CB8AC3E}">
        <p14:creationId xmlns:p14="http://schemas.microsoft.com/office/powerpoint/2010/main" val="41688296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A5E09C7-851F-4766-AE5B-67AEB3D86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9631" y="228599"/>
            <a:ext cx="4167188" cy="1485900"/>
          </a:xfrm>
        </p:spPr>
        <p:txBody>
          <a:bodyPr/>
          <a:lstStyle/>
          <a:p>
            <a:r>
              <a:rPr lang="th-TH" dirty="0">
                <a:solidFill>
                  <a:schemeClr val="bg1"/>
                </a:solidFill>
                <a:highlight>
                  <a:srgbClr val="0000FF"/>
                </a:highlight>
              </a:rPr>
              <a:t>การพัฒนาทักษะการฟัง</a:t>
            </a:r>
          </a:p>
        </p:txBody>
      </p:sp>
      <p:sp>
        <p:nvSpPr>
          <p:cNvPr id="4" name="ลูกศร: รูปห้าเหลี่ยม 3">
            <a:extLst>
              <a:ext uri="{FF2B5EF4-FFF2-40B4-BE49-F238E27FC236}">
                <a16:creationId xmlns:a16="http://schemas.microsoft.com/office/drawing/2014/main" id="{72FCDC96-C986-41AD-9748-376AB4708D1A}"/>
              </a:ext>
            </a:extLst>
          </p:cNvPr>
          <p:cNvSpPr/>
          <p:nvPr/>
        </p:nvSpPr>
        <p:spPr>
          <a:xfrm>
            <a:off x="228600" y="3190875"/>
            <a:ext cx="2714625" cy="981075"/>
          </a:xfrm>
          <a:prstGeom prst="homePlat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dirty="0"/>
              <a:t>การพัฒนาบุคลิกภาพ </a:t>
            </a:r>
          </a:p>
        </p:txBody>
      </p:sp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id="{B9A6CEB4-B084-4119-BBB2-E6550454BF77}"/>
              </a:ext>
            </a:extLst>
          </p:cNvPr>
          <p:cNvSpPr/>
          <p:nvPr/>
        </p:nvSpPr>
        <p:spPr>
          <a:xfrm>
            <a:off x="3509959" y="2924176"/>
            <a:ext cx="7929562" cy="847723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 </a:t>
            </a:r>
            <a:r>
              <a:rPr lang="th-TH" sz="3600" dirty="0">
                <a:solidFill>
                  <a:srgbClr val="0070C0"/>
                </a:solidFill>
              </a:rPr>
              <a:t>2. ยอมรับความคิดเห็นของผู้อื่น </a:t>
            </a:r>
            <a:r>
              <a:rPr lang="th-TH" sz="3600" dirty="0"/>
              <a:t>มีใจเป็นกลาง </a:t>
            </a:r>
            <a:endParaRPr lang="th-TH" dirty="0"/>
          </a:p>
        </p:txBody>
      </p:sp>
      <p:sp>
        <p:nvSpPr>
          <p:cNvPr id="7" name="สี่เหลี่ยมผืนผ้า 6">
            <a:extLst>
              <a:ext uri="{FF2B5EF4-FFF2-40B4-BE49-F238E27FC236}">
                <a16:creationId xmlns:a16="http://schemas.microsoft.com/office/drawing/2014/main" id="{B84D3649-9BFB-4383-9C20-0AB87BEF779E}"/>
              </a:ext>
            </a:extLst>
          </p:cNvPr>
          <p:cNvSpPr/>
          <p:nvPr/>
        </p:nvSpPr>
        <p:spPr>
          <a:xfrm>
            <a:off x="3509959" y="4171950"/>
            <a:ext cx="7929561" cy="1009655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rgbClr val="7030A0"/>
                </a:solidFill>
              </a:rPr>
              <a:t> </a:t>
            </a:r>
            <a:r>
              <a:rPr lang="th-TH" sz="3600" dirty="0">
                <a:solidFill>
                  <a:srgbClr val="7030A0"/>
                </a:solidFill>
              </a:rPr>
              <a:t>3. มองโลกในแง่ดี </a:t>
            </a:r>
            <a:r>
              <a:rPr lang="th-TH" sz="3600" dirty="0"/>
              <a:t>มีเจตคติที่ดีต่อบุคคลและสิ่งต่าง ๆ </a:t>
            </a:r>
            <a:endParaRPr lang="th-TH" dirty="0"/>
          </a:p>
        </p:txBody>
      </p:sp>
      <p:sp>
        <p:nvSpPr>
          <p:cNvPr id="8" name="สี่เหลี่ยมผืนผ้า 7">
            <a:extLst>
              <a:ext uri="{FF2B5EF4-FFF2-40B4-BE49-F238E27FC236}">
                <a16:creationId xmlns:a16="http://schemas.microsoft.com/office/drawing/2014/main" id="{8FD81DF5-5E33-447B-BE16-3F725B925BE5}"/>
              </a:ext>
            </a:extLst>
          </p:cNvPr>
          <p:cNvSpPr/>
          <p:nvPr/>
        </p:nvSpPr>
        <p:spPr>
          <a:xfrm>
            <a:off x="3509958" y="1547809"/>
            <a:ext cx="7929562" cy="86677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th-TH" altLang="th-TH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h-TH" altLang="th-TH" sz="3600" dirty="0">
                <a:solidFill>
                  <a:schemeClr val="accent2"/>
                </a:solidFill>
              </a:rPr>
              <a:t>1. ติดตามข้อมูลข่าวสาร </a:t>
            </a:r>
            <a:r>
              <a:rPr lang="th-TH" altLang="th-TH" sz="3600" dirty="0">
                <a:solidFill>
                  <a:schemeClr val="bg1"/>
                </a:solidFill>
              </a:rPr>
              <a:t>การติดต่อสมาคมกับบุคคลอื่นอย่างสม่ำเสมอ </a:t>
            </a:r>
            <a:endParaRPr lang="th-TH" altLang="th-TH" sz="1800" dirty="0">
              <a:solidFill>
                <a:schemeClr val="bg1"/>
              </a:solidFill>
            </a:endParaRPr>
          </a:p>
        </p:txBody>
      </p:sp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5D9286EE-AFEB-451E-90A8-DC05E745C848}"/>
              </a:ext>
            </a:extLst>
          </p:cNvPr>
          <p:cNvSpPr/>
          <p:nvPr/>
        </p:nvSpPr>
        <p:spPr>
          <a:xfrm>
            <a:off x="3509961" y="5715000"/>
            <a:ext cx="7929560" cy="914401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dirty="0">
                <a:solidFill>
                  <a:schemeClr val="accent3">
                    <a:lumMod val="75000"/>
                  </a:schemeClr>
                </a:solidFill>
              </a:rPr>
              <a:t>4. ควบคุมตนเอง </a:t>
            </a:r>
            <a:r>
              <a:rPr lang="th-TH" sz="3600" dirty="0"/>
              <a:t>การสื่อสารกับบุคลอื่นต้องรู้จักควบคุมตนเอง </a:t>
            </a:r>
          </a:p>
        </p:txBody>
      </p:sp>
    </p:spTree>
    <p:extLst>
      <p:ext uri="{BB962C8B-B14F-4D97-AF65-F5344CB8AC3E}">
        <p14:creationId xmlns:p14="http://schemas.microsoft.com/office/powerpoint/2010/main" val="40591868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รูปหกเหลี่ยม 7">
            <a:extLst>
              <a:ext uri="{FF2B5EF4-FFF2-40B4-BE49-F238E27FC236}">
                <a16:creationId xmlns:a16="http://schemas.microsoft.com/office/drawing/2014/main" id="{C51007AD-CDE3-44C3-9747-93D217F77D88}"/>
              </a:ext>
            </a:extLst>
          </p:cNvPr>
          <p:cNvSpPr/>
          <p:nvPr/>
        </p:nvSpPr>
        <p:spPr>
          <a:xfrm>
            <a:off x="3548954" y="1504504"/>
            <a:ext cx="3112892" cy="2105025"/>
          </a:xfrm>
          <a:prstGeom prst="hexago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 </a:t>
            </a:r>
            <a:r>
              <a:rPr lang="th-TH" sz="3200" dirty="0"/>
              <a:t>1. ไวต่อความรู้สึก</a:t>
            </a:r>
          </a:p>
          <a:p>
            <a:pPr algn="ctr"/>
            <a:r>
              <a:rPr lang="th-TH" sz="3200" dirty="0"/>
              <a:t>ในการรับสาร </a:t>
            </a:r>
            <a:endParaRPr lang="th-TH" dirty="0"/>
          </a:p>
        </p:txBody>
      </p:sp>
      <p:sp>
        <p:nvSpPr>
          <p:cNvPr id="10" name="รูปหกเหลี่ยม 9">
            <a:extLst>
              <a:ext uri="{FF2B5EF4-FFF2-40B4-BE49-F238E27FC236}">
                <a16:creationId xmlns:a16="http://schemas.microsoft.com/office/drawing/2014/main" id="{2E316CCF-3D00-4B80-B3E4-63E4DD209B4D}"/>
              </a:ext>
            </a:extLst>
          </p:cNvPr>
          <p:cNvSpPr/>
          <p:nvPr/>
        </p:nvSpPr>
        <p:spPr>
          <a:xfrm>
            <a:off x="9282112" y="1134442"/>
            <a:ext cx="2857500" cy="2105025"/>
          </a:xfrm>
          <a:prstGeom prst="hexag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/>
              <a:t>4. การพัฒนานิสัยการฟัง </a:t>
            </a:r>
          </a:p>
        </p:txBody>
      </p:sp>
      <p:sp>
        <p:nvSpPr>
          <p:cNvPr id="11" name="รูปหกเหลี่ยม 10">
            <a:extLst>
              <a:ext uri="{FF2B5EF4-FFF2-40B4-BE49-F238E27FC236}">
                <a16:creationId xmlns:a16="http://schemas.microsoft.com/office/drawing/2014/main" id="{85D7878F-C2D8-4B77-AF53-A5A5CCE1958F}"/>
              </a:ext>
            </a:extLst>
          </p:cNvPr>
          <p:cNvSpPr/>
          <p:nvPr/>
        </p:nvSpPr>
        <p:spPr>
          <a:xfrm>
            <a:off x="3548954" y="4038600"/>
            <a:ext cx="3270646" cy="2105025"/>
          </a:xfrm>
          <a:prstGeom prst="hexag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/>
              <a:t>2. ฝึกฟังแบบต่าง ๆ โดยเลือกใช้วิธีให้เหมาะสมกับสาร</a:t>
            </a:r>
            <a:endParaRPr lang="th-TH" sz="2000" dirty="0"/>
          </a:p>
        </p:txBody>
      </p:sp>
      <p:sp>
        <p:nvSpPr>
          <p:cNvPr id="14" name="สี่เหลี่ยมผืนผ้า 13">
            <a:extLst>
              <a:ext uri="{FF2B5EF4-FFF2-40B4-BE49-F238E27FC236}">
                <a16:creationId xmlns:a16="http://schemas.microsoft.com/office/drawing/2014/main" id="{8196F406-6A0F-4DAD-9C53-DC61F88A9790}"/>
              </a:ext>
            </a:extLst>
          </p:cNvPr>
          <p:cNvSpPr/>
          <p:nvPr/>
        </p:nvSpPr>
        <p:spPr>
          <a:xfrm>
            <a:off x="3814762" y="3706414"/>
            <a:ext cx="8239125" cy="17859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5" name="ชื่อเรื่อง 1">
            <a:extLst>
              <a:ext uri="{FF2B5EF4-FFF2-40B4-BE49-F238E27FC236}">
                <a16:creationId xmlns:a16="http://schemas.microsoft.com/office/drawing/2014/main" id="{32D2D0E8-E0F2-45A7-9D5F-543FA3AFAC9D}"/>
              </a:ext>
            </a:extLst>
          </p:cNvPr>
          <p:cNvSpPr txBox="1">
            <a:spLocks/>
          </p:cNvSpPr>
          <p:nvPr/>
        </p:nvSpPr>
        <p:spPr>
          <a:xfrm>
            <a:off x="833437" y="322959"/>
            <a:ext cx="4167188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dirty="0">
                <a:solidFill>
                  <a:schemeClr val="bg1"/>
                </a:solidFill>
                <a:highlight>
                  <a:srgbClr val="0000FF"/>
                </a:highlight>
              </a:rPr>
              <a:t>การพัฒนาทักษะการฟัง</a:t>
            </a:r>
          </a:p>
        </p:txBody>
      </p:sp>
      <p:sp>
        <p:nvSpPr>
          <p:cNvPr id="18" name="ลูกศร: รูปห้าเหลี่ยม 17">
            <a:extLst>
              <a:ext uri="{FF2B5EF4-FFF2-40B4-BE49-F238E27FC236}">
                <a16:creationId xmlns:a16="http://schemas.microsoft.com/office/drawing/2014/main" id="{EAFF9289-D095-4ACD-ABF9-59B3A3CAF1DD}"/>
              </a:ext>
            </a:extLst>
          </p:cNvPr>
          <p:cNvSpPr/>
          <p:nvPr/>
        </p:nvSpPr>
        <p:spPr>
          <a:xfrm>
            <a:off x="52388" y="3305174"/>
            <a:ext cx="3967162" cy="981075"/>
          </a:xfrm>
          <a:prstGeom prst="homePlat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/>
              <a:t>การพัฒนาวิธีการฟัง </a:t>
            </a:r>
          </a:p>
        </p:txBody>
      </p:sp>
      <p:sp>
        <p:nvSpPr>
          <p:cNvPr id="19" name="รูปหกเหลี่ยม 18">
            <a:extLst>
              <a:ext uri="{FF2B5EF4-FFF2-40B4-BE49-F238E27FC236}">
                <a16:creationId xmlns:a16="http://schemas.microsoft.com/office/drawing/2014/main" id="{8A8D456D-64EC-48DE-8473-9FFA923A4C01}"/>
              </a:ext>
            </a:extLst>
          </p:cNvPr>
          <p:cNvSpPr/>
          <p:nvPr/>
        </p:nvSpPr>
        <p:spPr>
          <a:xfrm>
            <a:off x="6240807" y="2438397"/>
            <a:ext cx="3612357" cy="2437211"/>
          </a:xfrm>
          <a:prstGeom prst="hex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 </a:t>
            </a:r>
            <a:r>
              <a:rPr lang="th-TH" sz="3200" dirty="0"/>
              <a:t>3. นำสารที่ฟังไปใช้ประโยชน์ เมื่อฟังและบันทึกสิ่งที่ฟังแล้วควรแยก</a:t>
            </a:r>
          </a:p>
          <a:p>
            <a:pPr algn="ctr"/>
            <a:r>
              <a:rPr lang="th-TH" sz="3200" dirty="0"/>
              <a:t>สาระสำคัญออกเป็นหมวด</a:t>
            </a:r>
          </a:p>
        </p:txBody>
      </p:sp>
      <p:sp>
        <p:nvSpPr>
          <p:cNvPr id="20" name="รูปหกเหลี่ยม 19">
            <a:extLst>
              <a:ext uri="{FF2B5EF4-FFF2-40B4-BE49-F238E27FC236}">
                <a16:creationId xmlns:a16="http://schemas.microsoft.com/office/drawing/2014/main" id="{3B7576D7-AE26-4EB3-B9CB-A528FF0826B9}"/>
              </a:ext>
            </a:extLst>
          </p:cNvPr>
          <p:cNvSpPr/>
          <p:nvPr/>
        </p:nvSpPr>
        <p:spPr>
          <a:xfrm rot="21123920">
            <a:off x="10833527" y="4996470"/>
            <a:ext cx="804713" cy="630918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3200" dirty="0"/>
          </a:p>
        </p:txBody>
      </p:sp>
      <p:sp>
        <p:nvSpPr>
          <p:cNvPr id="21" name="รูปหกเหลี่ยม 20">
            <a:extLst>
              <a:ext uri="{FF2B5EF4-FFF2-40B4-BE49-F238E27FC236}">
                <a16:creationId xmlns:a16="http://schemas.microsoft.com/office/drawing/2014/main" id="{548347DE-02AF-42D2-A91F-9D9A905CB57B}"/>
              </a:ext>
            </a:extLst>
          </p:cNvPr>
          <p:cNvSpPr/>
          <p:nvPr/>
        </p:nvSpPr>
        <p:spPr>
          <a:xfrm>
            <a:off x="9572917" y="4312888"/>
            <a:ext cx="1220916" cy="999042"/>
          </a:xfrm>
          <a:prstGeom prst="hexago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200" dirty="0"/>
          </a:p>
        </p:txBody>
      </p:sp>
      <p:sp>
        <p:nvSpPr>
          <p:cNvPr id="22" name="รูปหกเหลี่ยม 21">
            <a:extLst>
              <a:ext uri="{FF2B5EF4-FFF2-40B4-BE49-F238E27FC236}">
                <a16:creationId xmlns:a16="http://schemas.microsoft.com/office/drawing/2014/main" id="{BBCD44E9-D12A-4BC2-BA6E-23D60335B006}"/>
              </a:ext>
            </a:extLst>
          </p:cNvPr>
          <p:cNvSpPr/>
          <p:nvPr/>
        </p:nvSpPr>
        <p:spPr>
          <a:xfrm>
            <a:off x="11565383" y="5723558"/>
            <a:ext cx="632822" cy="553250"/>
          </a:xfrm>
          <a:prstGeom prst="hexagon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9384385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3E3A115-2428-4A69-B008-0F89946E9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7025" y="904875"/>
            <a:ext cx="9601200" cy="1485900"/>
          </a:xfrm>
        </p:spPr>
        <p:txBody>
          <a:bodyPr/>
          <a:lstStyle/>
          <a:p>
            <a:r>
              <a:rPr lang="th-TH" dirty="0">
                <a:highlight>
                  <a:srgbClr val="FF00FF"/>
                </a:highlight>
              </a:rPr>
              <a:t>แบบทดสอบการฟัง (เก็บคะแนน 10 คะแนน) </a:t>
            </a: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E9A500E4-D380-495C-9DFA-480816DE19BC}"/>
              </a:ext>
            </a:extLst>
          </p:cNvPr>
          <p:cNvSpPr/>
          <p:nvPr/>
        </p:nvSpPr>
        <p:spPr>
          <a:xfrm>
            <a:off x="1209676" y="1990724"/>
            <a:ext cx="10334624" cy="41052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3600" dirty="0"/>
              <a:t>1. ให้นักศึกษาฟังทักษะทางวิชาการ</a:t>
            </a:r>
            <a:r>
              <a:rPr lang="en-US" sz="3600" dirty="0"/>
              <a:t> </a:t>
            </a:r>
            <a:r>
              <a:rPr lang="th-TH" sz="3600" dirty="0"/>
              <a:t>เรื่อง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“</a:t>
            </a:r>
            <a:r>
              <a:rPr lang="th-TH" sz="3600" b="1" dirty="0">
                <a:solidFill>
                  <a:schemeClr val="accent5">
                    <a:lumMod val="75000"/>
                  </a:schemeClr>
                </a:solidFill>
              </a:rPr>
              <a:t>ทักษะการฟังที่ต้องเปลี่ยนไป ในวันที่โลกไม่กลับมาเหมือนเดิม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”</a:t>
            </a:r>
          </a:p>
          <a:p>
            <a:r>
              <a:rPr lang="th-TH" sz="3600" dirty="0"/>
              <a:t>2. เมื่อฟังจบแล้วให้นักศึกษา</a:t>
            </a:r>
            <a:r>
              <a:rPr lang="th-TH" sz="3600" b="1" dirty="0">
                <a:solidFill>
                  <a:srgbClr val="00B050"/>
                </a:solidFill>
              </a:rPr>
              <a:t>ตอบคำถาม</a:t>
            </a:r>
            <a:r>
              <a:rPr lang="th-TH" sz="3600" dirty="0"/>
              <a:t>ที่กำหนดให้</a:t>
            </a:r>
          </a:p>
          <a:p>
            <a:r>
              <a:rPr lang="th-TH" sz="3600" dirty="0"/>
              <a:t>3. ให้พิมพ์ตอบ</a:t>
            </a:r>
            <a:r>
              <a:rPr lang="th-TH" sz="3600" b="1" dirty="0">
                <a:solidFill>
                  <a:srgbClr val="7030A0"/>
                </a:solidFill>
              </a:rPr>
              <a:t>คำตอบให้เรียบร้อย </a:t>
            </a:r>
            <a:r>
              <a:rPr lang="th-TH" sz="3600" dirty="0">
                <a:solidFill>
                  <a:schemeClr val="accent6">
                    <a:lumMod val="75000"/>
                  </a:schemeClr>
                </a:solidFill>
              </a:rPr>
              <a:t>พร้อมเขียนชื่อ-สกุล รหัส ให้ชัดเจน</a:t>
            </a:r>
          </a:p>
          <a:p>
            <a:r>
              <a:rPr lang="th-TH" sz="3600" dirty="0"/>
              <a:t>4. บันทึกเป็นไฟล์ 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PDF</a:t>
            </a:r>
            <a:r>
              <a:rPr lang="en-US" sz="3600" dirty="0"/>
              <a:t> </a:t>
            </a:r>
            <a:r>
              <a:rPr lang="th-TH" sz="3600" dirty="0"/>
              <a:t>และส่งผ่าน </a:t>
            </a:r>
            <a:r>
              <a:rPr lang="en-US" sz="3600" dirty="0"/>
              <a:t>google form </a:t>
            </a:r>
            <a:endParaRPr lang="th-TH" sz="3600" dirty="0"/>
          </a:p>
          <a:p>
            <a:r>
              <a:rPr lang="th-TH" sz="3600" dirty="0"/>
              <a:t>5. ส่งก่อนวันที่ </a:t>
            </a:r>
            <a:r>
              <a:rPr lang="th-TH" sz="3600" dirty="0">
                <a:highlight>
                  <a:srgbClr val="FF0000"/>
                </a:highlight>
              </a:rPr>
              <a:t>20 สิงหาคม 2564 </a:t>
            </a:r>
          </a:p>
          <a:p>
            <a:r>
              <a:rPr lang="th-TH" sz="3600" dirty="0"/>
              <a:t>6. ให้นักศึกษาทำงานด้วย</a:t>
            </a:r>
            <a:r>
              <a:rPr lang="th-TH" sz="3600" b="1" dirty="0">
                <a:solidFill>
                  <a:srgbClr val="002060"/>
                </a:solidFill>
                <a:highlight>
                  <a:srgbClr val="FFFF00"/>
                </a:highlight>
              </a:rPr>
              <a:t>ความตั้งใจและความสุข</a:t>
            </a:r>
          </a:p>
        </p:txBody>
      </p:sp>
    </p:spTree>
    <p:extLst>
      <p:ext uri="{BB962C8B-B14F-4D97-AF65-F5344CB8AC3E}">
        <p14:creationId xmlns:p14="http://schemas.microsoft.com/office/powerpoint/2010/main" val="17195808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D5793F0-A87F-4BC0-888D-CAC17C598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4325" y="590550"/>
            <a:ext cx="9601200" cy="962025"/>
          </a:xfrm>
        </p:spPr>
        <p:txBody>
          <a:bodyPr/>
          <a:lstStyle/>
          <a:p>
            <a:r>
              <a:rPr lang="th-TH" b="1" dirty="0">
                <a:solidFill>
                  <a:srgbClr val="002060"/>
                </a:solidFill>
              </a:rPr>
              <a:t>คำถามจากทักษะการฟัง </a:t>
            </a: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D1468D73-D565-4BCD-80D4-CCAF8D1AD1D4}"/>
              </a:ext>
            </a:extLst>
          </p:cNvPr>
          <p:cNvSpPr/>
          <p:nvPr/>
        </p:nvSpPr>
        <p:spPr>
          <a:xfrm>
            <a:off x="981075" y="1409700"/>
            <a:ext cx="10925175" cy="47624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36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1. ผู้นำเสนอบรรยายทางวิชาการต้องการเสนอเรื่องราวเกี่ยวกับอะไร ให้แสดงสาระสำคัญทั้งประเด็นหลักและประเด็นย่อย</a:t>
            </a:r>
          </a:p>
          <a:p>
            <a:r>
              <a:rPr lang="th-TH" sz="36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2. เนื้อหาในการนำเสนอมีเหตุผลครบถ้วนน่าเชื่อถือมากน้อยเพียงใด ให้แยกประเด็นที่นำเสนอและเหตุผลที่ยกมาสนับสนุน</a:t>
            </a:r>
          </a:p>
          <a:p>
            <a:r>
              <a:rPr lang="th-TH" sz="36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3. จงเขียนสรุปความจากการฟังบรรยายทางวิชาการ</a:t>
            </a:r>
          </a:p>
          <a:p>
            <a:r>
              <a:rPr lang="th-TH" sz="36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4. สาระและแนวคิดที่ได้รับจากการฟังบรรยายทางวิชาการควรนำไปใช้ประโยชน์ในด้านใด อย่างไร</a:t>
            </a:r>
          </a:p>
          <a:p>
            <a:r>
              <a:rPr lang="th-TH" sz="36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5. ความสามารถของผู้นำเสนอและวิธีการนำเสนอน่าสนใจมากน้อยเพียงใด เพราะอะไร</a:t>
            </a:r>
          </a:p>
        </p:txBody>
      </p:sp>
    </p:spTree>
    <p:extLst>
      <p:ext uri="{BB962C8B-B14F-4D97-AF65-F5344CB8AC3E}">
        <p14:creationId xmlns:p14="http://schemas.microsoft.com/office/powerpoint/2010/main" val="430366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E80D27F-0154-4831-A000-5DF22C594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/>
              <a:t>ตอนที่ 1 ความรู้พื้นฐานเกี่ยวกับการฟัง</a:t>
            </a: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59FC9B4D-965F-48F6-9CCC-917B188645DD}"/>
              </a:ext>
            </a:extLst>
          </p:cNvPr>
          <p:cNvSpPr/>
          <p:nvPr/>
        </p:nvSpPr>
        <p:spPr>
          <a:xfrm>
            <a:off x="1447614" y="1849513"/>
            <a:ext cx="4184343" cy="77235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altLang="th-TH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แนวคิดเกี่ยวกับการฟัง</a:t>
            </a:r>
            <a:endParaRPr lang="th-TH" sz="3600" b="1" dirty="0"/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35233B67-2C53-4F93-85C6-2257AC192082}"/>
              </a:ext>
            </a:extLst>
          </p:cNvPr>
          <p:cNvSpPr/>
          <p:nvPr/>
        </p:nvSpPr>
        <p:spPr>
          <a:xfrm>
            <a:off x="1447614" y="2925932"/>
            <a:ext cx="4184343" cy="77235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000" b="1" dirty="0"/>
              <a:t>นิยามการฟัง</a:t>
            </a: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9928CCD9-B3D3-4274-8027-3B5FCFCB719A}"/>
              </a:ext>
            </a:extLst>
          </p:cNvPr>
          <p:cNvSpPr/>
          <p:nvPr/>
        </p:nvSpPr>
        <p:spPr>
          <a:xfrm>
            <a:off x="1447614" y="4002351"/>
            <a:ext cx="4184343" cy="77235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/>
              <a:t>องค์ประกอบของการฟัง</a:t>
            </a:r>
          </a:p>
        </p:txBody>
      </p:sp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id="{557AD0C5-4D2F-4624-8441-7E663DE3E0EF}"/>
              </a:ext>
            </a:extLst>
          </p:cNvPr>
          <p:cNvSpPr/>
          <p:nvPr/>
        </p:nvSpPr>
        <p:spPr>
          <a:xfrm>
            <a:off x="6819531" y="1863570"/>
            <a:ext cx="3804082" cy="7723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dirty="0"/>
              <a:t>ความมุ่งหมายของการฟัง</a:t>
            </a:r>
          </a:p>
        </p:txBody>
      </p:sp>
      <p:sp>
        <p:nvSpPr>
          <p:cNvPr id="7" name="สี่เหลี่ยมผืนผ้า 6">
            <a:extLst>
              <a:ext uri="{FF2B5EF4-FFF2-40B4-BE49-F238E27FC236}">
                <a16:creationId xmlns:a16="http://schemas.microsoft.com/office/drawing/2014/main" id="{1A7469F3-9795-49F6-9828-B1A2B27AFB11}"/>
              </a:ext>
            </a:extLst>
          </p:cNvPr>
          <p:cNvSpPr/>
          <p:nvPr/>
        </p:nvSpPr>
        <p:spPr>
          <a:xfrm>
            <a:off x="6819531" y="2852411"/>
            <a:ext cx="3804082" cy="77235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000" dirty="0"/>
              <a:t>ลักษณะการฟัง</a:t>
            </a:r>
          </a:p>
        </p:txBody>
      </p:sp>
      <p:sp>
        <p:nvSpPr>
          <p:cNvPr id="8" name="สี่เหลี่ยมผืนผ้า 7">
            <a:extLst>
              <a:ext uri="{FF2B5EF4-FFF2-40B4-BE49-F238E27FC236}">
                <a16:creationId xmlns:a16="http://schemas.microsoft.com/office/drawing/2014/main" id="{B2D9BBDD-4E09-4A64-95B2-D35475E7E7D2}"/>
              </a:ext>
            </a:extLst>
          </p:cNvPr>
          <p:cNvSpPr/>
          <p:nvPr/>
        </p:nvSpPr>
        <p:spPr>
          <a:xfrm>
            <a:off x="6840245" y="3988296"/>
            <a:ext cx="3804082" cy="7723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dirty="0"/>
              <a:t>วัฒนธรรมและมารยาทในการฟัง</a:t>
            </a:r>
          </a:p>
        </p:txBody>
      </p:sp>
    </p:spTree>
    <p:extLst>
      <p:ext uri="{BB962C8B-B14F-4D97-AF65-F5344CB8AC3E}">
        <p14:creationId xmlns:p14="http://schemas.microsoft.com/office/powerpoint/2010/main" val="3960728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C8A928B-F179-40EC-9E70-F975747EB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2450" y="647700"/>
            <a:ext cx="9601200" cy="1089734"/>
          </a:xfrm>
        </p:spPr>
        <p:txBody>
          <a:bodyPr>
            <a:normAutofit/>
          </a:bodyPr>
          <a:lstStyle/>
          <a:p>
            <a:r>
              <a:rPr lang="th-TH" sz="5400" dirty="0">
                <a:solidFill>
                  <a:srgbClr val="7030A0"/>
                </a:solidFill>
              </a:rPr>
              <a:t>แนวคิดเกี่ยวกับการฟัง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DA2A03B-42E0-48A0-84D0-F860BDB12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5400" dirty="0"/>
              <a:t>การฟังเป็นทักษะที่สัมพันธ์กับทักษะอื่น ๆ การฟังจะช่วยให้การคิดการเขียน  การพูด และการอ่าน มีประสิทธิภาพขึ้น  นั่นคือ</a:t>
            </a:r>
            <a:r>
              <a:rPr lang="th-TH" sz="5400" dirty="0">
                <a:solidFill>
                  <a:schemeClr val="accent4">
                    <a:lumMod val="75000"/>
                  </a:schemeClr>
                </a:solidFill>
              </a:rPr>
              <a:t>เมื่อมีการฟังย่อมมีการ</a:t>
            </a:r>
            <a:r>
              <a:rPr lang="th-TH" sz="5400" dirty="0">
                <a:solidFill>
                  <a:srgbClr val="00B0F0"/>
                </a:solidFill>
              </a:rPr>
              <a:t>พัฒนาความรู้ </a:t>
            </a:r>
            <a:r>
              <a:rPr lang="th-TH" sz="5400" dirty="0">
                <a:solidFill>
                  <a:schemeClr val="accent6">
                    <a:lumMod val="75000"/>
                  </a:schemeClr>
                </a:solidFill>
              </a:rPr>
              <a:t>ความคิด</a:t>
            </a:r>
            <a:r>
              <a:rPr lang="th-TH" sz="54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h-TH" sz="5400" dirty="0">
                <a:solidFill>
                  <a:schemeClr val="accent5">
                    <a:lumMod val="50000"/>
                  </a:schemeClr>
                </a:solidFill>
              </a:rPr>
              <a:t>การเก็บรวบรวมข้อมูลต่างๆไว้ และสามารถนำมาใช้เมื่อต้องการได้</a:t>
            </a:r>
          </a:p>
        </p:txBody>
      </p:sp>
    </p:spTree>
    <p:extLst>
      <p:ext uri="{BB962C8B-B14F-4D97-AF65-F5344CB8AC3E}">
        <p14:creationId xmlns:p14="http://schemas.microsoft.com/office/powerpoint/2010/main" val="2188366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C8A928B-F179-40EC-9E70-F975747EB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dirty="0">
                <a:solidFill>
                  <a:srgbClr val="7030A0"/>
                </a:solidFill>
              </a:rPr>
              <a:t>แนวคิดเกี่ยวกับการฟัง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DA2A03B-42E0-48A0-84D0-F860BDB12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926" y="1922015"/>
            <a:ext cx="10386874" cy="3581400"/>
          </a:xfrm>
        </p:spPr>
        <p:txBody>
          <a:bodyPr>
            <a:normAutofit/>
          </a:bodyPr>
          <a:lstStyle/>
          <a:p>
            <a:pPr algn="thaiDist">
              <a:buFont typeface="Wingdings 3" panose="05040102010807070707" pitchFamily="18" charset="2"/>
              <a:buNone/>
            </a:pPr>
            <a:r>
              <a:rPr lang="th-TH" altLang="th-TH" sz="4400" dirty="0"/>
              <a:t>   </a:t>
            </a:r>
            <a:r>
              <a:rPr lang="th-TH" altLang="th-TH" sz="4400" b="1" dirty="0">
                <a:solidFill>
                  <a:srgbClr val="00B0F0"/>
                </a:solidFill>
              </a:rPr>
              <a:t>การฟังช่วยให้มนุษย์เข้าใจความรู้สึกนึกคิดและความต้องการของกันและกัน   </a:t>
            </a:r>
            <a:r>
              <a:rPr lang="th-TH" altLang="th-TH" sz="4400" dirty="0"/>
              <a:t>ประเด็นนี้เป็นพื้นฐานของการฟัง เนื่องจากผู้ฟังเป็นผู้รับสารจากการพูด ถ้าผู้ฟังมีความสามารถในการฟัง ย่อมส่งผลให้ผู้พูดต้องการพูด ทำให้ทราบความต้องการซึ่งกันและกันซึ่ง</a:t>
            </a:r>
          </a:p>
        </p:txBody>
      </p:sp>
    </p:spTree>
    <p:extLst>
      <p:ext uri="{BB962C8B-B14F-4D97-AF65-F5344CB8AC3E}">
        <p14:creationId xmlns:p14="http://schemas.microsoft.com/office/powerpoint/2010/main" val="1615475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C8A928B-F179-40EC-9E70-F975747EB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>
                <a:solidFill>
                  <a:srgbClr val="7030A0"/>
                </a:solidFill>
              </a:rPr>
              <a:t>แนวคิดเกี่ยวกับการฟัง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DA2A03B-42E0-48A0-84D0-F860BDB12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2126202"/>
          </a:xfrm>
        </p:spPr>
        <p:txBody>
          <a:bodyPr>
            <a:normAutofit/>
          </a:bodyPr>
          <a:lstStyle/>
          <a:p>
            <a:pPr algn="thaiDist">
              <a:buFont typeface="Wingdings 3" panose="05040102010807070707" pitchFamily="18" charset="2"/>
              <a:buNone/>
            </a:pPr>
            <a:r>
              <a:rPr lang="th-TH" altLang="th-TH" sz="4000" dirty="0">
                <a:solidFill>
                  <a:schemeClr val="accent4">
                    <a:lumMod val="75000"/>
                  </a:schemeClr>
                </a:solidFill>
              </a:rPr>
              <a:t>การฟังเป็นกระบวนการที่สำคัญในการเข้าถึงศิลปะและสุนทรียะในด้านต่าง ๆ  </a:t>
            </a:r>
          </a:p>
          <a:p>
            <a:pPr algn="thaiDist">
              <a:buFont typeface="Wingdings 3" panose="05040102010807070707" pitchFamily="18" charset="2"/>
              <a:buNone/>
            </a:pPr>
            <a:r>
              <a:rPr lang="th-TH" altLang="th-TH" sz="4000" dirty="0"/>
              <a:t>การเข้าถึงสุนทรียะที่สื่อออกมาทางเสียง เช่น การฟังเพลง ดนตรี </a:t>
            </a:r>
          </a:p>
          <a:p>
            <a:pPr>
              <a:buFont typeface="Wingdings 3" panose="05040102010807070707" pitchFamily="18" charset="2"/>
              <a:buNone/>
            </a:pPr>
            <a:endParaRPr lang="th-TH" altLang="th-TH" sz="5400" dirty="0"/>
          </a:p>
        </p:txBody>
      </p:sp>
    </p:spTree>
    <p:extLst>
      <p:ext uri="{BB962C8B-B14F-4D97-AF65-F5344CB8AC3E}">
        <p14:creationId xmlns:p14="http://schemas.microsoft.com/office/powerpoint/2010/main" val="577645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C8A928B-F179-40EC-9E70-F975747EB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78511"/>
          </a:xfrm>
        </p:spPr>
        <p:txBody>
          <a:bodyPr/>
          <a:lstStyle/>
          <a:p>
            <a:r>
              <a:rPr lang="th-TH" b="1" dirty="0">
                <a:solidFill>
                  <a:srgbClr val="7030A0"/>
                </a:solidFill>
              </a:rPr>
              <a:t>แนวคิดเกี่ยวกับการฟัง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DA2A03B-42E0-48A0-84D0-F860BDB12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753340"/>
            <a:ext cx="9601200" cy="2907437"/>
          </a:xfrm>
        </p:spPr>
        <p:txBody>
          <a:bodyPr>
            <a:normAutofit/>
          </a:bodyPr>
          <a:lstStyle/>
          <a:p>
            <a:pPr algn="thaiDist">
              <a:buFont typeface="Wingdings 3" panose="05040102010807070707" pitchFamily="18" charset="2"/>
              <a:buNone/>
            </a:pPr>
            <a:r>
              <a:rPr lang="th-TH" altLang="th-TH" sz="4400" b="1" dirty="0">
                <a:solidFill>
                  <a:srgbClr val="00B0F0"/>
                </a:solidFill>
              </a:rPr>
              <a:t>การฟังช่วยให้ผู้ฟังเกิดสติปัญญา รอบรู้ เฉลียวฉลาด  </a:t>
            </a:r>
          </a:p>
          <a:p>
            <a:pPr algn="thaiDist">
              <a:buFont typeface="Wingdings 3" panose="05040102010807070707" pitchFamily="18" charset="2"/>
              <a:buNone/>
            </a:pPr>
            <a:r>
              <a:rPr lang="th-TH" altLang="th-TH" sz="4400" dirty="0"/>
              <a:t>การฟังมากทำให้เกิดความรอบรู้  สามารถตัดสินเรื่องราว</a:t>
            </a:r>
          </a:p>
          <a:p>
            <a:pPr algn="thaiDist">
              <a:buFont typeface="Wingdings 3" panose="05040102010807070707" pitchFamily="18" charset="2"/>
              <a:buNone/>
            </a:pPr>
            <a:r>
              <a:rPr lang="th-TH" altLang="th-TH" sz="4400" dirty="0"/>
              <a:t>ต่าง ๆ ได้อย่างถูกต้องแม่นยำมากขึ้น </a:t>
            </a:r>
          </a:p>
          <a:p>
            <a:pPr>
              <a:buFont typeface="Wingdings 3" panose="05040102010807070707" pitchFamily="18" charset="2"/>
              <a:buNone/>
            </a:pPr>
            <a:endParaRPr lang="th-TH" altLang="th-TH" sz="5400" dirty="0"/>
          </a:p>
        </p:txBody>
      </p:sp>
    </p:spTree>
    <p:extLst>
      <p:ext uri="{BB962C8B-B14F-4D97-AF65-F5344CB8AC3E}">
        <p14:creationId xmlns:p14="http://schemas.microsoft.com/office/powerpoint/2010/main" val="3793947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4D6680F-56BE-4630-9D81-FF67FD9E5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chemeClr val="accent6">
                    <a:lumMod val="75000"/>
                  </a:schemeClr>
                </a:solidFill>
                <a:cs typeface="+mn-cs"/>
              </a:rPr>
              <a:t>การฟังจึงมีบทบาทในชีวิตประจำวันและในสังคมด้านต่างๆ ดังนี้</a:t>
            </a:r>
            <a:br>
              <a:rPr lang="th-TH" dirty="0"/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68DF0A-8CF1-444C-917B-2D45FD25E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64311"/>
            <a:ext cx="9601200" cy="4003089"/>
          </a:xfrm>
        </p:spPr>
        <p:txBody>
          <a:bodyPr/>
          <a:lstStyle/>
          <a:p>
            <a:pPr marL="514350" indent="-51435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panose="05040102010807070707" pitchFamily="18" charset="2"/>
              <a:buAutoNum type="arabicPeriod"/>
              <a:defRPr/>
            </a:pPr>
            <a:r>
              <a:rPr lang="th-TH" altLang="th-TH" sz="32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FF"/>
                </a:highlight>
              </a:rPr>
              <a:t>การรับข้อมูลข่าวสารต่าง ๆ </a:t>
            </a:r>
            <a:r>
              <a:rPr lang="th-TH" altLang="th-TH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เราใช้การฟังเพื่อรับรู้ข่าวสารต่าง ๆ ทั้งสาระความรู้และความบันเทิง แสวงหาความรู้เพื่อพัฒนาตนเอง การตัดสินใจและการประกอบอาชีพ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endParaRPr lang="th-TH" altLang="th-TH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panose="05040102010807070707" pitchFamily="18" charset="2"/>
              <a:buNone/>
              <a:defRPr/>
            </a:pPr>
            <a:r>
              <a:rPr lang="th-TH" altLang="th-TH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 </a:t>
            </a:r>
            <a:r>
              <a:rPr lang="th-TH" altLang="th-TH" sz="32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</a:rPr>
              <a:t>บทบาทในสังคม  </a:t>
            </a:r>
            <a:r>
              <a:rPr lang="th-TH" altLang="th-TH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การฟังมีบทบาททางอ้อมต่อสังคมและประเทศชาติ ถ้าสมาชิกในสังคมฟัง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panose="05040102010807070707" pitchFamily="18" charset="2"/>
              <a:buNone/>
              <a:defRPr/>
            </a:pPr>
            <a:r>
              <a:rPr lang="th-TH" altLang="th-TH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และนำแง่คิดต่าง ๆ ไปใช้ก็จะเกิดผลดีต่อตนเองและสังคม เพราะคนเป็นทรัพยากรที่สำคัญของประเทศชาติ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76868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A029A28-DDDC-46EC-8998-9DF4011E4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27590"/>
          </a:xfrm>
        </p:spPr>
        <p:txBody>
          <a:bodyPr>
            <a:normAutofit fontScale="90000"/>
          </a:bodyPr>
          <a:lstStyle/>
          <a:p>
            <a:r>
              <a:rPr lang="th-TH" sz="5300" b="1" dirty="0">
                <a:solidFill>
                  <a:srgbClr val="CF3D89"/>
                </a:solidFill>
              </a:rPr>
              <a:t>นิยามการฟัง</a:t>
            </a:r>
            <a:br>
              <a:rPr lang="th-TH" dirty="0"/>
            </a:br>
            <a:br>
              <a:rPr lang="th-TH" dirty="0"/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339418B-A0DB-42EB-A748-B4E166A01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437" y="1957527"/>
            <a:ext cx="10520039" cy="3581400"/>
          </a:xfrm>
        </p:spPr>
        <p:txBody>
          <a:bodyPr>
            <a:normAutofit/>
          </a:bodyPr>
          <a:lstStyle/>
          <a:p>
            <a:pPr algn="thaiDist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panose="05040102010807070707" pitchFamily="18" charset="2"/>
              <a:buNone/>
              <a:defRPr/>
            </a:pPr>
            <a:r>
              <a:rPr lang="th-TH" altLang="th-TH" sz="3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การฟังเป็นกระบวนการรับสารด้วยหูและเกิดขึ้นด้วยความตั้งใจ </a:t>
            </a:r>
            <a:r>
              <a:rPr lang="th-TH" altLang="th-TH" sz="39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C0C0C0"/>
                </a:highlight>
              </a:rPr>
              <a:t>การฟังต่างกับการได้ยิน</a:t>
            </a:r>
            <a:r>
              <a:rPr lang="th-TH" altLang="th-TH" sz="3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ตรงที่การฟังจะผ่ากระบวนการคัดเลือกสารเฉพาะที่ต้องการเท่านั้น การจะฟังได้มากน้อย</a:t>
            </a:r>
          </a:p>
          <a:p>
            <a:pPr algn="thaiDist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panose="05040102010807070707" pitchFamily="18" charset="2"/>
              <a:buNone/>
              <a:defRPr/>
            </a:pPr>
            <a:r>
              <a:rPr lang="th-TH" altLang="th-TH" sz="3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เพียงใดขึ้นอยู่กับคุณภาพของหู สติปัญญาของผู้ฟัง ความตั้งใจในการฟัง นอกจากนั้นยังขึ้นอยู่กับปัจจัยแวดล้อมอื่น ๆ ที่เกี่ยวข้องด้วย เช่น สิ่งแวดล้อมในขณะนั้น ความพึงพอใจที่มีต่อผู้พูด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72833996"/>
      </p:ext>
    </p:extLst>
  </p:cSld>
  <p:clrMapOvr>
    <a:masterClrMapping/>
  </p:clrMapOvr>
</p:sld>
</file>

<file path=ppt/theme/theme1.xml><?xml version="1.0" encoding="utf-8"?>
<a:theme xmlns:a="http://schemas.openxmlformats.org/drawingml/2006/main" name="มุมกรอบ">
  <a:themeElements>
    <a:clrScheme name="มุมกรอบ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มุมกรอบ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มุมกรอบ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มุมกรอบ</Template>
  <TotalTime>733</TotalTime>
  <Words>1882</Words>
  <Application>Microsoft Office PowerPoint</Application>
  <PresentationFormat>แบบจอกว้าง</PresentationFormat>
  <Paragraphs>164</Paragraphs>
  <Slides>29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29</vt:i4>
      </vt:variant>
    </vt:vector>
  </HeadingPairs>
  <TitlesOfParts>
    <vt:vector size="33" baseType="lpstr">
      <vt:lpstr>DilleniaUPC</vt:lpstr>
      <vt:lpstr>Franklin Gothic Book</vt:lpstr>
      <vt:lpstr>Wingdings 3</vt:lpstr>
      <vt:lpstr>มุมกรอบ</vt:lpstr>
      <vt:lpstr>ทักษะการฟัง</vt:lpstr>
      <vt:lpstr>งานนำเสนอ PowerPoint</vt:lpstr>
      <vt:lpstr>ตอนที่ 1 ความรู้พื้นฐานเกี่ยวกับการฟัง</vt:lpstr>
      <vt:lpstr>แนวคิดเกี่ยวกับการฟัง</vt:lpstr>
      <vt:lpstr>แนวคิดเกี่ยวกับการฟัง</vt:lpstr>
      <vt:lpstr>แนวคิดเกี่ยวกับการฟัง</vt:lpstr>
      <vt:lpstr>แนวคิดเกี่ยวกับการฟัง</vt:lpstr>
      <vt:lpstr>การฟังจึงมีบทบาทในชีวิตประจำวันและในสังคมด้านต่างๆ ดังนี้ </vt:lpstr>
      <vt:lpstr>นิยามการฟัง  </vt:lpstr>
      <vt:lpstr>องค์ประกอบของการฟัง</vt:lpstr>
      <vt:lpstr>องค์ประกอบของการฟัง</vt:lpstr>
      <vt:lpstr>องค์ประกอบของการฟัง</vt:lpstr>
      <vt:lpstr>ความมุ่งหมายของการฟัง</vt:lpstr>
      <vt:lpstr>ลักษณะการฟังที่ดี</vt:lpstr>
      <vt:lpstr>วัฒนธรรมและมารยาทในการฟัง</vt:lpstr>
      <vt:lpstr>ตอนที่ 2 การฟังเพื่อจับใจความสรุปความ </vt:lpstr>
      <vt:lpstr>ขั้นตอนการฟังจับใจความและสรุปความ</vt:lpstr>
      <vt:lpstr>แนวการฟังจับใจความและสรุปความ</vt:lpstr>
      <vt:lpstr>ตอนที่  3  การฟังทางวิชาการ </vt:lpstr>
      <vt:lpstr>3.1 หลักการปฏิบัติในการฟังทางวิชาการ</vt:lpstr>
      <vt:lpstr>3.2 การฟังทางวิชาการตามลักษณะของสาร</vt:lpstr>
      <vt:lpstr>3.2 การฟังทางวิชาการตามลักษณะของสาร การฟังสารสาธารณะ </vt:lpstr>
      <vt:lpstr>3.2 การฟังทางวิชาการตามลักษณะของสาร การฟังสื่ออิเล็กทรอนิกส์ </vt:lpstr>
      <vt:lpstr>3.3 แนวทางฝึกทักษะการฟังทางวิชาการ</vt:lpstr>
      <vt:lpstr>3.4 การพัฒนาทักษะการฟัง</vt:lpstr>
      <vt:lpstr>การพัฒนาทักษะการฟัง</vt:lpstr>
      <vt:lpstr>งานนำเสนอ PowerPoint</vt:lpstr>
      <vt:lpstr>แบบทดสอบการฟัง (เก็บคะแนน 10 คะแนน) </vt:lpstr>
      <vt:lpstr>คำถามจากทักษะการฟัง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ทักษะการฟังและการดู</dc:title>
  <dc:creator>ASUS</dc:creator>
  <cp:lastModifiedBy>ASUS</cp:lastModifiedBy>
  <cp:revision>34</cp:revision>
  <dcterms:created xsi:type="dcterms:W3CDTF">2021-07-03T17:51:09Z</dcterms:created>
  <dcterms:modified xsi:type="dcterms:W3CDTF">2021-08-12T17:11:02Z</dcterms:modified>
</cp:coreProperties>
</file>