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13" r:id="rId6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E22F9-D1F6-49A7-8216-1CAE134B58CB}" type="datetimeFigureOut">
              <a:rPr lang="th-TH" smtClean="0"/>
              <a:t>13/07/63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464496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Latihan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Ilmiah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Pensyarah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Pareeda</a:t>
            </a:r>
            <a:r>
              <a:rPr lang="en-US" dirty="0" smtClean="0"/>
              <a:t> </a:t>
            </a:r>
            <a:r>
              <a:rPr lang="en-US" dirty="0" err="1" smtClean="0"/>
              <a:t>Hayeeteh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244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berjaya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(i)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BM, (ii)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(iii)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diakaji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 </a:t>
            </a:r>
            <a:r>
              <a:rPr lang="en-US" dirty="0" err="1"/>
              <a:t>pelajar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946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pPr algn="thaiDist"/>
            <a:r>
              <a:rPr lang="en-US" sz="3100" dirty="0" err="1"/>
              <a:t>Pareeda</a:t>
            </a:r>
            <a:r>
              <a:rPr lang="en-US" sz="3100" dirty="0"/>
              <a:t> </a:t>
            </a:r>
            <a:r>
              <a:rPr lang="en-US" sz="3100" dirty="0" err="1"/>
              <a:t>Hayeeteh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tahun</a:t>
            </a:r>
            <a:r>
              <a:rPr lang="en-US" sz="3100" dirty="0"/>
              <a:t> 2002 </a:t>
            </a:r>
            <a:r>
              <a:rPr lang="en-US" sz="3100" dirty="0" err="1" smtClean="0"/>
              <a:t>mengkaji</a:t>
            </a:r>
            <a:r>
              <a:rPr lang="en-US" sz="3100" dirty="0" smtClean="0"/>
              <a:t> “</a:t>
            </a:r>
            <a:r>
              <a:rPr lang="en-US" sz="3100" dirty="0" err="1"/>
              <a:t>Pengimbuhan</a:t>
            </a:r>
            <a:r>
              <a:rPr lang="en-US" sz="3100" dirty="0"/>
              <a:t> Kata </a:t>
            </a:r>
            <a:r>
              <a:rPr lang="en-US" sz="3100" dirty="0" err="1"/>
              <a:t>Nama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Kata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Dialek</a:t>
            </a:r>
            <a:r>
              <a:rPr lang="en-US" sz="3100" dirty="0"/>
              <a:t> </a:t>
            </a:r>
            <a:r>
              <a:rPr lang="en-US" sz="3100" dirty="0" err="1"/>
              <a:t>Melayu</a:t>
            </a:r>
            <a:r>
              <a:rPr lang="en-US" sz="3100" dirty="0"/>
              <a:t> </a:t>
            </a:r>
            <a:r>
              <a:rPr lang="en-US" sz="3100" dirty="0" err="1"/>
              <a:t>Patani</a:t>
            </a:r>
            <a:r>
              <a:rPr lang="en-US" sz="3100" dirty="0"/>
              <a:t>”. </a:t>
            </a:r>
            <a:r>
              <a:rPr lang="en-US" sz="3100" dirty="0" err="1"/>
              <a:t>Tajuk</a:t>
            </a:r>
            <a:r>
              <a:rPr lang="en-US" sz="3100" dirty="0"/>
              <a:t> </a:t>
            </a:r>
            <a:r>
              <a:rPr lang="en-US" sz="3100" dirty="0" err="1"/>
              <a:t>latihan</a:t>
            </a:r>
            <a:r>
              <a:rPr lang="en-US" sz="3100" dirty="0"/>
              <a:t> </a:t>
            </a:r>
            <a:r>
              <a:rPr lang="en-US" sz="3100" dirty="0" err="1"/>
              <a:t>ilmiah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dikatakan</a:t>
            </a:r>
            <a:r>
              <a:rPr lang="en-US" sz="3100" dirty="0"/>
              <a:t> </a:t>
            </a:r>
            <a:r>
              <a:rPr lang="en-US" sz="3100" dirty="0" err="1"/>
              <a:t>baik</a:t>
            </a:r>
            <a:r>
              <a:rPr lang="en-US" sz="3100" dirty="0"/>
              <a:t> </a:t>
            </a:r>
            <a:r>
              <a:rPr lang="en-US" sz="3100" dirty="0" err="1"/>
              <a:t>kerana</a:t>
            </a:r>
            <a:r>
              <a:rPr lang="en-US" sz="3100" dirty="0"/>
              <a:t> </a:t>
            </a:r>
            <a:r>
              <a:rPr lang="en-US" sz="3100" dirty="0" err="1"/>
              <a:t>mempunyai</a:t>
            </a:r>
            <a:r>
              <a:rPr lang="en-US" sz="3100" dirty="0"/>
              <a:t> </a:t>
            </a:r>
            <a:r>
              <a:rPr lang="en-US" sz="3100" dirty="0" err="1"/>
              <a:t>ciri-ciri</a:t>
            </a:r>
            <a:r>
              <a:rPr lang="en-US" sz="3100" dirty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berikut</a:t>
            </a:r>
            <a:r>
              <a:rPr lang="en-US" sz="3100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,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10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457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berjaya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(i)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 (ii) 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pengibuhan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(iii)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diakaji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 </a:t>
            </a:r>
            <a:r>
              <a:rPr lang="en-US" dirty="0" err="1"/>
              <a:t>pelajar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749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pengarangnya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15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0230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Ciri-ciri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Munkin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menjadi “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Guru”. </a:t>
            </a:r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kerana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409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.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sahaja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363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digandakan</a:t>
            </a:r>
            <a:r>
              <a:rPr lang="en-US" dirty="0"/>
              <a:t> menjadi ‘</a:t>
            </a:r>
            <a:r>
              <a:rPr lang="en-US" dirty="0" err="1"/>
              <a:t>ciri-ciri</a:t>
            </a:r>
            <a:r>
              <a:rPr lang="en-US" dirty="0"/>
              <a:t>’.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</a:t>
            </a:r>
            <a:r>
              <a:rPr lang="en-US" dirty="0" err="1"/>
              <a:t>sahaja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‘</a:t>
            </a:r>
            <a:r>
              <a:rPr lang="en-US" dirty="0" err="1"/>
              <a:t>banyak</a:t>
            </a:r>
            <a:r>
              <a:rPr lang="en-US" dirty="0"/>
              <a:t>’.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kata </a:t>
            </a:r>
            <a:r>
              <a:rPr lang="en-US" dirty="0" err="1"/>
              <a:t>sendi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Kata </a:t>
            </a:r>
            <a:r>
              <a:rPr lang="en-US" dirty="0" err="1"/>
              <a:t>sendi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kata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ditukar</a:t>
            </a:r>
            <a:r>
              <a:rPr lang="en-US" dirty="0"/>
              <a:t> </a:t>
            </a:r>
            <a:r>
              <a:rPr lang="en-US" dirty="0" err="1"/>
              <a:t>menjdi</a:t>
            </a:r>
            <a:r>
              <a:rPr lang="en-US" dirty="0"/>
              <a:t> ‘</a:t>
            </a:r>
            <a:r>
              <a:rPr lang="en-US" dirty="0" err="1"/>
              <a:t>daripada</a:t>
            </a:r>
            <a:r>
              <a:rPr lang="en-US" dirty="0"/>
              <a:t>’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3389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thaiDist"/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tajuk</a:t>
            </a:r>
            <a:r>
              <a:rPr lang="en-US" sz="2800" dirty="0" smtClean="0"/>
              <a:t> </a:t>
            </a:r>
            <a:r>
              <a:rPr lang="en-US" sz="2800" dirty="0" err="1" smtClean="0"/>
              <a:t>tesis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diperincikan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13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i) </a:t>
            </a:r>
            <a:r>
              <a:rPr lang="en-US" dirty="0" err="1"/>
              <a:t>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, ii)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iii)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iv) </a:t>
            </a:r>
            <a:r>
              <a:rPr lang="en-US" dirty="0" smtClean="0"/>
              <a:t>guru.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85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Kesimpulan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pengajian</a:t>
            </a:r>
            <a:r>
              <a:rPr lang="en-US" dirty="0"/>
              <a:t>.  </a:t>
            </a:r>
            <a:r>
              <a:rPr lang="en-US" dirty="0" err="1"/>
              <a:t>Zamri</a:t>
            </a:r>
            <a:r>
              <a:rPr lang="en-US" dirty="0"/>
              <a:t> (2017)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persepakatan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pensyarah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10-15 </a:t>
            </a:r>
            <a:r>
              <a:rPr lang="en-US" dirty="0" err="1"/>
              <a:t>perkataan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menjurus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lakosi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menjadi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. </a:t>
            </a:r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digalakkan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sebarang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kesilapan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pemboleh-pemboleh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mana-mana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diperkembangkan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perbezaan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5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344816" cy="2952328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</a:rPr>
              <a:t>BAB II KEMAHIRAN MENULIS 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PERNYATAAN MASALAH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7/7/2020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05480"/>
          </a:xfrm>
        </p:spPr>
        <p:txBody>
          <a:bodyPr/>
          <a:lstStyle/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17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BAB I KEMAHIRAN MEMBINA TAJUK PROPOSAL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tajuk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(degree).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860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4784"/>
            <a:ext cx="6400800" cy="40016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Yang menjadi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tajuk</a:t>
            </a:r>
            <a:r>
              <a:rPr lang="en-US" sz="2800" dirty="0"/>
              <a:t> yang </a:t>
            </a:r>
            <a:r>
              <a:rPr lang="en-US" sz="2800" dirty="0" err="1"/>
              <a:t>dinilai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pemeriksa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pernyaaan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(</a:t>
            </a:r>
            <a:r>
              <a:rPr lang="en-US" sz="2800" dirty="0" err="1"/>
              <a:t>Zamri</a:t>
            </a:r>
            <a:r>
              <a:rPr lang="en-US" sz="2800" dirty="0"/>
              <a:t> (2017)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Mohd</a:t>
            </a:r>
            <a:r>
              <a:rPr lang="en-US" sz="2800" dirty="0"/>
              <a:t> </a:t>
            </a:r>
            <a:r>
              <a:rPr lang="en-US" sz="2800" dirty="0" err="1"/>
              <a:t>Yusri</a:t>
            </a:r>
            <a:r>
              <a:rPr lang="en-US" sz="2800" dirty="0"/>
              <a:t> (</a:t>
            </a:r>
            <a:r>
              <a:rPr lang="en-US" sz="2800" dirty="0" smtClean="0"/>
              <a:t>2017). </a:t>
            </a:r>
          </a:p>
          <a:p>
            <a:endParaRPr lang="en-US" sz="2800" dirty="0" smtClean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3832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800"/>
            <a:ext cx="6400800" cy="3857601"/>
          </a:xfrm>
        </p:spPr>
        <p:txBody>
          <a:bodyPr>
            <a:noAutofit/>
          </a:bodyPr>
          <a:lstStyle/>
          <a:p>
            <a:r>
              <a:rPr lang="en-US" sz="2400" dirty="0" err="1"/>
              <a:t>Mohd</a:t>
            </a:r>
            <a:r>
              <a:rPr lang="en-US" sz="2400" dirty="0"/>
              <a:t> </a:t>
            </a:r>
            <a:r>
              <a:rPr lang="en-US" sz="2400" dirty="0" err="1"/>
              <a:t>Yusri</a:t>
            </a:r>
            <a:r>
              <a:rPr lang="en-US" sz="2400" dirty="0"/>
              <a:t> (2017)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sesebuah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perbincangan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,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4289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24744"/>
            <a:ext cx="6400800" cy="43616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 </a:t>
            </a:r>
            <a:r>
              <a:rPr lang="en-US" sz="2400" dirty="0" err="1"/>
              <a:t>mestilah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dinyata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dihurai</a:t>
            </a:r>
            <a:r>
              <a:rPr lang="en-US" sz="2400" dirty="0"/>
              <a:t> </a:t>
            </a:r>
            <a:r>
              <a:rPr lang="en-US" sz="2400" dirty="0" err="1"/>
              <a:t>sebegitu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penilai</a:t>
            </a:r>
            <a:r>
              <a:rPr lang="en-US" sz="2400" dirty="0"/>
              <a:t> </a:t>
            </a:r>
            <a:r>
              <a:rPr lang="en-US" sz="2400" dirty="0" err="1"/>
              <a:t>sedar</a:t>
            </a:r>
            <a:r>
              <a:rPr lang="en-US" sz="2400" dirty="0"/>
              <a:t> </a:t>
            </a:r>
            <a:r>
              <a:rPr lang="en-US" sz="2400" dirty="0" err="1"/>
              <a:t>bahawa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mesti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dibiarkan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75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98884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 smtClean="0"/>
              <a:t>kajian</a:t>
            </a:r>
            <a:r>
              <a:rPr lang="en-US" sz="2400" dirty="0"/>
              <a:t>,</a:t>
            </a:r>
            <a:endParaRPr lang="en-US" sz="2400" dirty="0" smtClean="0"/>
          </a:p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pengkaji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kajian</a:t>
            </a:r>
            <a:r>
              <a:rPr lang="en-US" sz="2600" dirty="0"/>
              <a:t> </a:t>
            </a:r>
            <a:r>
              <a:rPr lang="en-US" sz="2600" dirty="0" err="1"/>
              <a:t>pengkaji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jawapannya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7014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0768"/>
            <a:ext cx="6400800" cy="41456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. </a:t>
            </a:r>
            <a:r>
              <a:rPr lang="en-US" dirty="0" err="1"/>
              <a:t>Norairni</a:t>
            </a:r>
            <a:r>
              <a:rPr lang="en-US" dirty="0"/>
              <a:t> (2010)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mewajarkan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.</a:t>
            </a:r>
          </a:p>
          <a:p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jitu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3137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800"/>
            <a:ext cx="6400800" cy="3857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. </a:t>
            </a:r>
            <a:r>
              <a:rPr lang="en-US" dirty="0" err="1"/>
              <a:t>Manakala</a:t>
            </a:r>
            <a:r>
              <a:rPr lang="en-US" dirty="0"/>
              <a:t> Chua Yan </a:t>
            </a:r>
            <a:r>
              <a:rPr lang="en-US" dirty="0" err="1"/>
              <a:t>Piaw</a:t>
            </a:r>
            <a:r>
              <a:rPr lang="en-US" dirty="0"/>
              <a:t> (2006)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,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menjadi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2696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AutoNum type="arabicPeriod"/>
            </a:pP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/>
              <a:t>praktikal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diselidik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</a:t>
            </a:r>
            <a:r>
              <a:rPr lang="en-US" dirty="0" err="1"/>
              <a:t>dikumpul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praktikal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teoritikal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(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)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Pemboleh-pemboleh</a:t>
            </a:r>
            <a:r>
              <a:rPr lang="en-US" dirty="0" smtClean="0"/>
              <a:t> </a:t>
            </a:r>
            <a:r>
              <a:rPr lang="en-US" dirty="0" err="1"/>
              <a:t>ubah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9515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disimpulkan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bermaksud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hendak</a:t>
            </a:r>
            <a:r>
              <a:rPr lang="en-US" sz="2800" dirty="0"/>
              <a:t> </a:t>
            </a:r>
            <a:r>
              <a:rPr lang="en-US" sz="2800" dirty="0" err="1"/>
              <a:t>dikaji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pengkaji</a:t>
            </a:r>
            <a:r>
              <a:rPr lang="en-US" sz="2800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2047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Membina</a:t>
            </a:r>
            <a:r>
              <a:rPr lang="en-US" b="1" dirty="0"/>
              <a:t> </a:t>
            </a:r>
            <a:r>
              <a:rPr lang="en-US" b="1" dirty="0" err="1"/>
              <a:t>Soalan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Chua Yan </a:t>
            </a:r>
            <a:r>
              <a:rPr lang="en-US" sz="3600" dirty="0" err="1">
                <a:solidFill>
                  <a:schemeClr val="tx1"/>
                </a:solidFill>
              </a:rPr>
              <a:t>Piaw</a:t>
            </a:r>
            <a:r>
              <a:rPr lang="en-US" sz="3600" dirty="0">
                <a:solidFill>
                  <a:schemeClr val="tx1"/>
                </a:solidFill>
              </a:rPr>
              <a:t> (2006) </a:t>
            </a:r>
            <a:r>
              <a:rPr lang="en-US" sz="3600" dirty="0" err="1">
                <a:solidFill>
                  <a:schemeClr val="tx1"/>
                </a:solidFill>
              </a:rPr>
              <a:t>mengatakan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kajian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boleh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berbentuk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soalan-soalan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terbuka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iaitu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idea,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hipotesis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diuji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sebagai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tujuan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penyelidikan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Apabila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maka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umumnya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definisi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penyelidikan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berbentuk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>
                <a:solidFill>
                  <a:schemeClr val="tx1"/>
                </a:solidFill>
              </a:rPr>
              <a:t>ayat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tanya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35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2776"/>
            <a:ext cx="6400800" cy="4073625"/>
          </a:xfrm>
        </p:spPr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ddiberikan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Tanya (</a:t>
            </a:r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),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1861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keusahawanan</a:t>
            </a:r>
            <a:r>
              <a:rPr lang="en-US" dirty="0"/>
              <a:t>,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kusahawanan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perniagaan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IPT?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perbezaan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jantina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manakah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keberkesanan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amalan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guru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darjah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969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(</a:t>
            </a:r>
            <a:r>
              <a:rPr lang="en-US" dirty="0" err="1"/>
              <a:t>dihuraikan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sebenar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8191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/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Justeru</a:t>
            </a:r>
            <a:r>
              <a:rPr lang="en-US" dirty="0"/>
              <a:t>,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soalan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pensyarah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38419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en-US" sz="4100" dirty="0" err="1" smtClean="0"/>
              <a:t>Mengapa</a:t>
            </a:r>
            <a:r>
              <a:rPr lang="en-US" sz="4100" dirty="0" smtClean="0"/>
              <a:t>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/>
              <a:t>menjalankan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 smtClean="0"/>
              <a:t>tersebut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Adakah</a:t>
            </a:r>
            <a:r>
              <a:rPr lang="en-US" sz="4100" dirty="0" smtClean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/>
              <a:t>sebelum</a:t>
            </a:r>
            <a:r>
              <a:rPr lang="en-US" sz="4100" dirty="0"/>
              <a:t> </a:t>
            </a:r>
            <a:r>
              <a:rPr lang="en-US" sz="4100" dirty="0" err="1"/>
              <a:t>ini</a:t>
            </a:r>
            <a:r>
              <a:rPr lang="en-US" sz="4100" dirty="0"/>
              <a:t> yang </a:t>
            </a:r>
            <a:r>
              <a:rPr lang="en-US" sz="4100" dirty="0" err="1"/>
              <a:t>telah</a:t>
            </a:r>
            <a:r>
              <a:rPr lang="en-US" sz="4100" dirty="0"/>
              <a:t> </a:t>
            </a:r>
            <a:r>
              <a:rPr lang="en-US" sz="4100" dirty="0" err="1"/>
              <a:t>mengkaji</a:t>
            </a:r>
            <a:r>
              <a:rPr lang="en-US" sz="4100" dirty="0"/>
              <a:t> </a:t>
            </a:r>
            <a:r>
              <a:rPr lang="en-US" sz="4100" dirty="0" err="1"/>
              <a:t>apa</a:t>
            </a:r>
            <a:r>
              <a:rPr lang="en-US" sz="4100" dirty="0"/>
              <a:t> yang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 smtClean="0"/>
              <a:t>dikaji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Jika</a:t>
            </a:r>
            <a:r>
              <a:rPr lang="en-US" sz="4100" dirty="0" smtClean="0"/>
              <a:t> </a:t>
            </a:r>
            <a:r>
              <a:rPr lang="en-US" sz="4100" dirty="0" err="1"/>
              <a:t>ada</a:t>
            </a:r>
            <a:r>
              <a:rPr lang="en-US" sz="4100" dirty="0"/>
              <a:t>, </a:t>
            </a:r>
            <a:r>
              <a:rPr lang="en-US" sz="4100" dirty="0" err="1"/>
              <a:t>apakah</a:t>
            </a:r>
            <a:r>
              <a:rPr lang="en-US" sz="4100" dirty="0"/>
              <a:t> </a:t>
            </a:r>
            <a:r>
              <a:rPr lang="en-US" sz="4100" dirty="0" err="1"/>
              <a:t>aspek</a:t>
            </a:r>
            <a:r>
              <a:rPr lang="en-US" sz="4100" dirty="0"/>
              <a:t> </a:t>
            </a:r>
            <a:r>
              <a:rPr lang="en-US" sz="4100" dirty="0" err="1"/>
              <a:t>yag</a:t>
            </a:r>
            <a:r>
              <a:rPr lang="en-US" sz="4100" dirty="0"/>
              <a:t> </a:t>
            </a:r>
            <a:r>
              <a:rPr lang="en-US" sz="4100" dirty="0" err="1"/>
              <a:t>perlu</a:t>
            </a:r>
            <a:r>
              <a:rPr lang="en-US" sz="4100" dirty="0"/>
              <a:t> </a:t>
            </a:r>
            <a:r>
              <a:rPr lang="en-US" sz="4100" dirty="0" err="1"/>
              <a:t>dibuat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 smtClean="0"/>
              <a:t>lanjutan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Apakah</a:t>
            </a:r>
            <a:r>
              <a:rPr lang="en-US" sz="4100" dirty="0" smtClean="0"/>
              <a:t> </a:t>
            </a:r>
            <a:r>
              <a:rPr lang="en-US" sz="4100" dirty="0" err="1"/>
              <a:t>teori</a:t>
            </a:r>
            <a:r>
              <a:rPr lang="en-US" sz="4100" dirty="0"/>
              <a:t> yang </a:t>
            </a:r>
            <a:r>
              <a:rPr lang="en-US" sz="4100" dirty="0" err="1"/>
              <a:t>akan</a:t>
            </a:r>
            <a:r>
              <a:rPr lang="en-US" sz="4100" dirty="0"/>
              <a:t> menjadi </a:t>
            </a:r>
            <a:r>
              <a:rPr lang="en-US" sz="4100" dirty="0" err="1"/>
              <a:t>dasar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yang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/>
              <a:t>dijalankan</a:t>
            </a:r>
            <a:r>
              <a:rPr lang="en-US" sz="4100" dirty="0"/>
              <a:t> </a:t>
            </a:r>
            <a:r>
              <a:rPr lang="en-US" sz="4100" dirty="0" err="1" smtClean="0"/>
              <a:t>tersebut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Apakah</a:t>
            </a:r>
            <a:r>
              <a:rPr lang="en-US" sz="4100" dirty="0" smtClean="0"/>
              <a:t> </a:t>
            </a:r>
            <a:r>
              <a:rPr lang="en-US" sz="4100" dirty="0" err="1"/>
              <a:t>nilai</a:t>
            </a:r>
            <a:r>
              <a:rPr lang="en-US" sz="4100" dirty="0"/>
              <a:t> </a:t>
            </a:r>
            <a:r>
              <a:rPr lang="en-US" sz="4100" dirty="0" err="1"/>
              <a:t>tambah</a:t>
            </a:r>
            <a:r>
              <a:rPr lang="en-US" sz="4100" dirty="0"/>
              <a:t> yang </a:t>
            </a:r>
            <a:r>
              <a:rPr lang="en-US" sz="4100" dirty="0" err="1"/>
              <a:t>diharapkan</a:t>
            </a:r>
            <a:r>
              <a:rPr lang="en-US" sz="4100" dirty="0"/>
              <a:t> </a:t>
            </a:r>
            <a:r>
              <a:rPr lang="en-US" sz="4100" dirty="0" err="1"/>
              <a:t>daripada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yang </a:t>
            </a:r>
            <a:r>
              <a:rPr lang="en-US" sz="4100" dirty="0" err="1"/>
              <a:t>akan</a:t>
            </a:r>
            <a:r>
              <a:rPr lang="en-US" sz="4100" dirty="0"/>
              <a:t> </a:t>
            </a:r>
            <a:r>
              <a:rPr lang="en-US" sz="4100" dirty="0" err="1"/>
              <a:t>dijalankan</a:t>
            </a:r>
            <a:r>
              <a:rPr lang="en-US" sz="4100" dirty="0"/>
              <a:t> </a:t>
            </a:r>
            <a:r>
              <a:rPr lang="en-US" sz="4100" dirty="0" err="1"/>
              <a:t>itu</a:t>
            </a:r>
            <a:r>
              <a:rPr lang="en-US" sz="4100" dirty="0"/>
              <a:t>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3480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Cara </a:t>
            </a:r>
            <a:r>
              <a:rPr lang="en-US" b="1" dirty="0" err="1">
                <a:effectLst/>
              </a:rPr>
              <a:t>Membina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, </a:t>
            </a:r>
            <a:r>
              <a:rPr lang="en-US" dirty="0" err="1"/>
              <a:t>pemerhatian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bual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melalaui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selidik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pernayataan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dibina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1127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Kajian-kajian</a:t>
            </a:r>
            <a:r>
              <a:rPr lang="en-US" dirty="0" smtClean="0"/>
              <a:t> </a:t>
            </a:r>
            <a:r>
              <a:rPr lang="en-US" dirty="0" err="1"/>
              <a:t>lanjutan</a:t>
            </a:r>
            <a:r>
              <a:rPr lang="en-US" dirty="0"/>
              <a:t> yang </a:t>
            </a:r>
            <a:r>
              <a:rPr lang="en-US" dirty="0" err="1"/>
              <a:t>dicadangkan</a:t>
            </a:r>
            <a:r>
              <a:rPr lang="en-US" dirty="0"/>
              <a:t> di </a:t>
            </a:r>
            <a:r>
              <a:rPr lang="en-US" dirty="0" err="1"/>
              <a:t>bahagian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tamat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 smtClean="0"/>
              <a:t>dikaji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selidik</a:t>
            </a:r>
            <a:r>
              <a:rPr lang="en-US" dirty="0"/>
              <a:t>, </a:t>
            </a:r>
            <a:r>
              <a:rPr lang="en-US" dirty="0" err="1"/>
              <a:t>pemerhatian</a:t>
            </a:r>
            <a:r>
              <a:rPr lang="en-US" dirty="0"/>
              <a:t>,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bual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1344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Iniovasi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Keguruan</a:t>
            </a:r>
            <a:r>
              <a:rPr lang="en-US" dirty="0"/>
              <a:t>, IPG </a:t>
            </a:r>
            <a:r>
              <a:rPr lang="en-US" dirty="0" err="1"/>
              <a:t>Kampus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(2011)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pernayataan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r>
              <a:rPr lang="en-US" dirty="0" err="1"/>
              <a:t>Sebanyak</a:t>
            </a:r>
            <a:r>
              <a:rPr lang="en-US" dirty="0"/>
              <a:t> lima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dicadangkan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7997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bukannya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yang </a:t>
            </a:r>
            <a:r>
              <a:rPr lang="en-US" dirty="0" err="1"/>
              <a:t>mendapati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pelajar</a:t>
            </a:r>
            <a:r>
              <a:rPr lang="en-US" dirty="0"/>
              <a:t>, guru, </a:t>
            </a:r>
            <a:r>
              <a:rPr lang="en-US" dirty="0" err="1"/>
              <a:t>pentadbir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19104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senario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kekangan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melalalui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senario</a:t>
            </a:r>
            <a:r>
              <a:rPr lang="en-US" dirty="0"/>
              <a:t> yang </a:t>
            </a:r>
            <a:r>
              <a:rPr lang="en-US" dirty="0" err="1"/>
              <a:t>dibincangkan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 Di </a:t>
            </a:r>
            <a:r>
              <a:rPr lang="en-US" dirty="0" err="1"/>
              <a:t>sinilah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soalah</a:t>
            </a:r>
            <a:r>
              <a:rPr lang="en-US" dirty="0"/>
              <a:t>: so what??? </a:t>
            </a:r>
            <a:r>
              <a:rPr lang="en-US" dirty="0" err="1"/>
              <a:t>Maksudnya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mestilah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kejayaan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9525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Bahagian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hujuh-hujah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003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amatlah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Ismail (2010)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mestilah</a:t>
            </a:r>
            <a:r>
              <a:rPr lang="en-US" dirty="0"/>
              <a:t> </a:t>
            </a:r>
            <a:r>
              <a:rPr lang="en-US" dirty="0" err="1" smtClean="0"/>
              <a:t>ringkas</a:t>
            </a:r>
            <a:r>
              <a:rPr lang="en-US" dirty="0"/>
              <a:t>,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 </a:t>
            </a:r>
            <a:r>
              <a:rPr lang="en-US" dirty="0" err="1"/>
              <a:t>jelas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6397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dibina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Guru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lapan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65895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interpersonal guru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Indonesia?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Mengapakah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memperlajari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 smtClean="0"/>
              <a:t>darjah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pelajarnya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1245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mesra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mesra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di </a:t>
            </a:r>
            <a:r>
              <a:rPr lang="en-US" dirty="0" err="1"/>
              <a:t>dalamm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</a:t>
            </a:r>
          </a:p>
          <a:p>
            <a:r>
              <a:rPr lang="en-US" dirty="0"/>
              <a:t>Dan lain-lain </a:t>
            </a:r>
            <a:r>
              <a:rPr lang="en-US" dirty="0" err="1"/>
              <a:t>soalan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dicetuskan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menyoal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7418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 err="1">
                <a:effectLst/>
              </a:rPr>
              <a:t>Kepentingan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2145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instrumen</a:t>
            </a:r>
            <a:r>
              <a:rPr lang="en-US" dirty="0"/>
              <a:t>,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Merapatkan</a:t>
            </a:r>
            <a:r>
              <a:rPr lang="en-US" dirty="0" smtClean="0"/>
              <a:t> </a:t>
            </a:r>
            <a:r>
              <a:rPr lang="en-US" dirty="0" err="1"/>
              <a:t>jurang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0432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Jumlah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Perenggan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dalam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didapati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mana-mana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selalunya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6772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Perenggan</a:t>
            </a:r>
            <a:r>
              <a:rPr lang="en-US" dirty="0"/>
              <a:t> 1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Perenggan</a:t>
            </a:r>
            <a:r>
              <a:rPr lang="en-US" dirty="0"/>
              <a:t>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yang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30339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Rumusannya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bahagian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78556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pengenalan</a:t>
            </a:r>
            <a:r>
              <a:rPr lang="en-US" dirty="0"/>
              <a:t>: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perenggan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isi</a:t>
            </a:r>
            <a:r>
              <a:rPr lang="en-US" dirty="0"/>
              <a:t>: 2-5 </a:t>
            </a:r>
            <a:r>
              <a:rPr lang="en-US" dirty="0" err="1"/>
              <a:t>perenggan</a:t>
            </a:r>
            <a:r>
              <a:rPr lang="en-US" dirty="0"/>
              <a:t> (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skop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Ada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membincangkan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7-10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diketengahkan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).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2191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Jumlah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Ayat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dalam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601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dirty="0" err="1" smtClean="0"/>
              <a:t>Berbincang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penyelia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endParaRPr lang="en-US" dirty="0" smtClean="0"/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lanjutan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1268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1: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merupkan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penyata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72669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2: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perinci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mengaitkannya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89378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3: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6142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,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17700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Contoh</a:t>
            </a:r>
            <a:r>
              <a:rPr lang="en-US" b="1" dirty="0">
                <a:effectLst/>
              </a:rPr>
              <a:t> 1: </a:t>
            </a:r>
            <a:r>
              <a:rPr lang="en-US" b="1" dirty="0" err="1">
                <a:effectLst/>
              </a:rPr>
              <a:t>penerangan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2400" b="1" dirty="0" smtClean="0"/>
              <a:t>(1) </a:t>
            </a:r>
            <a:r>
              <a:rPr lang="en-US" sz="2400" b="1" dirty="0" smtClean="0"/>
              <a:t>Guru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dikatakan</a:t>
            </a:r>
            <a:r>
              <a:rPr lang="en-US" sz="2400" b="1" dirty="0"/>
              <a:t> </a:t>
            </a:r>
            <a:r>
              <a:rPr lang="en-US" sz="2400" b="1" dirty="0" err="1"/>
              <a:t>sering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kesilapan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mengendalikan</a:t>
            </a:r>
            <a:r>
              <a:rPr lang="en-US" sz="2400" b="1" dirty="0"/>
              <a:t> </a:t>
            </a:r>
            <a:r>
              <a:rPr lang="en-US" sz="2400" b="1" dirty="0" err="1"/>
              <a:t>tingkah</a:t>
            </a:r>
            <a:r>
              <a:rPr lang="en-US" sz="2400" b="1" dirty="0"/>
              <a:t> </a:t>
            </a:r>
            <a:r>
              <a:rPr lang="en-US" sz="2400" b="1" dirty="0" err="1"/>
              <a:t>laku</a:t>
            </a:r>
            <a:r>
              <a:rPr lang="en-US" sz="2400" b="1" dirty="0"/>
              <a:t> </a:t>
            </a:r>
            <a:r>
              <a:rPr lang="en-US" sz="2400" b="1" dirty="0" err="1"/>
              <a:t>murid</a:t>
            </a:r>
            <a:r>
              <a:rPr lang="en-US" sz="2400" b="1" dirty="0"/>
              <a:t>.</a:t>
            </a:r>
            <a:r>
              <a:rPr lang="en-US" sz="2400" dirty="0"/>
              <a:t> (2) </a:t>
            </a:r>
            <a:r>
              <a:rPr lang="en-US" sz="2400" dirty="0" err="1"/>
              <a:t>Menurut</a:t>
            </a:r>
            <a:r>
              <a:rPr lang="en-US" sz="2400" dirty="0"/>
              <a:t>  </a:t>
            </a:r>
            <a:r>
              <a:rPr lang="en-US" sz="2400" dirty="0" err="1"/>
              <a:t>Berbetta</a:t>
            </a:r>
            <a:r>
              <a:rPr lang="en-US" sz="2400" dirty="0"/>
              <a:t>, </a:t>
            </a:r>
            <a:r>
              <a:rPr lang="en-US" sz="2400" dirty="0" err="1"/>
              <a:t>Norona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Bicard</a:t>
            </a:r>
            <a:r>
              <a:rPr lang="en-US" sz="2400" dirty="0"/>
              <a:t> (2003), </a:t>
            </a:r>
            <a:r>
              <a:rPr lang="en-US" sz="2400" dirty="0" err="1"/>
              <a:t>pujian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memenangi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guru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mengelakkan</a:t>
            </a:r>
            <a:r>
              <a:rPr lang="en-US" sz="2400" dirty="0"/>
              <a:t> </a:t>
            </a:r>
            <a:r>
              <a:rPr lang="en-US" sz="2400" dirty="0" err="1"/>
              <a:t>sindiran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menasihati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yang </a:t>
            </a:r>
            <a:r>
              <a:rPr lang="en-US" sz="2400" dirty="0" err="1"/>
              <a:t>bermasalah</a:t>
            </a:r>
            <a:r>
              <a:rPr lang="en-US" sz="2400" dirty="0"/>
              <a:t>. (3) </a:t>
            </a:r>
            <a:r>
              <a:rPr lang="en-US" sz="2400" dirty="0" err="1"/>
              <a:t>Oleh</a:t>
            </a:r>
            <a:r>
              <a:rPr lang="en-US" sz="2400" dirty="0"/>
              <a:t> yang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proses </a:t>
            </a:r>
            <a:r>
              <a:rPr lang="en-US" sz="2400" dirty="0" err="1"/>
              <a:t>mendidik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yang </a:t>
            </a:r>
            <a:r>
              <a:rPr lang="en-US" sz="2400" dirty="0" err="1"/>
              <a:t>berkualiti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kerana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yang </a:t>
            </a:r>
            <a:r>
              <a:rPr lang="en-US" sz="2400" dirty="0" err="1"/>
              <a:t>dinamik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mancari</a:t>
            </a:r>
            <a:r>
              <a:rPr lang="en-US" sz="2400" dirty="0"/>
              <a:t> formula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berhadapan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golbalisasi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(</a:t>
            </a:r>
            <a:r>
              <a:rPr lang="en-US" sz="2400" dirty="0" err="1"/>
              <a:t>Puolimatka</a:t>
            </a:r>
            <a:r>
              <a:rPr lang="en-US" sz="2400" dirty="0"/>
              <a:t> 2008). (4) </a:t>
            </a:r>
            <a:r>
              <a:rPr lang="en-US" sz="2400" dirty="0" err="1"/>
              <a:t>Lantaran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guru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membina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kemahiran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interpersonal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84060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Penjelasan</a:t>
            </a:r>
            <a:r>
              <a:rPr lang="en-US" dirty="0"/>
              <a:t>: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(1).</a:t>
            </a:r>
          </a:p>
          <a:p>
            <a:pPr lvl="0"/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Rumusannya</a:t>
            </a:r>
            <a:r>
              <a:rPr lang="en-US" dirty="0"/>
              <a:t>: </a:t>
            </a:r>
            <a:r>
              <a:rPr lang="en-US" dirty="0" err="1"/>
              <a:t>keempat-empat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yang </a:t>
            </a:r>
            <a:r>
              <a:rPr lang="en-US" dirty="0" err="1"/>
              <a:t>membincangkan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669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Cara </a:t>
            </a:r>
            <a:r>
              <a:rPr lang="en-US" b="1" dirty="0" err="1">
                <a:effectLst/>
              </a:rPr>
              <a:t>Menulis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betul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pengkaji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65416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dicadangkan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indukif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91724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Dedaktif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perenggan</a:t>
            </a:r>
            <a:r>
              <a:rPr lang="en-US" dirty="0" smtClean="0"/>
              <a:t>. </a:t>
            </a:r>
          </a:p>
          <a:p>
            <a:pPr algn="thaiDist"/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cirinya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) </a:t>
            </a:r>
            <a:r>
              <a:rPr lang="en-US" dirty="0" err="1" smtClean="0"/>
              <a:t>didahulukan</a:t>
            </a:r>
            <a:r>
              <a:rPr lang="en-US" dirty="0" smtClean="0"/>
              <a:t>.</a:t>
            </a:r>
          </a:p>
          <a:p>
            <a:pPr algn="thaiDist"/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huraian</a:t>
            </a:r>
            <a:r>
              <a:rPr lang="en-US" dirty="0" smtClean="0"/>
              <a:t>.</a:t>
            </a:r>
          </a:p>
          <a:p>
            <a:pPr algn="thaiDist"/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09048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smtClean="0"/>
              <a:t>(1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</a:rPr>
              <a:t>kajian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tempatan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berkatian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kualiti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profesionalisme</a:t>
            </a:r>
            <a:r>
              <a:rPr lang="en-US" b="1" dirty="0" smtClean="0">
                <a:solidFill>
                  <a:srgbClr val="FF0000"/>
                </a:solidFill>
              </a:rPr>
              <a:t> GK </a:t>
            </a:r>
            <a:r>
              <a:rPr lang="en-US" b="1" dirty="0" err="1" smtClean="0">
                <a:solidFill>
                  <a:srgbClr val="FF0000"/>
                </a:solidFill>
              </a:rPr>
              <a:t>lebih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bersifat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umum</a:t>
            </a:r>
            <a:r>
              <a:rPr lang="en-US" b="1" dirty="0" smtClean="0">
                <a:solidFill>
                  <a:srgbClr val="FF0000"/>
                </a:solidFill>
              </a:rPr>
              <a:t>. (2) </a:t>
            </a:r>
            <a:r>
              <a:rPr lang="en-US" dirty="0" err="1" smtClean="0"/>
              <a:t>Siapapun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bersumburkan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, </a:t>
            </a:r>
            <a:r>
              <a:rPr lang="en-US" dirty="0" err="1" smtClean="0"/>
              <a:t>pentadbir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rakan</a:t>
            </a:r>
            <a:r>
              <a:rPr lang="en-US" dirty="0" smtClean="0"/>
              <a:t> guru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guru </a:t>
            </a:r>
            <a:r>
              <a:rPr lang="en-US" dirty="0" err="1" smtClean="0"/>
              <a:t>kaunseling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 9Abd. </a:t>
            </a:r>
            <a:r>
              <a:rPr lang="en-US" dirty="0" err="1" smtClean="0"/>
              <a:t>Karim</a:t>
            </a:r>
            <a:r>
              <a:rPr lang="en-US" dirty="0" smtClean="0"/>
              <a:t> 1998; </a:t>
            </a:r>
            <a:r>
              <a:rPr lang="en-US" dirty="0" err="1" smtClean="0"/>
              <a:t>Hamidah</a:t>
            </a:r>
            <a:r>
              <a:rPr lang="en-US" dirty="0" smtClean="0"/>
              <a:t> et al. 2005; </a:t>
            </a:r>
            <a:r>
              <a:rPr lang="en-US" dirty="0" err="1" smtClean="0"/>
              <a:t>kamaruzzaman</a:t>
            </a:r>
            <a:r>
              <a:rPr lang="en-US" dirty="0" smtClean="0"/>
              <a:t> 1995).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2201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 </a:t>
            </a:r>
            <a:r>
              <a:rPr lang="en-US" dirty="0" err="1"/>
              <a:t>tesis</a:t>
            </a:r>
            <a:r>
              <a:rPr lang="en-US" dirty="0"/>
              <a:t> yang  </a:t>
            </a:r>
            <a:r>
              <a:rPr lang="en-US" dirty="0" err="1"/>
              <a:t>baik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Zamri</a:t>
            </a:r>
            <a:r>
              <a:rPr lang="en-US" dirty="0" smtClean="0"/>
              <a:t> </a:t>
            </a:r>
            <a:r>
              <a:rPr lang="en-US" dirty="0" err="1"/>
              <a:t>Mahamod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Yahya</a:t>
            </a:r>
            <a:r>
              <a:rPr lang="en-US" dirty="0"/>
              <a:t> Othman (2017) </a:t>
            </a:r>
            <a:r>
              <a:rPr lang="en-US" dirty="0" err="1" smtClean="0"/>
              <a:t>mengatakan</a:t>
            </a:r>
            <a:r>
              <a:rPr lang="en-US" dirty="0" smtClean="0"/>
              <a:t> 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menjurus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71520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thaiDist"/>
            <a:r>
              <a:rPr lang="en-US" dirty="0" smtClean="0"/>
              <a:t> (3) </a:t>
            </a:r>
            <a:r>
              <a:rPr lang="en-US" dirty="0" err="1" smtClean="0"/>
              <a:t>Kajian</a:t>
            </a:r>
            <a:r>
              <a:rPr lang="en-US" dirty="0" smtClean="0"/>
              <a:t> lain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peribadi</a:t>
            </a:r>
            <a:r>
              <a:rPr lang="en-US" dirty="0" smtClean="0"/>
              <a:t> GK pula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tertumpu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implukasi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 smtClean="0"/>
              <a:t>perkhidamatan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Asrah</a:t>
            </a:r>
            <a:r>
              <a:rPr lang="en-US" dirty="0" smtClean="0"/>
              <a:t> 2003;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Supeni</a:t>
            </a:r>
            <a:r>
              <a:rPr lang="en-US" dirty="0" smtClean="0"/>
              <a:t> 2000; </a:t>
            </a:r>
            <a:r>
              <a:rPr lang="en-US" dirty="0" err="1" smtClean="0"/>
              <a:t>Gambang</a:t>
            </a:r>
            <a:r>
              <a:rPr lang="en-US" dirty="0" smtClean="0"/>
              <a:t> 2005). (4) 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menjurus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kecekapan</a:t>
            </a:r>
            <a:r>
              <a:rPr lang="en-US" dirty="0" smtClean="0"/>
              <a:t> </a:t>
            </a:r>
            <a:r>
              <a:rPr lang="en-US" dirty="0" err="1" smtClean="0"/>
              <a:t>peribadi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GK,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kecekapan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EK (</a:t>
            </a:r>
            <a:r>
              <a:rPr lang="en-US" dirty="0" err="1" smtClean="0"/>
              <a:t>Nilmi</a:t>
            </a:r>
            <a:r>
              <a:rPr lang="en-US" dirty="0" smtClean="0"/>
              <a:t> 2006)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penyeliaan</a:t>
            </a:r>
            <a:r>
              <a:rPr lang="en-US" dirty="0" smtClean="0"/>
              <a:t> (Wan </a:t>
            </a:r>
            <a:r>
              <a:rPr lang="en-US" dirty="0" err="1" smtClean="0"/>
              <a:t>Marzuki</a:t>
            </a:r>
            <a:r>
              <a:rPr lang="en-US" dirty="0" smtClean="0"/>
              <a:t> 2007). (5) </a:t>
            </a:r>
            <a:r>
              <a:rPr lang="en-US" dirty="0" err="1" smtClean="0"/>
              <a:t>Justeru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menjurus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KE </a:t>
            </a:r>
            <a:r>
              <a:rPr lang="en-US" dirty="0" err="1" smtClean="0"/>
              <a:t>kaunselor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(6)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kaunselor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keperibadian</a:t>
            </a:r>
            <a:r>
              <a:rPr lang="en-US" dirty="0" smtClean="0"/>
              <a:t> yang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personaliti</a:t>
            </a:r>
            <a:r>
              <a:rPr lang="en-US" dirty="0" smtClean="0"/>
              <a:t> </a:t>
            </a:r>
            <a:r>
              <a:rPr lang="en-US" dirty="0" err="1" smtClean="0"/>
              <a:t>profesion</a:t>
            </a:r>
            <a:r>
              <a:rPr lang="en-US" dirty="0" smtClean="0"/>
              <a:t> </a:t>
            </a:r>
            <a:r>
              <a:rPr lang="en-US" dirty="0" err="1" smtClean="0"/>
              <a:t>kaunseling</a:t>
            </a:r>
            <a:r>
              <a:rPr lang="en-US" dirty="0" smtClean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41985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: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,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didahulukan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huraian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;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hingga</a:t>
            </a:r>
            <a:r>
              <a:rPr lang="en-US" dirty="0" smtClean="0"/>
              <a:t> (5)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huraian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yang </a:t>
            </a:r>
            <a:r>
              <a:rPr lang="en-US" dirty="0" err="1" smtClean="0"/>
              <a:t>menyokong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(1).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Rumusannya</a:t>
            </a:r>
            <a:r>
              <a:rPr lang="en-US" dirty="0" smtClean="0"/>
              <a:t>: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didahulukan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 </a:t>
            </a:r>
            <a:r>
              <a:rPr lang="en-US" dirty="0" err="1" smtClean="0"/>
              <a:t>huraian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perenggan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62822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yang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Kaedaih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,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/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/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di </a:t>
            </a:r>
            <a:r>
              <a:rPr lang="en-US" dirty="0" err="1"/>
              <a:t>bahagian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satu-satu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14903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en-US" dirty="0" smtClean="0"/>
              <a:t>(1) Guru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fasih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pelajar-pelajarnya</a:t>
            </a:r>
            <a:r>
              <a:rPr lang="en-US" dirty="0"/>
              <a:t> agar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disalur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. (2)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profesion</a:t>
            </a:r>
            <a:r>
              <a:rPr lang="en-US" dirty="0"/>
              <a:t> </a:t>
            </a:r>
            <a:r>
              <a:rPr lang="en-US" dirty="0" err="1"/>
              <a:t>pergura</a:t>
            </a:r>
            <a:r>
              <a:rPr lang="en-US" dirty="0"/>
              <a:t>=</a:t>
            </a:r>
            <a:r>
              <a:rPr lang="en-US" dirty="0" err="1"/>
              <a:t>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memperkembangkan</a:t>
            </a:r>
            <a:r>
              <a:rPr lang="en-US" dirty="0"/>
              <a:t> </a:t>
            </a:r>
            <a:r>
              <a:rPr lang="en-US" dirty="0" err="1"/>
              <a:t>sesautu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pelajar-pelajarnya</a:t>
            </a:r>
            <a:r>
              <a:rPr lang="en-US" dirty="0"/>
              <a:t> (</a:t>
            </a:r>
            <a:r>
              <a:rPr lang="en-US" dirty="0" err="1"/>
              <a:t>Saedah</a:t>
            </a:r>
            <a:r>
              <a:rPr lang="en-US" dirty="0"/>
              <a:t> et al, 1998). (3) </a:t>
            </a:r>
            <a:r>
              <a:rPr lang="en-US" dirty="0" err="1"/>
              <a:t>Keadaan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guru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Inggeris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merumitkan</a:t>
            </a:r>
            <a:r>
              <a:rPr lang="en-US" dirty="0"/>
              <a:t> proses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guru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81231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Mengikut</a:t>
            </a:r>
            <a:r>
              <a:rPr lang="en-US" dirty="0"/>
              <a:t> Ibrahim (2002)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Inggeris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dikhuatiri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merebak</a:t>
            </a:r>
            <a:r>
              <a:rPr lang="en-US" dirty="0"/>
              <a:t> pula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Sians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. (5) </a:t>
            </a:r>
            <a:r>
              <a:rPr lang="en-US" dirty="0" err="1"/>
              <a:t>Justeru</a:t>
            </a:r>
            <a:r>
              <a:rPr lang="en-US" dirty="0"/>
              <a:t>, </a:t>
            </a:r>
            <a:r>
              <a:rPr lang="en-US" dirty="0" err="1"/>
              <a:t>kegagalan</a:t>
            </a:r>
            <a:r>
              <a:rPr lang="en-US" dirty="0"/>
              <a:t> guru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Inggeris</a:t>
            </a:r>
            <a:r>
              <a:rPr lang="en-US" dirty="0"/>
              <a:t> </a:t>
            </a:r>
            <a:r>
              <a:rPr lang="en-US" dirty="0" err="1"/>
              <a:t>dangan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peyampaian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objektifnya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439315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Penjelasan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ayat</a:t>
            </a:r>
            <a:r>
              <a:rPr lang="en-US" dirty="0">
                <a:effectLst/>
              </a:rPr>
              <a:t>:</a:t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thaiDist"/>
            <a:r>
              <a:rPr lang="en-US" sz="3400" dirty="0" err="1"/>
              <a:t>Ayat</a:t>
            </a:r>
            <a:r>
              <a:rPr lang="en-US" sz="3400" dirty="0"/>
              <a:t> (1) </a:t>
            </a:r>
            <a:r>
              <a:rPr lang="en-US" sz="3400" dirty="0" err="1"/>
              <a:t>dan</a:t>
            </a:r>
            <a:r>
              <a:rPr lang="en-US" sz="3400" dirty="0"/>
              <a:t> (2) </a:t>
            </a:r>
            <a:r>
              <a:rPr lang="en-US" sz="3400" dirty="0" err="1"/>
              <a:t>ialah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huraian</a:t>
            </a:r>
            <a:r>
              <a:rPr lang="en-US" sz="3400" dirty="0"/>
              <a:t> yang </a:t>
            </a:r>
            <a:r>
              <a:rPr lang="en-US" sz="3400" dirty="0" err="1"/>
              <a:t>ditulis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menyatakan</a:t>
            </a:r>
            <a:r>
              <a:rPr lang="en-US" sz="3400" dirty="0"/>
              <a:t> </a:t>
            </a:r>
            <a:r>
              <a:rPr lang="en-US" sz="3400" dirty="0" err="1"/>
              <a:t>kepentingan</a:t>
            </a:r>
            <a:r>
              <a:rPr lang="en-US" sz="3400" dirty="0"/>
              <a:t> </a:t>
            </a:r>
            <a:r>
              <a:rPr lang="en-US" sz="3400" dirty="0" err="1"/>
              <a:t>mengusai</a:t>
            </a:r>
            <a:r>
              <a:rPr lang="en-US" sz="3400" dirty="0"/>
              <a:t> BI.</a:t>
            </a:r>
          </a:p>
          <a:p>
            <a:pPr lvl="0" algn="thaiDist"/>
            <a:r>
              <a:rPr lang="en-US" sz="3400" dirty="0" err="1"/>
              <a:t>Ayat</a:t>
            </a:r>
            <a:r>
              <a:rPr lang="en-US" sz="3400" dirty="0"/>
              <a:t> (3) </a:t>
            </a:r>
            <a:r>
              <a:rPr lang="en-US" sz="3400" dirty="0" err="1"/>
              <a:t>ialah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isi</a:t>
            </a:r>
            <a:r>
              <a:rPr lang="en-US" sz="3400" dirty="0"/>
              <a:t>, </a:t>
            </a:r>
            <a:r>
              <a:rPr lang="en-US" sz="3400" dirty="0" err="1"/>
              <a:t>iaitu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di </a:t>
            </a:r>
            <a:r>
              <a:rPr lang="en-US" sz="3400" dirty="0" err="1"/>
              <a:t>mana</a:t>
            </a:r>
            <a:r>
              <a:rPr lang="en-US" sz="3400" dirty="0"/>
              <a:t> </a:t>
            </a:r>
            <a:r>
              <a:rPr lang="en-US" sz="3400" dirty="0" err="1"/>
              <a:t>isu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 yang </a:t>
            </a:r>
            <a:r>
              <a:rPr lang="en-US" sz="3400" dirty="0" err="1"/>
              <a:t>dibangkitkan</a:t>
            </a:r>
            <a:r>
              <a:rPr lang="en-US" sz="3400" dirty="0"/>
              <a:t> </a:t>
            </a:r>
            <a:r>
              <a:rPr lang="en-US" sz="3400" dirty="0" err="1"/>
              <a:t>ditulis</a:t>
            </a:r>
            <a:r>
              <a:rPr lang="en-US" sz="3400" dirty="0"/>
              <a:t> di </a:t>
            </a:r>
            <a:r>
              <a:rPr lang="en-US" sz="3400" dirty="0" err="1"/>
              <a:t>bahagian</a:t>
            </a:r>
            <a:r>
              <a:rPr lang="en-US" sz="3400" dirty="0"/>
              <a:t> </a:t>
            </a:r>
            <a:r>
              <a:rPr lang="en-US" sz="3400" dirty="0" err="1"/>
              <a:t>pertengahan</a:t>
            </a:r>
            <a:r>
              <a:rPr lang="en-US" sz="3400" dirty="0"/>
              <a:t> </a:t>
            </a:r>
            <a:r>
              <a:rPr lang="en-US" sz="3400" dirty="0" err="1"/>
              <a:t>perenggan</a:t>
            </a:r>
            <a:r>
              <a:rPr lang="en-US" sz="3400" dirty="0"/>
              <a:t>. Hal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makna</a:t>
            </a:r>
            <a:r>
              <a:rPr lang="en-US" sz="3400" dirty="0"/>
              <a:t>, </a:t>
            </a:r>
            <a:r>
              <a:rPr lang="en-US" sz="3400" dirty="0" err="1"/>
              <a:t>penulisan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isi</a:t>
            </a:r>
            <a:r>
              <a:rPr lang="en-US" sz="3400" dirty="0"/>
              <a:t> </a:t>
            </a:r>
            <a:r>
              <a:rPr lang="en-US" sz="3400" dirty="0" err="1"/>
              <a:t>ditulis</a:t>
            </a:r>
            <a:r>
              <a:rPr lang="en-US" sz="3400" dirty="0"/>
              <a:t> di </a:t>
            </a:r>
            <a:r>
              <a:rPr lang="en-US" sz="3400" dirty="0" err="1"/>
              <a:t>bahagian</a:t>
            </a:r>
            <a:r>
              <a:rPr lang="en-US" sz="3400" dirty="0"/>
              <a:t> </a:t>
            </a:r>
            <a:r>
              <a:rPr lang="en-US" sz="3400" dirty="0" err="1"/>
              <a:t>tengah</a:t>
            </a:r>
            <a:r>
              <a:rPr lang="en-US" sz="3400" dirty="0"/>
              <a:t> </a:t>
            </a:r>
            <a:r>
              <a:rPr lang="en-US" sz="3400" dirty="0" err="1"/>
              <a:t>perenggan</a:t>
            </a:r>
            <a:r>
              <a:rPr lang="en-US" sz="3400" dirty="0"/>
              <a:t>. </a:t>
            </a:r>
          </a:p>
          <a:p>
            <a:pPr lvl="0" algn="thaiDist"/>
            <a:r>
              <a:rPr lang="en-US" sz="3400" dirty="0" err="1"/>
              <a:t>Ayat</a:t>
            </a:r>
            <a:r>
              <a:rPr lang="en-US" sz="3400" dirty="0"/>
              <a:t> (4) </a:t>
            </a:r>
            <a:r>
              <a:rPr lang="en-US" sz="3400" dirty="0" err="1"/>
              <a:t>ialah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huraian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menyokong</a:t>
            </a:r>
            <a:r>
              <a:rPr lang="en-US" sz="3400" dirty="0"/>
              <a:t> </a:t>
            </a:r>
            <a:r>
              <a:rPr lang="en-US" sz="3400" dirty="0" err="1"/>
              <a:t>ata</a:t>
            </a:r>
            <a:r>
              <a:rPr lang="en-US" sz="3400" dirty="0"/>
              <a:t> (1).</a:t>
            </a:r>
          </a:p>
          <a:p>
            <a:pPr lvl="0" algn="thaiDist"/>
            <a:r>
              <a:rPr lang="en-US" sz="3400" dirty="0" err="1"/>
              <a:t>Ayat</a:t>
            </a:r>
            <a:r>
              <a:rPr lang="en-US" sz="3400" dirty="0"/>
              <a:t> (5) </a:t>
            </a:r>
            <a:r>
              <a:rPr lang="en-US" sz="3400" dirty="0" err="1"/>
              <a:t>ialah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sokongan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menyokong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huraian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ayat</a:t>
            </a:r>
            <a:r>
              <a:rPr lang="en-US" sz="3400" dirty="0"/>
              <a:t> </a:t>
            </a:r>
            <a:r>
              <a:rPr lang="en-US" sz="3400" dirty="0" err="1"/>
              <a:t>isi</a:t>
            </a:r>
            <a:r>
              <a:rPr lang="en-US" sz="3400" dirty="0"/>
              <a:t>. </a:t>
            </a:r>
          </a:p>
          <a:p>
            <a:pPr lvl="0" algn="thaiDist"/>
            <a:r>
              <a:rPr lang="en-US" sz="3400" dirty="0" err="1"/>
              <a:t>Rumusannya</a:t>
            </a:r>
            <a:r>
              <a:rPr lang="en-US" sz="3400" dirty="0"/>
              <a:t>: </a:t>
            </a:r>
            <a:r>
              <a:rPr lang="en-US" sz="3400" dirty="0" err="1"/>
              <a:t>Penulisan</a:t>
            </a:r>
            <a:r>
              <a:rPr lang="en-US" sz="3400" dirty="0"/>
              <a:t> </a:t>
            </a:r>
            <a:r>
              <a:rPr lang="en-US" sz="3400" dirty="0" err="1"/>
              <a:t>isi</a:t>
            </a:r>
            <a:r>
              <a:rPr lang="en-US" sz="3400" dirty="0"/>
              <a:t> </a:t>
            </a:r>
            <a:r>
              <a:rPr lang="en-US" sz="3400" dirty="0" err="1"/>
              <a:t>pernyataan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 </a:t>
            </a:r>
            <a:r>
              <a:rPr lang="en-US" sz="3400" dirty="0" err="1"/>
              <a:t>boleh</a:t>
            </a:r>
            <a:r>
              <a:rPr lang="en-US" sz="3400" dirty="0"/>
              <a:t> </a:t>
            </a:r>
            <a:r>
              <a:rPr lang="en-US" sz="3400" dirty="0" err="1"/>
              <a:t>dibuat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cara</a:t>
            </a:r>
            <a:r>
              <a:rPr lang="en-US" sz="3400" dirty="0"/>
              <a:t> </a:t>
            </a:r>
            <a:r>
              <a:rPr lang="en-US" sz="3400" dirty="0" err="1"/>
              <a:t>kaedah</a:t>
            </a:r>
            <a:r>
              <a:rPr lang="en-US" sz="3400" dirty="0"/>
              <a:t> </a:t>
            </a:r>
            <a:r>
              <a:rPr lang="en-US" sz="3400" dirty="0" err="1"/>
              <a:t>induktif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salah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kaedah</a:t>
            </a:r>
            <a:r>
              <a:rPr lang="en-US" sz="3400" dirty="0"/>
              <a:t> </a:t>
            </a:r>
            <a:r>
              <a:rPr lang="en-US" sz="3400" dirty="0" err="1"/>
              <a:t>bagaimana</a:t>
            </a:r>
            <a:r>
              <a:rPr lang="en-US" sz="3400" dirty="0"/>
              <a:t> </a:t>
            </a:r>
            <a:r>
              <a:rPr lang="en-US" sz="3400" dirty="0" err="1"/>
              <a:t>hendak</a:t>
            </a:r>
            <a:r>
              <a:rPr lang="en-US" sz="3400" dirty="0"/>
              <a:t> </a:t>
            </a:r>
            <a:r>
              <a:rPr lang="en-US" sz="3400" dirty="0" err="1"/>
              <a:t>menulis</a:t>
            </a:r>
            <a:r>
              <a:rPr lang="en-US" sz="3400" dirty="0"/>
              <a:t> </a:t>
            </a:r>
            <a:r>
              <a:rPr lang="en-US" sz="3400" dirty="0" err="1"/>
              <a:t>satu-satu</a:t>
            </a:r>
            <a:r>
              <a:rPr lang="en-US" sz="3400" dirty="0"/>
              <a:t> </a:t>
            </a:r>
            <a:r>
              <a:rPr lang="en-US" sz="3400" dirty="0" err="1"/>
              <a:t>pernyataan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. </a:t>
            </a:r>
          </a:p>
          <a:p>
            <a:r>
              <a:rPr lang="en-US" dirty="0"/>
              <a:t>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58395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word.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10077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 smtClean="0"/>
          </a:p>
          <a:p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 smtClean="0"/>
          </a:p>
          <a:p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smtClean="0"/>
          </a:p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03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lvl="0"/>
            <a:r>
              <a:rPr lang="en-US" dirty="0" err="1"/>
              <a:t>Takuk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limiah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15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 </a:t>
            </a:r>
            <a:r>
              <a:rPr lang="en-US" dirty="0" err="1"/>
              <a:t>kesarjanaan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134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”,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6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Penulis</a:t>
            </a:r>
            <a:r>
              <a:rPr lang="en-US" dirty="0" smtClean="0"/>
              <a:t> : </a:t>
            </a:r>
            <a:r>
              <a:rPr lang="en-US" dirty="0" err="1" smtClean="0"/>
              <a:t>Zamri</a:t>
            </a:r>
            <a:r>
              <a:rPr lang="en-US" dirty="0" smtClean="0"/>
              <a:t> </a:t>
            </a:r>
            <a:r>
              <a:rPr lang="en-US" dirty="0" err="1"/>
              <a:t>Mahamod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Yahya</a:t>
            </a:r>
            <a:r>
              <a:rPr lang="en-US" dirty="0"/>
              <a:t> Othman (2017)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02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44616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lima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BM,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 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10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36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396</TotalTime>
  <Words>3435</Words>
  <Application>Microsoft Office PowerPoint</Application>
  <PresentationFormat>On-screen Show (4:3)</PresentationFormat>
  <Paragraphs>192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Trek</vt:lpstr>
      <vt:lpstr>Latihan Ilmiah  </vt:lpstr>
      <vt:lpstr>BAB I KEMAHIRAN MEMBINA TAJUK PROPOSAL</vt:lpstr>
      <vt:lpstr>Tajuk kajian</vt:lpstr>
      <vt:lpstr>Pemilihan tajuk kajian</vt:lpstr>
      <vt:lpstr>Langkah untuk pelajar membina tajuk kajian adalah seperti berikut: </vt:lpstr>
      <vt:lpstr>Ciri Penulisan tajuk  tesis yang  baik </vt:lpstr>
      <vt:lpstr>PowerPoint Presentation</vt:lpstr>
      <vt:lpstr>Contoh penulisan tajuk tesis yang baik </vt:lpstr>
      <vt:lpstr>PowerPoint Presentation</vt:lpstr>
      <vt:lpstr>PowerPoint Presentation</vt:lpstr>
      <vt:lpstr>Pareeda Hayeeteh pada tahun 2002 mengkaji “Pengimbuhan Kata Nama dan Kata Kerja dalam Dialek Melayu Patani”. Tajuk latihan ilmiah ini dikatakan baik kerana mempunyai ciri-ciri seperti berikut: </vt:lpstr>
      <vt:lpstr>PowerPoint Presentation</vt:lpstr>
      <vt:lpstr>Contoh penulisan tajuk tesis yang kurang mantap </vt:lpstr>
      <vt:lpstr>Contoh tajuk tesis yang kurang baik</vt:lpstr>
      <vt:lpstr>PowerPoint Presentation</vt:lpstr>
      <vt:lpstr>PowerPoint Presentation</vt:lpstr>
      <vt:lpstr>Namun demikian, terdapat kekuatan dan kelebihan kepada tajuk tesis ini, kelebihan ini dapat diperincikan seperti berikut: </vt:lpstr>
      <vt:lpstr>Kesimpulan </vt:lpstr>
      <vt:lpstr>BAB II KEMAHIRAN MENULIS  PERNYATAAN MASALAH 7/7/2020 </vt:lpstr>
      <vt:lpstr>PowerPoint Presentation</vt:lpstr>
      <vt:lpstr>PowerPoint Presentation</vt:lpstr>
      <vt:lpstr>PowerPoint Presentation</vt:lpstr>
      <vt:lpstr>Definisi Pernyataan Masalah </vt:lpstr>
      <vt:lpstr>PowerPoint Presentation</vt:lpstr>
      <vt:lpstr>PowerPoint Presentation</vt:lpstr>
      <vt:lpstr>PowerPoint Presentation</vt:lpstr>
      <vt:lpstr>PowerPoint Presentation</vt:lpstr>
      <vt:lpstr>Membina Soalan Pernyataan Masalah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Membina Pernyataan Masalah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Kepentingan Penrnyataan Masalah </vt:lpstr>
      <vt:lpstr>PowerPoint Presentation</vt:lpstr>
      <vt:lpstr>Jumlah Perenggan dalam Pernyataan Masalah </vt:lpstr>
      <vt:lpstr>PowerPoint Presentation</vt:lpstr>
      <vt:lpstr>PowerPoint Presentation</vt:lpstr>
      <vt:lpstr>PowerPoint Presentation</vt:lpstr>
      <vt:lpstr>Jumlah Ayat dalam Pernyataan Masalah </vt:lpstr>
      <vt:lpstr>PowerPoint Presentation</vt:lpstr>
      <vt:lpstr>PowerPoint Presentation</vt:lpstr>
      <vt:lpstr>PowerPoint Presentation</vt:lpstr>
      <vt:lpstr>PowerPoint Presentation</vt:lpstr>
      <vt:lpstr>Contoh 1: penerangan </vt:lpstr>
      <vt:lpstr>Penjelasan: </vt:lpstr>
      <vt:lpstr>Cara Menulis Pernyataan Masalah </vt:lpstr>
      <vt:lpstr>PowerPoint Presentation</vt:lpstr>
      <vt:lpstr>1. Kaedah Dedaktif </vt:lpstr>
      <vt:lpstr>Contoh:</vt:lpstr>
      <vt:lpstr>PowerPoint Presentation</vt:lpstr>
      <vt:lpstr>Penjelasan ayat di atas</vt:lpstr>
      <vt:lpstr>Kaedah induktif</vt:lpstr>
      <vt:lpstr>Contoh:</vt:lpstr>
      <vt:lpstr>PowerPoint Presentation</vt:lpstr>
      <vt:lpstr>Penjelasan ayat: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Ilmiah</dc:title>
  <dc:creator>USER</dc:creator>
  <cp:lastModifiedBy>USER</cp:lastModifiedBy>
  <cp:revision>23</cp:revision>
  <dcterms:created xsi:type="dcterms:W3CDTF">2020-06-30T10:10:39Z</dcterms:created>
  <dcterms:modified xsi:type="dcterms:W3CDTF">2020-07-13T14:57:57Z</dcterms:modified>
</cp:coreProperties>
</file>