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83" r:id="rId3"/>
    <p:sldId id="284" r:id="rId4"/>
    <p:sldId id="285" r:id="rId5"/>
    <p:sldId id="290" r:id="rId6"/>
    <p:sldId id="289" r:id="rId7"/>
    <p:sldId id="291" r:id="rId8"/>
    <p:sldId id="292" r:id="rId9"/>
    <p:sldId id="287" r:id="rId10"/>
    <p:sldId id="286" r:id="rId11"/>
    <p:sldId id="288" r:id="rId12"/>
    <p:sldId id="293" r:id="rId13"/>
    <p:sldId id="294" r:id="rId14"/>
    <p:sldId id="296" r:id="rId15"/>
    <p:sldId id="295" r:id="rId16"/>
    <p:sldId id="298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272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34EE3-F185-4470-8ED1-93997503B31E}" v="1" dt="2022-02-22T02:09:44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85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TAPOL ADULYASAS" userId="88bb098d-9266-4fa2-803e-6e4eb67a2399" providerId="ADAL" clId="{4EA34EE3-F185-4470-8ED1-93997503B31E}"/>
    <pc:docChg chg="modSld">
      <pc:chgData name="ATTAPOL ADULYASAS" userId="88bb098d-9266-4fa2-803e-6e4eb67a2399" providerId="ADAL" clId="{4EA34EE3-F185-4470-8ED1-93997503B31E}" dt="2022-02-22T02:09:46.113" v="2"/>
      <pc:docMkLst>
        <pc:docMk/>
      </pc:docMkLst>
      <pc:sldChg chg="addSp delSp modSp mod">
        <pc:chgData name="ATTAPOL ADULYASAS" userId="88bb098d-9266-4fa2-803e-6e4eb67a2399" providerId="ADAL" clId="{4EA34EE3-F185-4470-8ED1-93997503B31E}" dt="2022-02-22T02:09:46.113" v="2"/>
        <pc:sldMkLst>
          <pc:docMk/>
          <pc:sldMk cId="3580732068" sldId="282"/>
        </pc:sldMkLst>
        <pc:spChg chg="add del mod">
          <ac:chgData name="ATTAPOL ADULYASAS" userId="88bb098d-9266-4fa2-803e-6e4eb67a2399" providerId="ADAL" clId="{4EA34EE3-F185-4470-8ED1-93997503B31E}" dt="2022-02-22T02:09:46.113" v="2"/>
          <ac:spMkLst>
            <pc:docMk/>
            <pc:sldMk cId="3580732068" sldId="282"/>
            <ac:spMk id="3" creationId="{7D06202C-C497-477C-8074-786D67AC7D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1AC61-DBCF-46DE-B434-A049C9A2A69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C31D-B912-4C4B-BBFC-F93BDCD6D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9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defTabSz="931863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defTabSz="931863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defTabSz="931863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defTabSz="931863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76BE7C-110F-4B88-8F99-20EC7E5577C9}" type="slidenum">
              <a:rPr lang="en-US" altLang="en-US">
                <a:latin typeface="Arial" charset="0"/>
              </a:rPr>
              <a:pPr eaLnBrk="1" hangingPunct="1"/>
              <a:t>5</a:t>
            </a:fld>
            <a:endParaRPr lang="en-US" alt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850900"/>
            <a:ext cx="4573588" cy="34305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417414"/>
            <a:ext cx="6418263" cy="3714750"/>
          </a:xfrm>
          <a:noFill/>
        </p:spPr>
        <p:txBody>
          <a:bodyPr lIns="91621" tIns="45810" rIns="91621" bIns="45810"/>
          <a:lstStyle/>
          <a:p>
            <a:pPr eaLnBrk="1" hangingPunct="1"/>
            <a:r>
              <a:rPr lang="en-US" altLang="en-US"/>
              <a:t>ETSI HIPERMAN following 256 OFDM mode of 802.16a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3032942-32E7-4F08-A624-E9FFD5FEB982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5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1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2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6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3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7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5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0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2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D882-818F-46FD-AC3A-AB5178133B6B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7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JohnsonDon/wireless-local-area-network-and-80211-architecture?related=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aq.com/products/wlan/wireless101.html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wirelesslan.com/wireles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96" y="260648"/>
            <a:ext cx="7164288" cy="115212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Wireless LAN (WLAN)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31640" y="479715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อาจารย์ อรรถพล อดุลยศาสน์</a:t>
            </a:r>
            <a:endParaRPr lang="en-GB" sz="36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36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คณะวิทยาศาสตร์เทคโนโลยี และการเกษตร</a:t>
            </a:r>
          </a:p>
          <a:p>
            <a:r>
              <a:rPr lang="th-TH" sz="36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สาขาวิชาวิทยาการคอมพิวเตอร์</a:t>
            </a: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329707" cy="320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3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ลักษณะการเชื่อมต่อ </a:t>
            </a:r>
            <a:r>
              <a:rPr lang="en-GB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(Topology)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932040" y="1772816"/>
            <a:ext cx="38884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Access Point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เป็นอุปกรณ์เชื่อมต่อระหว่างเครือข่ายและคอมพิวเตอร์ หรืออุปกรณ์ไร้สายอื่นๆ เรียกว่า ไคลแอนด์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(Client)</a:t>
            </a:r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Access Point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ถูกเชื่อมต่อเครือข่ายหลัก (มีสาย) เช่นเดียวกับ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LAN</a:t>
            </a:r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l"/>
            <a:endParaRPr lang="th-TH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95623"/>
            <a:ext cx="38004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1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รู้จัก </a:t>
            </a:r>
            <a:r>
              <a:rPr lang="en-GB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Access Point (AP)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5576" y="1772816"/>
            <a:ext cx="806489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Access Point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มีหน้าที่ให้บริการการเชื่อมต่อ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Clients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สู่เครือข่ายผ่านช่องทาง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SSID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SSID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จะถูกส่งสัญญาณกระจาย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(Broadcast)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อยู่ในพื้นที่ให้บริการของ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AP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เรียกว่า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Basic Service Set (BSS)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BSS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คือพื้นที่ให้บริการของ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AP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หนึ่งตัว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BSS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จำนวนหลายพื้นที่สามารถเชื่อมตัวกันกลายเป็นพื้นที่ให้บริการเรียกว่า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Extended Service Set (ESS)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BSS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ทำการเชื่อมต่อกันผ่าน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Distribution System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l"/>
            <a:endParaRPr lang="th-TH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912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BSS, ESS, and 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320480" cy="398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9" y="198884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BSS-1</a:t>
            </a:r>
          </a:p>
        </p:txBody>
      </p:sp>
    </p:spTree>
    <p:extLst>
      <p:ext uri="{BB962C8B-B14F-4D97-AF65-F5344CB8AC3E}">
        <p14:creationId xmlns:p14="http://schemas.microsoft.com/office/powerpoint/2010/main" val="275098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28800"/>
            <a:ext cx="7063529" cy="39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BSS, ESS, and 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9" y="198884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BSS-1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200096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BSS-2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0232" y="249387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372200" y="2678542"/>
            <a:ext cx="288032" cy="318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32325" y="1387963"/>
            <a:ext cx="8005004" cy="4939044"/>
          </a:xfrm>
          <a:custGeom>
            <a:avLst/>
            <a:gdLst>
              <a:gd name="connsiteX0" fmla="*/ 474499 w 8005004"/>
              <a:gd name="connsiteY0" fmla="*/ 252578 h 4939044"/>
              <a:gd name="connsiteX1" fmla="*/ 528287 w 8005004"/>
              <a:gd name="connsiteY1" fmla="*/ 239131 h 4939044"/>
              <a:gd name="connsiteX2" fmla="*/ 6431546 w 8005004"/>
              <a:gd name="connsiteY2" fmla="*/ 104661 h 4939044"/>
              <a:gd name="connsiteX3" fmla="*/ 7951063 w 8005004"/>
              <a:gd name="connsiteY3" fmla="*/ 1973802 h 4939044"/>
              <a:gd name="connsiteX4" fmla="*/ 7009769 w 8005004"/>
              <a:gd name="connsiteY4" fmla="*/ 4515296 h 4939044"/>
              <a:gd name="connsiteX5" fmla="*/ 1146851 w 8005004"/>
              <a:gd name="connsiteY5" fmla="*/ 4730449 h 4939044"/>
              <a:gd name="connsiteX6" fmla="*/ 17299 w 8005004"/>
              <a:gd name="connsiteY6" fmla="*/ 2404108 h 4939044"/>
              <a:gd name="connsiteX7" fmla="*/ 474499 w 8005004"/>
              <a:gd name="connsiteY7" fmla="*/ 252578 h 49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5004" h="4939044">
                <a:moveTo>
                  <a:pt x="474499" y="252578"/>
                </a:moveTo>
                <a:cubicBezTo>
                  <a:pt x="559664" y="-108251"/>
                  <a:pt x="528287" y="239131"/>
                  <a:pt x="528287" y="239131"/>
                </a:cubicBezTo>
                <a:cubicBezTo>
                  <a:pt x="1521128" y="214478"/>
                  <a:pt x="5194417" y="-184451"/>
                  <a:pt x="6431546" y="104661"/>
                </a:cubicBezTo>
                <a:cubicBezTo>
                  <a:pt x="7668675" y="393773"/>
                  <a:pt x="7854692" y="1238696"/>
                  <a:pt x="7951063" y="1973802"/>
                </a:cubicBezTo>
                <a:cubicBezTo>
                  <a:pt x="8047434" y="2708908"/>
                  <a:pt x="8143804" y="4055855"/>
                  <a:pt x="7009769" y="4515296"/>
                </a:cubicBezTo>
                <a:cubicBezTo>
                  <a:pt x="5875734" y="4974737"/>
                  <a:pt x="2312263" y="5082314"/>
                  <a:pt x="1146851" y="4730449"/>
                </a:cubicBezTo>
                <a:cubicBezTo>
                  <a:pt x="-18561" y="4378584"/>
                  <a:pt x="131599" y="3148179"/>
                  <a:pt x="17299" y="2404108"/>
                </a:cubicBezTo>
                <a:cubicBezTo>
                  <a:pt x="-97001" y="1660037"/>
                  <a:pt x="389334" y="613407"/>
                  <a:pt x="474499" y="25257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197199" y="5733256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ESS</a:t>
            </a:r>
          </a:p>
        </p:txBody>
      </p:sp>
    </p:spTree>
    <p:extLst>
      <p:ext uri="{BB962C8B-B14F-4D97-AF65-F5344CB8AC3E}">
        <p14:creationId xmlns:p14="http://schemas.microsoft.com/office/powerpoint/2010/main" val="410839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Extended Service Set (ESS)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8334"/>
            <a:ext cx="2660501" cy="490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4283968" y="1772816"/>
            <a:ext cx="4536504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เมื่อ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Clients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เคลื่อนตัวจาก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BSS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หนึ่งสู่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BSS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อื่น ข้อมูลจะถูกแลกเปลี่ยนเพื่อรักษาการเชื่อมต่อไว้ได้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การสื่อสารกันระหว่าง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APs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จากทั้งสองพื้นที่สามารถสื่อสารแลกเปลี่ยนข้อมูลกันภายใน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ESS</a:t>
            </a:r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lvl="1" algn="l"/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l"/>
            <a:endParaRPr lang="th-TH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100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ความเร็วของข้อมูลในแต่ละระยะของ </a:t>
            </a:r>
            <a:r>
              <a:rPr lang="en-GB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81150"/>
            <a:ext cx="66294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3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การบริหารช่องสัญญาณ</a:t>
            </a:r>
            <a:endParaRPr lang="en-GB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3568" y="1772816"/>
            <a:ext cx="8136904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ตามมาตรฐาน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802.11b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802.11g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ของ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WLAN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ใช้ความช่วงความถี่ระหว่าง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2.4 – 2.483 GHz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แบนด์วิดท์ที่ใช้ประมาณ 30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MHz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ดังนั้น สามารถใช้ช่องสัญญาณได้ 3 ช่องโดยความถี่ไม่ทับซ้อนกัน เช่น 1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, 6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 11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ช่องสัญญาณทั้งหมดมี 6 ช่อง ดังนั้นจึงต้องทำการบริหารช่องสัญญาณไม่ให้ตรงกัน</a:t>
            </a:r>
          </a:p>
          <a:p>
            <a:pPr marL="0" lvl="1" algn="l"/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l"/>
            <a:endParaRPr lang="th-TH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448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การบริหารช่องสัญญาณ</a:t>
            </a:r>
            <a:endParaRPr lang="en-GB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308676" cy="40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9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การบริหารช่องสัญญาณ</a:t>
            </a:r>
            <a:endParaRPr lang="en-GB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56819" cy="37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95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การบริหารช่องสัญญาณ</a:t>
            </a:r>
            <a:endParaRPr lang="en-GB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947171" cy="41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15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What is WLAN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1772816"/>
            <a:ext cx="828092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คือ เครือข่ายไร้สายในพื้นที่บริเวณเดียวกัน หรือ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Wireless Local Area Network (WLAN)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โดยการเชื่อมต่อมีความยืดหยุ่นซึ่งอาจใช้เป็นส่วนต่อขยาย หรือเป็นทางเลือกทดแทนระบบเครือข่ายท้องถิ่นแบบมีสาย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Local Area Network (LAN)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en-GB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lvl="1" algn="l"/>
            <a:endParaRPr lang="en-GB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lvl="1" algn="l"/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ดังนั้นการสื่อสารข้อมูลใช้คลื่นสนามแม่เหล็กไฟฟ้าผ่านอากาศโดยไม่มีสายสัญญาณใดๆ ระหว่างผู้รับและผู้ส่ง</a:t>
            </a:r>
            <a:endParaRPr lang="en-US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l"/>
            <a:endParaRPr lang="th-TH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538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ขยายการให้บริการ</a:t>
            </a:r>
            <a:endParaRPr lang="en-GB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2288"/>
            <a:ext cx="6722304" cy="390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33800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Channel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Channel 1</a:t>
            </a:r>
          </a:p>
        </p:txBody>
      </p:sp>
    </p:spTree>
    <p:extLst>
      <p:ext uri="{BB962C8B-B14F-4D97-AF65-F5344CB8AC3E}">
        <p14:creationId xmlns:p14="http://schemas.microsoft.com/office/powerpoint/2010/main" val="146260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เพิ่มความเร็ว</a:t>
            </a:r>
            <a:endParaRPr lang="en-GB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0673"/>
            <a:ext cx="7455687" cy="407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44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เพิ่มเสถียรภาพ</a:t>
            </a:r>
            <a:endParaRPr lang="en-GB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61734"/>
            <a:ext cx="5906769" cy="419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41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3600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การเข้าใช้ช่องสัญญาณ</a:t>
            </a:r>
            <a:r>
              <a:rPr lang="en-GB" sz="3600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altLang="en-US" sz="3600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CSMA/CA – Ca</a:t>
            </a:r>
            <a:r>
              <a:rPr lang="en-GB" altLang="en-US" sz="3600" b="1" dirty="0" err="1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rier</a:t>
            </a:r>
            <a:r>
              <a:rPr lang="en-GB" altLang="en-US" sz="3600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Sent Multiple Access</a:t>
            </a:r>
            <a:r>
              <a:rPr lang="en-US" altLang="en-US" sz="3600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/Collision Avoidance</a:t>
            </a:r>
            <a:endParaRPr lang="en-GB" sz="3600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6" name="Picture 6" descr="img_middle/img0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1801110" y="1556792"/>
            <a:ext cx="7019362" cy="331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3528" y="4694904"/>
            <a:ext cx="4826785" cy="211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88872" bIns="88872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2060"/>
                </a:solidFill>
              </a:rPr>
              <a:t>DIFS:  Distributed  IFS</a:t>
            </a:r>
          </a:p>
          <a:p>
            <a:r>
              <a:rPr lang="en-US" altLang="en-US" sz="1800" dirty="0">
                <a:solidFill>
                  <a:srgbClr val="002060"/>
                </a:solidFill>
              </a:rPr>
              <a:t>RTS:  Request  To  Send</a:t>
            </a:r>
            <a:br>
              <a:rPr lang="en-US" altLang="en-US" sz="1800" dirty="0">
                <a:solidFill>
                  <a:srgbClr val="002060"/>
                </a:solidFill>
              </a:rPr>
            </a:br>
            <a:r>
              <a:rPr lang="en-US" altLang="en-US" sz="1800" dirty="0">
                <a:solidFill>
                  <a:srgbClr val="002060"/>
                </a:solidFill>
              </a:rPr>
              <a:t>SIFS:  Short  IFS</a:t>
            </a:r>
            <a:br>
              <a:rPr lang="en-US" altLang="en-US" sz="1800" dirty="0">
                <a:solidFill>
                  <a:srgbClr val="002060"/>
                </a:solidFill>
              </a:rPr>
            </a:br>
            <a:r>
              <a:rPr lang="en-US" altLang="en-US" sz="1800" dirty="0">
                <a:solidFill>
                  <a:srgbClr val="002060"/>
                </a:solidFill>
              </a:rPr>
              <a:t>CTS:  Clear  To  Send</a:t>
            </a:r>
            <a:br>
              <a:rPr lang="en-US" altLang="en-US" sz="1800" dirty="0">
                <a:solidFill>
                  <a:srgbClr val="002060"/>
                </a:solidFill>
              </a:rPr>
            </a:br>
            <a:r>
              <a:rPr lang="en-US" altLang="en-US" sz="1800" dirty="0">
                <a:solidFill>
                  <a:srgbClr val="002060"/>
                </a:solidFill>
              </a:rPr>
              <a:t>ACK:  Acknowledgement</a:t>
            </a:r>
          </a:p>
          <a:p>
            <a:r>
              <a:rPr lang="en-US" altLang="en-US" sz="1800" dirty="0">
                <a:solidFill>
                  <a:srgbClr val="002060"/>
                </a:solidFill>
              </a:rPr>
              <a:t>NAV:  Network  Allocation  Vector</a:t>
            </a:r>
          </a:p>
          <a:p>
            <a:r>
              <a:rPr lang="en-US" altLang="en-US" sz="1800" dirty="0">
                <a:solidFill>
                  <a:srgbClr val="002060"/>
                </a:solidFill>
              </a:rPr>
              <a:t>DCF:  Distributed  Coordination  Function</a:t>
            </a:r>
          </a:p>
        </p:txBody>
      </p:sp>
    </p:spTree>
    <p:extLst>
      <p:ext uri="{BB962C8B-B14F-4D97-AF65-F5344CB8AC3E}">
        <p14:creationId xmlns:p14="http://schemas.microsoft.com/office/powerpoint/2010/main" val="2785133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58417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51" r="-13451"/>
          <a:stretch>
            <a:fillRect/>
          </a:stretch>
        </p:blipFill>
        <p:spPr>
          <a:xfrm>
            <a:off x="457200" y="1481138"/>
            <a:ext cx="8229600" cy="49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88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เอกสารอ้างอิง</a:t>
            </a:r>
            <a:endParaRPr lang="en-GB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58417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9552" y="1772816"/>
            <a:ext cx="828092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lvl="1" indent="-265113" algn="l">
              <a:buFont typeface="Arial" panose="020B0604020202020204" pitchFamily="34" charset="0"/>
              <a:buChar char="•"/>
            </a:pPr>
            <a:r>
              <a:rPr lang="en-GB" altLang="en-US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hlinkClick r:id="rId3"/>
              </a:rPr>
              <a:t>http://www.slideshare.net/JohnsonDon/wireless-local-area-network-and-80211-architecture?related=2</a:t>
            </a:r>
            <a:endParaRPr lang="en-GB" altLang="en-US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265113" lvl="1" indent="-265113" algn="l">
              <a:buFont typeface="Arial" panose="020B0604020202020204" pitchFamily="34" charset="0"/>
              <a:buChar char="•"/>
            </a:pPr>
            <a:r>
              <a:rPr lang="en-GB" sz="300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www.cisco.com</a:t>
            </a:r>
            <a:endParaRPr lang="en-US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l"/>
            <a:endParaRPr lang="th-TH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084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ข้อดีของ </a:t>
            </a:r>
            <a:r>
              <a:rPr lang="en-GB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WLAN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1772816"/>
            <a:ext cx="828092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ติดตั้งได้ง่ายและรวดเร็ว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ยืดหยุ่นในการใช้งาน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รองรับการเคลื่อนที่ของผู้ใช้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ขยายเครือข่ายได้ตลอดเวลา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ผู้ใช้สามารถเชื่อมต่อเครือข่ายในพื้นที่ที่ไม่สามารถติดตั้งสายสัญญาณได้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ผู้ใช้เชื่อมต่อเครือข่ายได้สะดวกทุกเวลาทุกสถานที่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ลดค่าใช้จ่ายการติดตั้งสายสัญญาณ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l"/>
            <a:endParaRPr lang="th-TH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755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ข้อเสียของ </a:t>
            </a:r>
            <a:r>
              <a:rPr lang="en-GB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WLAN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1772816"/>
            <a:ext cx="828092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สภาพแวดล้อมสิ่งกีดขวางเช่น ต้นไม้ กำแพง เป็นอุปสรรคในการติดตั้งระบบ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ความเร็วของการเชื่อมต่อยังมีข้อจำกัด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ความไม่มีเสถียรภาพ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ความไม่ปลอดภัย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ข้อมูล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l"/>
            <a:endParaRPr lang="th-TH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969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627958B-8781-4643-85EE-009DD369F90D}" type="slidenum">
              <a:rPr lang="en-US" altLang="en-US" sz="1400">
                <a:latin typeface="Arial Black" pitchFamily="34" charset="0"/>
              </a:rPr>
              <a:pPr eaLnBrk="1" hangingPunct="1"/>
              <a:t>5</a:t>
            </a:fld>
            <a:endParaRPr lang="en-US" altLang="en-US" sz="1400">
              <a:latin typeface="Arial Black" pitchFamily="34" charset="0"/>
            </a:endParaRPr>
          </a:p>
        </p:txBody>
      </p:sp>
      <p:sp>
        <p:nvSpPr>
          <p:cNvPr id="13316" name="Oval 2"/>
          <p:cNvSpPr>
            <a:spLocks noChangeArrowheads="1"/>
          </p:cNvSpPr>
          <p:nvPr/>
        </p:nvSpPr>
        <p:spPr bwMode="auto">
          <a:xfrm rot="5400000">
            <a:off x="4084637" y="-1936478"/>
            <a:ext cx="836613" cy="7158038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140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484186" y="98332"/>
            <a:ext cx="7256166" cy="7874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มาตรฐานสื่อสารไร้สาย </a:t>
            </a:r>
            <a:r>
              <a:rPr lang="en-GB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en-US" altLang="en-US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Wireless Standards)</a:t>
            </a:r>
          </a:p>
        </p:txBody>
      </p:sp>
      <p:sp>
        <p:nvSpPr>
          <p:cNvPr id="13318" name="Oval 4"/>
          <p:cNvSpPr>
            <a:spLocks noChangeArrowheads="1"/>
          </p:cNvSpPr>
          <p:nvPr/>
        </p:nvSpPr>
        <p:spPr bwMode="auto">
          <a:xfrm>
            <a:off x="661988" y="2270125"/>
            <a:ext cx="7967662" cy="44196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0F3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1400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1331913" y="3230563"/>
            <a:ext cx="6627812" cy="3319462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5422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1400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1774825" y="4311650"/>
            <a:ext cx="5741988" cy="2238375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54005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1400"/>
          </a:p>
        </p:txBody>
      </p:sp>
      <p:sp>
        <p:nvSpPr>
          <p:cNvPr id="1201159" name="Oval 7"/>
          <p:cNvSpPr>
            <a:spLocks noChangeArrowheads="1"/>
          </p:cNvSpPr>
          <p:nvPr/>
        </p:nvSpPr>
        <p:spPr bwMode="auto">
          <a:xfrm>
            <a:off x="2376488" y="5170488"/>
            <a:ext cx="4540250" cy="13795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2549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 sz="1400">
              <a:cs typeface="+mn-cs"/>
            </a:endParaRP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2727325" y="5373216"/>
            <a:ext cx="1844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charset="0"/>
              </a:rPr>
              <a:t>IEEE 802.15.3 UWB, Bluetooth</a:t>
            </a:r>
          </a:p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charset="0"/>
              </a:rPr>
              <a:t>Wi-Media, BTSIG, MBOA</a:t>
            </a:r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4186238" y="2362200"/>
            <a:ext cx="604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latin typeface="Arial" charset="0"/>
              </a:rPr>
              <a:t>WAN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4203700" y="3565525"/>
            <a:ext cx="5934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latin typeface="Arial" charset="0"/>
              </a:rPr>
              <a:t>MAN</a:t>
            </a:r>
          </a:p>
        </p:txBody>
      </p:sp>
      <p:sp>
        <p:nvSpPr>
          <p:cNvPr id="13325" name="Text Box 11"/>
          <p:cNvSpPr txBox="1">
            <a:spLocks noChangeArrowheads="1"/>
          </p:cNvSpPr>
          <p:nvPr/>
        </p:nvSpPr>
        <p:spPr bwMode="auto">
          <a:xfrm>
            <a:off x="4237038" y="4489450"/>
            <a:ext cx="5533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latin typeface="Arial" charset="0"/>
              </a:rPr>
              <a:t>LAN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4229100" y="5441950"/>
            <a:ext cx="5512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latin typeface="Arial" charset="0"/>
              </a:rPr>
              <a:t>PAN</a:t>
            </a:r>
          </a:p>
        </p:txBody>
      </p:sp>
      <p:sp>
        <p:nvSpPr>
          <p:cNvPr id="13327" name="Text Box 13"/>
          <p:cNvSpPr txBox="1">
            <a:spLocks noChangeArrowheads="1"/>
          </p:cNvSpPr>
          <p:nvPr/>
        </p:nvSpPr>
        <p:spPr bwMode="auto">
          <a:xfrm>
            <a:off x="5083175" y="5607050"/>
            <a:ext cx="15128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latin typeface="Arial" charset="0"/>
              </a:rPr>
              <a:t>ETSI HiperPAN</a:t>
            </a:r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2297311" y="4705980"/>
            <a:ext cx="1698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charset="0"/>
              </a:rPr>
              <a:t>IEEE 802.11 </a:t>
            </a:r>
          </a:p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charset="0"/>
              </a:rPr>
              <a:t>Wi-Fi Alliance</a:t>
            </a: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5564188" y="4616450"/>
            <a:ext cx="151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latin typeface="Arial" charset="0"/>
              </a:rPr>
              <a:t>ETSI-BRAN HiperLAN2</a:t>
            </a:r>
          </a:p>
        </p:txBody>
      </p:sp>
      <p:sp>
        <p:nvSpPr>
          <p:cNvPr id="13330" name="Text Box 16"/>
          <p:cNvSpPr txBox="1">
            <a:spLocks noChangeArrowheads="1"/>
          </p:cNvSpPr>
          <p:nvPr/>
        </p:nvSpPr>
        <p:spPr bwMode="auto">
          <a:xfrm>
            <a:off x="1784871" y="3985900"/>
            <a:ext cx="1851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charset="0"/>
              </a:rPr>
              <a:t>IEEE 802.16d WiMAX</a:t>
            </a:r>
          </a:p>
        </p:txBody>
      </p:sp>
      <p:sp>
        <p:nvSpPr>
          <p:cNvPr id="13331" name="Text Box 17"/>
          <p:cNvSpPr txBox="1">
            <a:spLocks noChangeArrowheads="1"/>
          </p:cNvSpPr>
          <p:nvPr/>
        </p:nvSpPr>
        <p:spPr bwMode="auto">
          <a:xfrm>
            <a:off x="5607050" y="3762375"/>
            <a:ext cx="1893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latin typeface="Arial" charset="0"/>
              </a:rPr>
              <a:t>ETSI HiperMAN &amp; HIPERACCESS</a:t>
            </a:r>
          </a:p>
        </p:txBody>
      </p:sp>
      <p:sp>
        <p:nvSpPr>
          <p:cNvPr id="13332" name="Text Box 18"/>
          <p:cNvSpPr txBox="1">
            <a:spLocks noChangeArrowheads="1"/>
          </p:cNvSpPr>
          <p:nvPr/>
        </p:nvSpPr>
        <p:spPr bwMode="auto">
          <a:xfrm>
            <a:off x="1474490" y="3049796"/>
            <a:ext cx="1657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b="1" dirty="0">
                <a:latin typeface="Arial" charset="0"/>
              </a:rPr>
              <a:t>IEEE 802.20</a:t>
            </a:r>
          </a:p>
          <a:p>
            <a:pPr algn="l">
              <a:spcBef>
                <a:spcPct val="0"/>
              </a:spcBef>
            </a:pPr>
            <a:r>
              <a:rPr lang="en-US" altLang="en-US" sz="1400" b="1" dirty="0">
                <a:latin typeface="Arial" charset="0"/>
              </a:rPr>
              <a:t>IEEE 802.16e</a:t>
            </a:r>
          </a:p>
        </p:txBody>
      </p:sp>
      <p:sp>
        <p:nvSpPr>
          <p:cNvPr id="13333" name="Text Box 19"/>
          <p:cNvSpPr txBox="1">
            <a:spLocks noChangeArrowheads="1"/>
          </p:cNvSpPr>
          <p:nvPr/>
        </p:nvSpPr>
        <p:spPr bwMode="auto">
          <a:xfrm>
            <a:off x="5101655" y="2546320"/>
            <a:ext cx="24226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charset="0"/>
              </a:rPr>
              <a:t>3GPP (GPRS/UMTS)</a:t>
            </a:r>
          </a:p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charset="0"/>
              </a:rPr>
              <a:t>3GPP2 (1X--/CDMA2000)</a:t>
            </a:r>
          </a:p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charset="0"/>
              </a:rPr>
              <a:t>GSMA, OMA</a:t>
            </a:r>
          </a:p>
        </p:txBody>
      </p:sp>
      <p:sp>
        <p:nvSpPr>
          <p:cNvPr id="13334" name="Text Box 20"/>
          <p:cNvSpPr txBox="1">
            <a:spLocks noChangeArrowheads="1"/>
          </p:cNvSpPr>
          <p:nvPr/>
        </p:nvSpPr>
        <p:spPr bwMode="auto">
          <a:xfrm>
            <a:off x="3914775" y="1246360"/>
            <a:ext cx="8915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latin typeface="Arial" charset="0"/>
              </a:rPr>
              <a:t>Sensors</a:t>
            </a:r>
          </a:p>
        </p:txBody>
      </p:sp>
      <p:sp>
        <p:nvSpPr>
          <p:cNvPr id="13335" name="Text Box 21"/>
          <p:cNvSpPr txBox="1">
            <a:spLocks noChangeArrowheads="1"/>
          </p:cNvSpPr>
          <p:nvPr/>
        </p:nvSpPr>
        <p:spPr bwMode="auto">
          <a:xfrm>
            <a:off x="1873250" y="1420985"/>
            <a:ext cx="2479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latin typeface="Arial" charset="0"/>
              </a:rPr>
              <a:t>IEEE 802.15.4</a:t>
            </a:r>
          </a:p>
          <a:p>
            <a:pPr>
              <a:spcBef>
                <a:spcPct val="0"/>
              </a:spcBef>
            </a:pPr>
            <a:r>
              <a:rPr lang="en-US" altLang="en-US" sz="1400" b="1">
                <a:latin typeface="Arial" charset="0"/>
              </a:rPr>
              <a:t>(Zigbee Alliance)</a:t>
            </a:r>
          </a:p>
        </p:txBody>
      </p:sp>
      <p:sp>
        <p:nvSpPr>
          <p:cNvPr id="13336" name="Text Box 22"/>
          <p:cNvSpPr txBox="1">
            <a:spLocks noChangeArrowheads="1"/>
          </p:cNvSpPr>
          <p:nvPr/>
        </p:nvSpPr>
        <p:spPr bwMode="auto">
          <a:xfrm>
            <a:off x="5668963" y="1392410"/>
            <a:ext cx="177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latin typeface="Arial" charset="0"/>
              </a:rPr>
              <a:t>RFID</a:t>
            </a:r>
          </a:p>
          <a:p>
            <a:pPr>
              <a:spcBef>
                <a:spcPct val="0"/>
              </a:spcBef>
            </a:pPr>
            <a:r>
              <a:rPr lang="en-US" altLang="en-US" sz="1400" b="1">
                <a:latin typeface="Arial" charset="0"/>
              </a:rPr>
              <a:t>(AutoID Center)</a:t>
            </a:r>
          </a:p>
        </p:txBody>
      </p:sp>
      <p:sp>
        <p:nvSpPr>
          <p:cNvPr id="13340" name="AutoShape 30"/>
          <p:cNvSpPr>
            <a:spLocks noChangeArrowheads="1"/>
          </p:cNvSpPr>
          <p:nvPr/>
        </p:nvSpPr>
        <p:spPr bwMode="auto">
          <a:xfrm>
            <a:off x="1371600" y="5233094"/>
            <a:ext cx="681395" cy="1040011"/>
          </a:xfrm>
          <a:custGeom>
            <a:avLst/>
            <a:gdLst>
              <a:gd name="T0" fmla="*/ 640334 w 21600"/>
              <a:gd name="T1" fmla="*/ 0 h 21600"/>
              <a:gd name="T2" fmla="*/ 640334 w 21600"/>
              <a:gd name="T3" fmla="*/ 729142 h 21600"/>
              <a:gd name="T4" fmla="*/ 137033 w 21600"/>
              <a:gd name="T5" fmla="*/ 1295400 h 21600"/>
              <a:gd name="T6" fmla="*/ 914400 w 21600"/>
              <a:gd name="T7" fmla="*/ 3645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5090801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มาตรฐานควบคุมคุณสมบัติของ </a:t>
            </a:r>
            <a:r>
              <a:rPr lang="en-GB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07148"/>
              </p:ext>
            </p:extLst>
          </p:nvPr>
        </p:nvGraphicFramePr>
        <p:xfrm>
          <a:off x="467544" y="1397000"/>
          <a:ext cx="806489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4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802.11n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July 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July 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June 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Oct 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Max.</a:t>
                      </a:r>
                      <a:r>
                        <a:rPr lang="en-GB" baseline="0" dirty="0"/>
                        <a:t> Data rate (Mbps)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CCK or 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CCK,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DSS or 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CCK,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DSS or OFDM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Frequency</a:t>
                      </a:r>
                      <a:r>
                        <a:rPr lang="en-GB" baseline="0" dirty="0"/>
                        <a:t> (GHz)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2.4 or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Channel width</a:t>
                      </a:r>
                      <a:r>
                        <a:rPr lang="en-GB" baseline="0" dirty="0"/>
                        <a:t> (MHz)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  <a:r>
                        <a:rPr lang="en-GB" baseline="0" dirty="0"/>
                        <a:t> or 40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467544" y="4079685"/>
            <a:ext cx="806489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OFDM: Orthogonal Frequency Division Multiplex</a:t>
            </a:r>
          </a:p>
          <a:p>
            <a:pPr marL="0" lvl="1" algn="l"/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CCK: Complementary Code Keying</a:t>
            </a:r>
          </a:p>
          <a:p>
            <a:pPr marL="0" lvl="1" algn="l"/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DSSS: Direct Sequence Spread Spectrum</a:t>
            </a:r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l"/>
            <a:endParaRPr lang="th-TH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924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ช่วงความถี่ของ </a:t>
            </a:r>
            <a:r>
              <a:rPr lang="en-GB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WLAN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600204" cy="397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79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ข้อกำหนดผลิตภัณฑ์</a:t>
            </a:r>
            <a:endParaRPr lang="en-GB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5576" y="3284984"/>
            <a:ext cx="8064896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Wireless Ethernet Compatibility Alliance (WECA) 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เป็นหน่วยงานควบคุมผลิตภัณฑ์ต่างๆให้เป็นไปตามมาตรฐานที่กำหนด เพื่อให้ผู้บริโภคมั่นใจได้ว่า อุปกรณ์ </a:t>
            </a:r>
            <a:r>
              <a:rPr lang="en-GB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WLAN</a:t>
            </a: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ทั้งหลายจะให้ร่วมกันได้ไม่ว่าจะถูกผลิตจากบริษัทใด</a:t>
            </a:r>
            <a:endParaRPr lang="en-GB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th-TH" sz="3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ผลิตภัณฑ์ใดที่ผ่านข้อกำหนดมาตรฐานจะได้รับสิทธิการใช้สัญลักษณ์ </a:t>
            </a:r>
            <a:r>
              <a:rPr lang="en-GB" sz="3000" dirty="0" err="1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WiFi</a:t>
            </a:r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th-TH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 indent="-457200" algn="l"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l"/>
            <a:endParaRPr lang="th-TH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0315"/>
            <a:ext cx="788487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50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bmps\wireless_pc_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8194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C:\bmps\wireless_pci_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9718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C:\bmps\wireless_softwa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819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C:\bmps\wireless_hardwa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8956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3581400" y="4953000"/>
            <a:ext cx="21336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Source: CDW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>
                <a:solidFill>
                  <a:schemeClr val="tx2"/>
                </a:solidFill>
                <a:hlinkClick r:id="rId7"/>
              </a:rPr>
              <a:t>www.wirelesslan.com</a:t>
            </a:r>
            <a:endParaRPr lang="en-US" altLang="en-US" sz="1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>
                <a:solidFill>
                  <a:schemeClr val="tx2"/>
                </a:solidFill>
                <a:hlinkClick r:id="rId8"/>
              </a:rPr>
              <a:t>www.compaq.com</a:t>
            </a:r>
            <a:endParaRPr lang="en-US" altLang="en-US" sz="1600"/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</a:p>
        </p:txBody>
      </p:sp>
      <p:sp>
        <p:nvSpPr>
          <p:cNvPr id="6144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th-TH" altLang="en-US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อุปกรณ์ที่เกี่ยวข้องกับ </a:t>
            </a:r>
            <a:r>
              <a:rPr lang="en-GB" altLang="en-US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WLAN</a:t>
            </a:r>
            <a:endParaRPr lang="en-US" altLang="en-US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2011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731</Words>
  <Application>Microsoft Office PowerPoint</Application>
  <PresentationFormat>On-screen Show (4:3)</PresentationFormat>
  <Paragraphs>138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Comic Sans MS</vt:lpstr>
      <vt:lpstr>FreesiaUPC</vt:lpstr>
      <vt:lpstr>Times New Roman</vt:lpstr>
      <vt:lpstr>Trebuchet MS</vt:lpstr>
      <vt:lpstr>Wingdings</vt:lpstr>
      <vt:lpstr>Office Theme</vt:lpstr>
      <vt:lpstr>Wireless LAN (WLAN)</vt:lpstr>
      <vt:lpstr>What is WLAN</vt:lpstr>
      <vt:lpstr>ข้อดีของ WLAN</vt:lpstr>
      <vt:lpstr>ข้อเสียของ WLAN</vt:lpstr>
      <vt:lpstr>มาตรฐานสื่อสารไร้สาย (Wireless Standards)</vt:lpstr>
      <vt:lpstr>มาตรฐานควบคุมคุณสมบัติของ WLAN</vt:lpstr>
      <vt:lpstr>ช่วงความถี่ของ WLAN</vt:lpstr>
      <vt:lpstr>ข้อกำหนดผลิตภัณฑ์</vt:lpstr>
      <vt:lpstr>อุปกรณ์ที่เกี่ยวข้องกับ WLAN</vt:lpstr>
      <vt:lpstr>ลักษณะการเชื่อมต่อ (Topology)</vt:lpstr>
      <vt:lpstr>รู้จัก Access Point (AP)</vt:lpstr>
      <vt:lpstr>BSS, ESS, and DS</vt:lpstr>
      <vt:lpstr>BSS, ESS, and DS</vt:lpstr>
      <vt:lpstr>Extended Service Set (ESS)</vt:lpstr>
      <vt:lpstr>ความเร็วของข้อมูลในแต่ละระยะของ BSS</vt:lpstr>
      <vt:lpstr>การบริหารช่องสัญญาณ</vt:lpstr>
      <vt:lpstr>การบริหารช่องสัญญาณ</vt:lpstr>
      <vt:lpstr>การบริหารช่องสัญญาณ</vt:lpstr>
      <vt:lpstr>การบริหารช่องสัญญาณ</vt:lpstr>
      <vt:lpstr>ขยายการให้บริการ</vt:lpstr>
      <vt:lpstr>เพิ่มความเร็ว</vt:lpstr>
      <vt:lpstr>เพิ่มเสถียรภาพ</vt:lpstr>
      <vt:lpstr>การเข้าใช้ช่องสัญญาณ CSMA/CA – Carier Sent Multiple Access/Collision Avoidance</vt:lpstr>
      <vt:lpstr>PowerPoint Presentation</vt:lpstr>
      <vt:lpstr>เอกสารอ้างอิง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4112427 : วิศวกรรมซอฟแวร์ (1/2558)</dc:title>
  <dc:creator>Attapol Adulyasas</dc:creator>
  <cp:lastModifiedBy>Attapol Adulyasas</cp:lastModifiedBy>
  <cp:revision>217</cp:revision>
  <dcterms:created xsi:type="dcterms:W3CDTF">2015-09-02T12:08:06Z</dcterms:created>
  <dcterms:modified xsi:type="dcterms:W3CDTF">2022-02-22T02:09:55Z</dcterms:modified>
</cp:coreProperties>
</file>