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72" r:id="rId5"/>
    <p:sldId id="273" r:id="rId6"/>
    <p:sldId id="274" r:id="rId7"/>
    <p:sldId id="262" r:id="rId8"/>
    <p:sldId id="258" r:id="rId9"/>
    <p:sldId id="259" r:id="rId10"/>
    <p:sldId id="260" r:id="rId11"/>
    <p:sldId id="261" r:id="rId12"/>
    <p:sldId id="264" r:id="rId13"/>
    <p:sldId id="265" r:id="rId14"/>
    <p:sldId id="266" r:id="rId15"/>
    <p:sldId id="267" r:id="rId16"/>
    <p:sldId id="268" r:id="rId17"/>
    <p:sldId id="269" r:id="rId18"/>
    <p:sldId id="270" r:id="rId19"/>
    <p:sldId id="275" r:id="rId20"/>
    <p:sldId id="271" r:id="rId21"/>
    <p:sldId id="276" r:id="rId22"/>
  </p:sldIdLst>
  <p:sldSz cx="12192000" cy="6858000"/>
  <p:notesSz cx="6858000" cy="9144000"/>
  <p:defaultTextStyle>
    <a:defPPr>
      <a:defRPr lang="en-T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574"/>
  </p:normalViewPr>
  <p:slideViewPr>
    <p:cSldViewPr snapToGrid="0" snapToObjects="1">
      <p:cViewPr varScale="1">
        <p:scale>
          <a:sx n="88" d="100"/>
          <a:sy n="88" d="100"/>
        </p:scale>
        <p:origin x="184"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6DA1-755E-4782-8AF7-CFF5776F15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H"/>
          </a:p>
        </p:txBody>
      </p:sp>
      <p:sp>
        <p:nvSpPr>
          <p:cNvPr id="3" name="Subtitle 2">
            <a:extLst>
              <a:ext uri="{FF2B5EF4-FFF2-40B4-BE49-F238E27FC236}">
                <a16:creationId xmlns:a16="http://schemas.microsoft.com/office/drawing/2014/main" id="{AFAA3D86-0C70-477F-E067-F73D2FBF84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H"/>
          </a:p>
        </p:txBody>
      </p:sp>
      <p:sp>
        <p:nvSpPr>
          <p:cNvPr id="4" name="Date Placeholder 3">
            <a:extLst>
              <a:ext uri="{FF2B5EF4-FFF2-40B4-BE49-F238E27FC236}">
                <a16:creationId xmlns:a16="http://schemas.microsoft.com/office/drawing/2014/main" id="{CA5AE008-BEDF-9DA3-126B-EA7F326BF904}"/>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5" name="Footer Placeholder 4">
            <a:extLst>
              <a:ext uri="{FF2B5EF4-FFF2-40B4-BE49-F238E27FC236}">
                <a16:creationId xmlns:a16="http://schemas.microsoft.com/office/drawing/2014/main" id="{93513458-8FA1-4F70-A9CF-E5AF8D153BC8}"/>
              </a:ext>
            </a:extLst>
          </p:cNvPr>
          <p:cNvSpPr>
            <a:spLocks noGrp="1"/>
          </p:cNvSpPr>
          <p:nvPr>
            <p:ph type="ftr" sz="quarter" idx="11"/>
          </p:nvPr>
        </p:nvSpPr>
        <p:spPr/>
        <p:txBody>
          <a:bodyPr/>
          <a:lstStyle/>
          <a:p>
            <a:endParaRPr lang="en-TH"/>
          </a:p>
        </p:txBody>
      </p:sp>
      <p:sp>
        <p:nvSpPr>
          <p:cNvPr id="6" name="Slide Number Placeholder 5">
            <a:extLst>
              <a:ext uri="{FF2B5EF4-FFF2-40B4-BE49-F238E27FC236}">
                <a16:creationId xmlns:a16="http://schemas.microsoft.com/office/drawing/2014/main" id="{529440FC-AAC3-04CD-57C8-90B0F95B508B}"/>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90707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28118-5E9D-49A8-E996-874177C1A1E9}"/>
              </a:ext>
            </a:extLst>
          </p:cNvPr>
          <p:cNvSpPr>
            <a:spLocks noGrp="1"/>
          </p:cNvSpPr>
          <p:nvPr>
            <p:ph type="title"/>
          </p:nvPr>
        </p:nvSpPr>
        <p:spPr/>
        <p:txBody>
          <a:bodyPr/>
          <a:lstStyle/>
          <a:p>
            <a:r>
              <a:rPr lang="en-US"/>
              <a:t>Click to edit Master title style</a:t>
            </a:r>
            <a:endParaRPr lang="en-TH"/>
          </a:p>
        </p:txBody>
      </p:sp>
      <p:sp>
        <p:nvSpPr>
          <p:cNvPr id="3" name="Vertical Text Placeholder 2">
            <a:extLst>
              <a:ext uri="{FF2B5EF4-FFF2-40B4-BE49-F238E27FC236}">
                <a16:creationId xmlns:a16="http://schemas.microsoft.com/office/drawing/2014/main" id="{95D4E94C-2323-5B22-9218-46E4CF59AB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4" name="Date Placeholder 3">
            <a:extLst>
              <a:ext uri="{FF2B5EF4-FFF2-40B4-BE49-F238E27FC236}">
                <a16:creationId xmlns:a16="http://schemas.microsoft.com/office/drawing/2014/main" id="{C7B955B9-F22C-0F4F-3932-7EB29188C66D}"/>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5" name="Footer Placeholder 4">
            <a:extLst>
              <a:ext uri="{FF2B5EF4-FFF2-40B4-BE49-F238E27FC236}">
                <a16:creationId xmlns:a16="http://schemas.microsoft.com/office/drawing/2014/main" id="{9D6F16F6-7D5E-8F50-4767-28A4B94E50D0}"/>
              </a:ext>
            </a:extLst>
          </p:cNvPr>
          <p:cNvSpPr>
            <a:spLocks noGrp="1"/>
          </p:cNvSpPr>
          <p:nvPr>
            <p:ph type="ftr" sz="quarter" idx="11"/>
          </p:nvPr>
        </p:nvSpPr>
        <p:spPr/>
        <p:txBody>
          <a:bodyPr/>
          <a:lstStyle/>
          <a:p>
            <a:endParaRPr lang="en-TH"/>
          </a:p>
        </p:txBody>
      </p:sp>
      <p:sp>
        <p:nvSpPr>
          <p:cNvPr id="6" name="Slide Number Placeholder 5">
            <a:extLst>
              <a:ext uri="{FF2B5EF4-FFF2-40B4-BE49-F238E27FC236}">
                <a16:creationId xmlns:a16="http://schemas.microsoft.com/office/drawing/2014/main" id="{2976A28F-41D7-A136-494D-E2487E0A5670}"/>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41924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D6D53E-D1BE-D92C-FD0E-AC314064F5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H"/>
          </a:p>
        </p:txBody>
      </p:sp>
      <p:sp>
        <p:nvSpPr>
          <p:cNvPr id="3" name="Vertical Text Placeholder 2">
            <a:extLst>
              <a:ext uri="{FF2B5EF4-FFF2-40B4-BE49-F238E27FC236}">
                <a16:creationId xmlns:a16="http://schemas.microsoft.com/office/drawing/2014/main" id="{D6D8D0CB-AFE1-0C50-261A-B8C8E9526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4" name="Date Placeholder 3">
            <a:extLst>
              <a:ext uri="{FF2B5EF4-FFF2-40B4-BE49-F238E27FC236}">
                <a16:creationId xmlns:a16="http://schemas.microsoft.com/office/drawing/2014/main" id="{29008402-2867-0F2D-7491-7CD0C25C59BA}"/>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5" name="Footer Placeholder 4">
            <a:extLst>
              <a:ext uri="{FF2B5EF4-FFF2-40B4-BE49-F238E27FC236}">
                <a16:creationId xmlns:a16="http://schemas.microsoft.com/office/drawing/2014/main" id="{12918E78-BA5B-A8F0-FB25-EF79D26CA484}"/>
              </a:ext>
            </a:extLst>
          </p:cNvPr>
          <p:cNvSpPr>
            <a:spLocks noGrp="1"/>
          </p:cNvSpPr>
          <p:nvPr>
            <p:ph type="ftr" sz="quarter" idx="11"/>
          </p:nvPr>
        </p:nvSpPr>
        <p:spPr/>
        <p:txBody>
          <a:bodyPr/>
          <a:lstStyle/>
          <a:p>
            <a:endParaRPr lang="en-TH"/>
          </a:p>
        </p:txBody>
      </p:sp>
      <p:sp>
        <p:nvSpPr>
          <p:cNvPr id="6" name="Slide Number Placeholder 5">
            <a:extLst>
              <a:ext uri="{FF2B5EF4-FFF2-40B4-BE49-F238E27FC236}">
                <a16:creationId xmlns:a16="http://schemas.microsoft.com/office/drawing/2014/main" id="{67FE20DE-D0B5-8B2E-EDE9-97356DB257D9}"/>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262615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0AF62-7B22-65A5-148A-6A9B348DC2E0}"/>
              </a:ext>
            </a:extLst>
          </p:cNvPr>
          <p:cNvSpPr>
            <a:spLocks noGrp="1"/>
          </p:cNvSpPr>
          <p:nvPr>
            <p:ph type="title"/>
          </p:nvPr>
        </p:nvSpPr>
        <p:spPr/>
        <p:txBody>
          <a:bodyPr/>
          <a:lstStyle/>
          <a:p>
            <a:r>
              <a:rPr lang="en-US"/>
              <a:t>Click to edit Master title style</a:t>
            </a:r>
            <a:endParaRPr lang="en-TH"/>
          </a:p>
        </p:txBody>
      </p:sp>
      <p:sp>
        <p:nvSpPr>
          <p:cNvPr id="3" name="Content Placeholder 2">
            <a:extLst>
              <a:ext uri="{FF2B5EF4-FFF2-40B4-BE49-F238E27FC236}">
                <a16:creationId xmlns:a16="http://schemas.microsoft.com/office/drawing/2014/main" id="{1FCC141D-5101-3FF4-825A-777F9A5DD1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4" name="Date Placeholder 3">
            <a:extLst>
              <a:ext uri="{FF2B5EF4-FFF2-40B4-BE49-F238E27FC236}">
                <a16:creationId xmlns:a16="http://schemas.microsoft.com/office/drawing/2014/main" id="{8A6532BA-4548-0827-A59A-3FE8A24C8840}"/>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5" name="Footer Placeholder 4">
            <a:extLst>
              <a:ext uri="{FF2B5EF4-FFF2-40B4-BE49-F238E27FC236}">
                <a16:creationId xmlns:a16="http://schemas.microsoft.com/office/drawing/2014/main" id="{7E07D46C-2754-85BB-5BF2-C0A6EE54C11A}"/>
              </a:ext>
            </a:extLst>
          </p:cNvPr>
          <p:cNvSpPr>
            <a:spLocks noGrp="1"/>
          </p:cNvSpPr>
          <p:nvPr>
            <p:ph type="ftr" sz="quarter" idx="11"/>
          </p:nvPr>
        </p:nvSpPr>
        <p:spPr/>
        <p:txBody>
          <a:bodyPr/>
          <a:lstStyle/>
          <a:p>
            <a:endParaRPr lang="en-TH"/>
          </a:p>
        </p:txBody>
      </p:sp>
      <p:sp>
        <p:nvSpPr>
          <p:cNvPr id="6" name="Slide Number Placeholder 5">
            <a:extLst>
              <a:ext uri="{FF2B5EF4-FFF2-40B4-BE49-F238E27FC236}">
                <a16:creationId xmlns:a16="http://schemas.microsoft.com/office/drawing/2014/main" id="{0B3DDBB2-8192-7F6B-C9E6-F007208DE31A}"/>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290305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FD6F1-3F13-A321-DD67-690BB3A870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H"/>
          </a:p>
        </p:txBody>
      </p:sp>
      <p:sp>
        <p:nvSpPr>
          <p:cNvPr id="3" name="Text Placeholder 2">
            <a:extLst>
              <a:ext uri="{FF2B5EF4-FFF2-40B4-BE49-F238E27FC236}">
                <a16:creationId xmlns:a16="http://schemas.microsoft.com/office/drawing/2014/main" id="{4AD5793D-96FC-BC31-E762-947735B5EF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BCDAA2-4611-6DFA-8F54-030C8B5E9336}"/>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5" name="Footer Placeholder 4">
            <a:extLst>
              <a:ext uri="{FF2B5EF4-FFF2-40B4-BE49-F238E27FC236}">
                <a16:creationId xmlns:a16="http://schemas.microsoft.com/office/drawing/2014/main" id="{0B78337A-D668-F986-1854-6FA6B1DE15D6}"/>
              </a:ext>
            </a:extLst>
          </p:cNvPr>
          <p:cNvSpPr>
            <a:spLocks noGrp="1"/>
          </p:cNvSpPr>
          <p:nvPr>
            <p:ph type="ftr" sz="quarter" idx="11"/>
          </p:nvPr>
        </p:nvSpPr>
        <p:spPr/>
        <p:txBody>
          <a:bodyPr/>
          <a:lstStyle/>
          <a:p>
            <a:endParaRPr lang="en-TH"/>
          </a:p>
        </p:txBody>
      </p:sp>
      <p:sp>
        <p:nvSpPr>
          <p:cNvPr id="6" name="Slide Number Placeholder 5">
            <a:extLst>
              <a:ext uri="{FF2B5EF4-FFF2-40B4-BE49-F238E27FC236}">
                <a16:creationId xmlns:a16="http://schemas.microsoft.com/office/drawing/2014/main" id="{88B3A77C-3D5D-EA49-4CF2-7BA79AA7EDAB}"/>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1669080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3488B-49B2-885F-D14F-FAD15E405739}"/>
              </a:ext>
            </a:extLst>
          </p:cNvPr>
          <p:cNvSpPr>
            <a:spLocks noGrp="1"/>
          </p:cNvSpPr>
          <p:nvPr>
            <p:ph type="title"/>
          </p:nvPr>
        </p:nvSpPr>
        <p:spPr/>
        <p:txBody>
          <a:bodyPr/>
          <a:lstStyle/>
          <a:p>
            <a:r>
              <a:rPr lang="en-US"/>
              <a:t>Click to edit Master title style</a:t>
            </a:r>
            <a:endParaRPr lang="en-TH"/>
          </a:p>
        </p:txBody>
      </p:sp>
      <p:sp>
        <p:nvSpPr>
          <p:cNvPr id="3" name="Content Placeholder 2">
            <a:extLst>
              <a:ext uri="{FF2B5EF4-FFF2-40B4-BE49-F238E27FC236}">
                <a16:creationId xmlns:a16="http://schemas.microsoft.com/office/drawing/2014/main" id="{8AAF4A0A-02F9-CCB9-6CF5-100E3BCCB6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4" name="Content Placeholder 3">
            <a:extLst>
              <a:ext uri="{FF2B5EF4-FFF2-40B4-BE49-F238E27FC236}">
                <a16:creationId xmlns:a16="http://schemas.microsoft.com/office/drawing/2014/main" id="{FC75EA1D-7136-6894-35D6-C0AD7FF38E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5" name="Date Placeholder 4">
            <a:extLst>
              <a:ext uri="{FF2B5EF4-FFF2-40B4-BE49-F238E27FC236}">
                <a16:creationId xmlns:a16="http://schemas.microsoft.com/office/drawing/2014/main" id="{D8471C38-75B2-93E0-0C90-BC0F8B02F934}"/>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6" name="Footer Placeholder 5">
            <a:extLst>
              <a:ext uri="{FF2B5EF4-FFF2-40B4-BE49-F238E27FC236}">
                <a16:creationId xmlns:a16="http://schemas.microsoft.com/office/drawing/2014/main" id="{DF3D0049-4E40-7BE9-0500-0EBC52CC7B5C}"/>
              </a:ext>
            </a:extLst>
          </p:cNvPr>
          <p:cNvSpPr>
            <a:spLocks noGrp="1"/>
          </p:cNvSpPr>
          <p:nvPr>
            <p:ph type="ftr" sz="quarter" idx="11"/>
          </p:nvPr>
        </p:nvSpPr>
        <p:spPr/>
        <p:txBody>
          <a:bodyPr/>
          <a:lstStyle/>
          <a:p>
            <a:endParaRPr lang="en-TH"/>
          </a:p>
        </p:txBody>
      </p:sp>
      <p:sp>
        <p:nvSpPr>
          <p:cNvPr id="7" name="Slide Number Placeholder 6">
            <a:extLst>
              <a:ext uri="{FF2B5EF4-FFF2-40B4-BE49-F238E27FC236}">
                <a16:creationId xmlns:a16="http://schemas.microsoft.com/office/drawing/2014/main" id="{4F13FFAA-211B-A980-8517-90ED36BEFCE2}"/>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323922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3DD0-1C7A-CD6F-245D-A57436B2F7CB}"/>
              </a:ext>
            </a:extLst>
          </p:cNvPr>
          <p:cNvSpPr>
            <a:spLocks noGrp="1"/>
          </p:cNvSpPr>
          <p:nvPr>
            <p:ph type="title"/>
          </p:nvPr>
        </p:nvSpPr>
        <p:spPr>
          <a:xfrm>
            <a:off x="839788" y="365125"/>
            <a:ext cx="10515600" cy="1325563"/>
          </a:xfrm>
        </p:spPr>
        <p:txBody>
          <a:bodyPr/>
          <a:lstStyle/>
          <a:p>
            <a:r>
              <a:rPr lang="en-US"/>
              <a:t>Click to edit Master title style</a:t>
            </a:r>
            <a:endParaRPr lang="en-TH"/>
          </a:p>
        </p:txBody>
      </p:sp>
      <p:sp>
        <p:nvSpPr>
          <p:cNvPr id="3" name="Text Placeholder 2">
            <a:extLst>
              <a:ext uri="{FF2B5EF4-FFF2-40B4-BE49-F238E27FC236}">
                <a16:creationId xmlns:a16="http://schemas.microsoft.com/office/drawing/2014/main" id="{C655EAD7-04EB-3369-6122-6C22068D5F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95B1A8-42D9-52DF-0502-2F9995AF9B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5" name="Text Placeholder 4">
            <a:extLst>
              <a:ext uri="{FF2B5EF4-FFF2-40B4-BE49-F238E27FC236}">
                <a16:creationId xmlns:a16="http://schemas.microsoft.com/office/drawing/2014/main" id="{02B598B0-4B89-47C3-065B-9D95D0306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B63BFD-8D8B-59F2-BFF5-52110D82C9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7" name="Date Placeholder 6">
            <a:extLst>
              <a:ext uri="{FF2B5EF4-FFF2-40B4-BE49-F238E27FC236}">
                <a16:creationId xmlns:a16="http://schemas.microsoft.com/office/drawing/2014/main" id="{1BDB6336-B636-959D-FCF6-9B5C6118FB1D}"/>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8" name="Footer Placeholder 7">
            <a:extLst>
              <a:ext uri="{FF2B5EF4-FFF2-40B4-BE49-F238E27FC236}">
                <a16:creationId xmlns:a16="http://schemas.microsoft.com/office/drawing/2014/main" id="{B778CA89-1FCF-4C4C-8595-6E1258AED9B0}"/>
              </a:ext>
            </a:extLst>
          </p:cNvPr>
          <p:cNvSpPr>
            <a:spLocks noGrp="1"/>
          </p:cNvSpPr>
          <p:nvPr>
            <p:ph type="ftr" sz="quarter" idx="11"/>
          </p:nvPr>
        </p:nvSpPr>
        <p:spPr/>
        <p:txBody>
          <a:bodyPr/>
          <a:lstStyle/>
          <a:p>
            <a:endParaRPr lang="en-TH"/>
          </a:p>
        </p:txBody>
      </p:sp>
      <p:sp>
        <p:nvSpPr>
          <p:cNvPr id="9" name="Slide Number Placeholder 8">
            <a:extLst>
              <a:ext uri="{FF2B5EF4-FFF2-40B4-BE49-F238E27FC236}">
                <a16:creationId xmlns:a16="http://schemas.microsoft.com/office/drawing/2014/main" id="{F861E723-4F5F-E363-F67B-1F92661380DA}"/>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80918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2A35E-CB6C-E5E4-641E-B3730A5693C8}"/>
              </a:ext>
            </a:extLst>
          </p:cNvPr>
          <p:cNvSpPr>
            <a:spLocks noGrp="1"/>
          </p:cNvSpPr>
          <p:nvPr>
            <p:ph type="title"/>
          </p:nvPr>
        </p:nvSpPr>
        <p:spPr/>
        <p:txBody>
          <a:bodyPr/>
          <a:lstStyle/>
          <a:p>
            <a:r>
              <a:rPr lang="en-US"/>
              <a:t>Click to edit Master title style</a:t>
            </a:r>
            <a:endParaRPr lang="en-TH"/>
          </a:p>
        </p:txBody>
      </p:sp>
      <p:sp>
        <p:nvSpPr>
          <p:cNvPr id="3" name="Date Placeholder 2">
            <a:extLst>
              <a:ext uri="{FF2B5EF4-FFF2-40B4-BE49-F238E27FC236}">
                <a16:creationId xmlns:a16="http://schemas.microsoft.com/office/drawing/2014/main" id="{BC44E32E-96FB-7511-2447-02BAE83F4F8B}"/>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4" name="Footer Placeholder 3">
            <a:extLst>
              <a:ext uri="{FF2B5EF4-FFF2-40B4-BE49-F238E27FC236}">
                <a16:creationId xmlns:a16="http://schemas.microsoft.com/office/drawing/2014/main" id="{F7A75960-A17E-14A0-94AA-96EE12894355}"/>
              </a:ext>
            </a:extLst>
          </p:cNvPr>
          <p:cNvSpPr>
            <a:spLocks noGrp="1"/>
          </p:cNvSpPr>
          <p:nvPr>
            <p:ph type="ftr" sz="quarter" idx="11"/>
          </p:nvPr>
        </p:nvSpPr>
        <p:spPr/>
        <p:txBody>
          <a:bodyPr/>
          <a:lstStyle/>
          <a:p>
            <a:endParaRPr lang="en-TH"/>
          </a:p>
        </p:txBody>
      </p:sp>
      <p:sp>
        <p:nvSpPr>
          <p:cNvPr id="5" name="Slide Number Placeholder 4">
            <a:extLst>
              <a:ext uri="{FF2B5EF4-FFF2-40B4-BE49-F238E27FC236}">
                <a16:creationId xmlns:a16="http://schemas.microsoft.com/office/drawing/2014/main" id="{14D74F0A-9897-6D0A-344E-472ADFF92222}"/>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151882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1F4419-58AD-154E-082E-B3F3A9EE7B88}"/>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3" name="Footer Placeholder 2">
            <a:extLst>
              <a:ext uri="{FF2B5EF4-FFF2-40B4-BE49-F238E27FC236}">
                <a16:creationId xmlns:a16="http://schemas.microsoft.com/office/drawing/2014/main" id="{1B42B74E-AC7C-48E0-8620-D482FCFF4DB3}"/>
              </a:ext>
            </a:extLst>
          </p:cNvPr>
          <p:cNvSpPr>
            <a:spLocks noGrp="1"/>
          </p:cNvSpPr>
          <p:nvPr>
            <p:ph type="ftr" sz="quarter" idx="11"/>
          </p:nvPr>
        </p:nvSpPr>
        <p:spPr/>
        <p:txBody>
          <a:bodyPr/>
          <a:lstStyle/>
          <a:p>
            <a:endParaRPr lang="en-TH"/>
          </a:p>
        </p:txBody>
      </p:sp>
      <p:sp>
        <p:nvSpPr>
          <p:cNvPr id="4" name="Slide Number Placeholder 3">
            <a:extLst>
              <a:ext uri="{FF2B5EF4-FFF2-40B4-BE49-F238E27FC236}">
                <a16:creationId xmlns:a16="http://schemas.microsoft.com/office/drawing/2014/main" id="{E5B93C09-8BB4-40FE-91CF-C28872F6AAFF}"/>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229838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40C9F-5CDD-6AB4-6E22-B856E76E76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H"/>
          </a:p>
        </p:txBody>
      </p:sp>
      <p:sp>
        <p:nvSpPr>
          <p:cNvPr id="3" name="Content Placeholder 2">
            <a:extLst>
              <a:ext uri="{FF2B5EF4-FFF2-40B4-BE49-F238E27FC236}">
                <a16:creationId xmlns:a16="http://schemas.microsoft.com/office/drawing/2014/main" id="{36C41BBB-E8B1-BC99-FE4A-6EBC5DA209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4" name="Text Placeholder 3">
            <a:extLst>
              <a:ext uri="{FF2B5EF4-FFF2-40B4-BE49-F238E27FC236}">
                <a16:creationId xmlns:a16="http://schemas.microsoft.com/office/drawing/2014/main" id="{A2E3079A-B44C-ACA2-20ED-A5AC32159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AFFDB-7EBD-FB76-28EE-58AB25A9EF0F}"/>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6" name="Footer Placeholder 5">
            <a:extLst>
              <a:ext uri="{FF2B5EF4-FFF2-40B4-BE49-F238E27FC236}">
                <a16:creationId xmlns:a16="http://schemas.microsoft.com/office/drawing/2014/main" id="{1A7EB5A4-5F79-5095-F2D5-91DE4EB27D2F}"/>
              </a:ext>
            </a:extLst>
          </p:cNvPr>
          <p:cNvSpPr>
            <a:spLocks noGrp="1"/>
          </p:cNvSpPr>
          <p:nvPr>
            <p:ph type="ftr" sz="quarter" idx="11"/>
          </p:nvPr>
        </p:nvSpPr>
        <p:spPr/>
        <p:txBody>
          <a:bodyPr/>
          <a:lstStyle/>
          <a:p>
            <a:endParaRPr lang="en-TH"/>
          </a:p>
        </p:txBody>
      </p:sp>
      <p:sp>
        <p:nvSpPr>
          <p:cNvPr id="7" name="Slide Number Placeholder 6">
            <a:extLst>
              <a:ext uri="{FF2B5EF4-FFF2-40B4-BE49-F238E27FC236}">
                <a16:creationId xmlns:a16="http://schemas.microsoft.com/office/drawing/2014/main" id="{F460732F-676F-765B-DFA3-5A90014369E0}"/>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1468510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27EB5-7F18-636D-541F-51EB1C6710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H"/>
          </a:p>
        </p:txBody>
      </p:sp>
      <p:sp>
        <p:nvSpPr>
          <p:cNvPr id="3" name="Picture Placeholder 2">
            <a:extLst>
              <a:ext uri="{FF2B5EF4-FFF2-40B4-BE49-F238E27FC236}">
                <a16:creationId xmlns:a16="http://schemas.microsoft.com/office/drawing/2014/main" id="{9FD94282-3C3C-E9D6-1FCE-347C2517F7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H"/>
          </a:p>
        </p:txBody>
      </p:sp>
      <p:sp>
        <p:nvSpPr>
          <p:cNvPr id="4" name="Text Placeholder 3">
            <a:extLst>
              <a:ext uri="{FF2B5EF4-FFF2-40B4-BE49-F238E27FC236}">
                <a16:creationId xmlns:a16="http://schemas.microsoft.com/office/drawing/2014/main" id="{9ADDB5CF-CA1D-B18E-ECC8-F07029B75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BFEE66-F126-F316-8645-122A0E4D33B3}"/>
              </a:ext>
            </a:extLst>
          </p:cNvPr>
          <p:cNvSpPr>
            <a:spLocks noGrp="1"/>
          </p:cNvSpPr>
          <p:nvPr>
            <p:ph type="dt" sz="half" idx="10"/>
          </p:nvPr>
        </p:nvSpPr>
        <p:spPr/>
        <p:txBody>
          <a:bodyPr/>
          <a:lstStyle/>
          <a:p>
            <a:fld id="{591F2A6F-4BAF-2948-BD8B-C8641ACDACC4}" type="datetimeFigureOut">
              <a:rPr lang="en-TH" smtClean="0"/>
              <a:t>15/6/2022 R</a:t>
            </a:fld>
            <a:endParaRPr lang="en-TH"/>
          </a:p>
        </p:txBody>
      </p:sp>
      <p:sp>
        <p:nvSpPr>
          <p:cNvPr id="6" name="Footer Placeholder 5">
            <a:extLst>
              <a:ext uri="{FF2B5EF4-FFF2-40B4-BE49-F238E27FC236}">
                <a16:creationId xmlns:a16="http://schemas.microsoft.com/office/drawing/2014/main" id="{8E072A3D-AE3D-BFE4-1BFA-197F8ED299ED}"/>
              </a:ext>
            </a:extLst>
          </p:cNvPr>
          <p:cNvSpPr>
            <a:spLocks noGrp="1"/>
          </p:cNvSpPr>
          <p:nvPr>
            <p:ph type="ftr" sz="quarter" idx="11"/>
          </p:nvPr>
        </p:nvSpPr>
        <p:spPr/>
        <p:txBody>
          <a:bodyPr/>
          <a:lstStyle/>
          <a:p>
            <a:endParaRPr lang="en-TH"/>
          </a:p>
        </p:txBody>
      </p:sp>
      <p:sp>
        <p:nvSpPr>
          <p:cNvPr id="7" name="Slide Number Placeholder 6">
            <a:extLst>
              <a:ext uri="{FF2B5EF4-FFF2-40B4-BE49-F238E27FC236}">
                <a16:creationId xmlns:a16="http://schemas.microsoft.com/office/drawing/2014/main" id="{DB451523-E518-DAAD-5229-053AA046B3FB}"/>
              </a:ext>
            </a:extLst>
          </p:cNvPr>
          <p:cNvSpPr>
            <a:spLocks noGrp="1"/>
          </p:cNvSpPr>
          <p:nvPr>
            <p:ph type="sldNum" sz="quarter" idx="12"/>
          </p:nvPr>
        </p:nvSpPr>
        <p:spPr/>
        <p:txBody>
          <a:bodyPr/>
          <a:lstStyle/>
          <a:p>
            <a:fld id="{4229E2BD-75C3-6244-95FA-C76C58724FE9}" type="slidenum">
              <a:rPr lang="en-TH" smtClean="0"/>
              <a:t>‹#›</a:t>
            </a:fld>
            <a:endParaRPr lang="en-TH"/>
          </a:p>
        </p:txBody>
      </p:sp>
    </p:spTree>
    <p:extLst>
      <p:ext uri="{BB962C8B-B14F-4D97-AF65-F5344CB8AC3E}">
        <p14:creationId xmlns:p14="http://schemas.microsoft.com/office/powerpoint/2010/main" val="428696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944D0F-7629-2DC3-4E2D-491C19BBFE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H"/>
          </a:p>
        </p:txBody>
      </p:sp>
      <p:sp>
        <p:nvSpPr>
          <p:cNvPr id="3" name="Text Placeholder 2">
            <a:extLst>
              <a:ext uri="{FF2B5EF4-FFF2-40B4-BE49-F238E27FC236}">
                <a16:creationId xmlns:a16="http://schemas.microsoft.com/office/drawing/2014/main" id="{0E9CF5B0-E8F5-EAA8-27AB-21D6754855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4" name="Date Placeholder 3">
            <a:extLst>
              <a:ext uri="{FF2B5EF4-FFF2-40B4-BE49-F238E27FC236}">
                <a16:creationId xmlns:a16="http://schemas.microsoft.com/office/drawing/2014/main" id="{6BF14DDD-0228-AB21-17A6-1104B42D26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F2A6F-4BAF-2948-BD8B-C8641ACDACC4}" type="datetimeFigureOut">
              <a:rPr lang="en-TH" smtClean="0"/>
              <a:t>15/6/2022 R</a:t>
            </a:fld>
            <a:endParaRPr lang="en-TH"/>
          </a:p>
        </p:txBody>
      </p:sp>
      <p:sp>
        <p:nvSpPr>
          <p:cNvPr id="5" name="Footer Placeholder 4">
            <a:extLst>
              <a:ext uri="{FF2B5EF4-FFF2-40B4-BE49-F238E27FC236}">
                <a16:creationId xmlns:a16="http://schemas.microsoft.com/office/drawing/2014/main" id="{5160FA71-A5B5-B223-196F-13C948CD55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H"/>
          </a:p>
        </p:txBody>
      </p:sp>
      <p:sp>
        <p:nvSpPr>
          <p:cNvPr id="6" name="Slide Number Placeholder 5">
            <a:extLst>
              <a:ext uri="{FF2B5EF4-FFF2-40B4-BE49-F238E27FC236}">
                <a16:creationId xmlns:a16="http://schemas.microsoft.com/office/drawing/2014/main" id="{74147C07-B507-2AA0-8237-79518FF4C2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9E2BD-75C3-6244-95FA-C76C58724FE9}" type="slidenum">
              <a:rPr lang="en-TH" smtClean="0"/>
              <a:t>‹#›</a:t>
            </a:fld>
            <a:endParaRPr lang="en-TH"/>
          </a:p>
        </p:txBody>
      </p:sp>
    </p:spTree>
    <p:extLst>
      <p:ext uri="{BB962C8B-B14F-4D97-AF65-F5344CB8AC3E}">
        <p14:creationId xmlns:p14="http://schemas.microsoft.com/office/powerpoint/2010/main" val="221365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77666-CBEE-B5A2-1F18-BBF2428D06F0}"/>
              </a:ext>
            </a:extLst>
          </p:cNvPr>
          <p:cNvSpPr>
            <a:spLocks noGrp="1"/>
          </p:cNvSpPr>
          <p:nvPr>
            <p:ph type="ctrTitle"/>
          </p:nvPr>
        </p:nvSpPr>
        <p:spPr>
          <a:xfrm>
            <a:off x="1618343" y="4009003"/>
            <a:ext cx="8955314" cy="1655763"/>
          </a:xfrm>
        </p:spPr>
        <p:txBody>
          <a:bodyPr>
            <a:noAutofit/>
          </a:bodyPr>
          <a:lstStyle/>
          <a:p>
            <a:br>
              <a:rPr lang="en-US" sz="4400" b="1" dirty="0">
                <a:solidFill>
                  <a:schemeClr val="bg1"/>
                </a:solidFill>
                <a:latin typeface="+mn-lt"/>
              </a:rPr>
            </a:br>
            <a:r>
              <a:rPr lang="en-US" sz="4400" b="1" dirty="0">
                <a:solidFill>
                  <a:schemeClr val="bg1"/>
                </a:solidFill>
                <a:latin typeface="+mn-lt"/>
              </a:rPr>
              <a:t>Week 1</a:t>
            </a:r>
            <a:br>
              <a:rPr lang="en-US" sz="4400" b="1" dirty="0">
                <a:solidFill>
                  <a:schemeClr val="bg1"/>
                </a:solidFill>
                <a:latin typeface="+mn-lt"/>
              </a:rPr>
            </a:br>
            <a:br>
              <a:rPr lang="en-US" sz="4400" b="1" dirty="0">
                <a:solidFill>
                  <a:schemeClr val="bg1"/>
                </a:solidFill>
                <a:latin typeface="+mn-lt"/>
              </a:rPr>
            </a:br>
            <a:r>
              <a:rPr lang="en-US" sz="4400" b="1" dirty="0">
                <a:solidFill>
                  <a:schemeClr val="bg1"/>
                </a:solidFill>
                <a:latin typeface="+mn-lt"/>
              </a:rPr>
              <a:t>Global Trends in Linguistics &amp; Language Studies in the 21st Century</a:t>
            </a:r>
            <a:br>
              <a:rPr lang="en-US" sz="4400" b="1" dirty="0">
                <a:solidFill>
                  <a:schemeClr val="bg1"/>
                </a:solidFill>
                <a:latin typeface="+mn-lt"/>
              </a:rPr>
            </a:br>
            <a:br>
              <a:rPr lang="en-US" sz="4400" b="1" dirty="0">
                <a:solidFill>
                  <a:schemeClr val="bg1"/>
                </a:solidFill>
                <a:latin typeface="+mn-lt"/>
              </a:rPr>
            </a:br>
            <a:r>
              <a:rPr lang="en-US" sz="4000" b="1" dirty="0" err="1">
                <a:solidFill>
                  <a:schemeClr val="bg1"/>
                </a:solidFill>
                <a:latin typeface="+mn-lt"/>
              </a:rPr>
              <a:t>Varavejbhisis</a:t>
            </a:r>
            <a:r>
              <a:rPr lang="en-US" sz="4000" b="1" dirty="0">
                <a:solidFill>
                  <a:schemeClr val="bg1"/>
                </a:solidFill>
                <a:latin typeface="+mn-lt"/>
              </a:rPr>
              <a:t> </a:t>
            </a:r>
            <a:r>
              <a:rPr lang="en-US" sz="4000" b="1" dirty="0" err="1">
                <a:solidFill>
                  <a:schemeClr val="bg1"/>
                </a:solidFill>
                <a:latin typeface="+mn-lt"/>
              </a:rPr>
              <a:t>Yossiri</a:t>
            </a:r>
            <a:br>
              <a:rPr lang="en-US" sz="3200" b="1" dirty="0">
                <a:solidFill>
                  <a:schemeClr val="bg1"/>
                </a:solidFill>
                <a:latin typeface="+mn-lt"/>
              </a:rPr>
            </a:br>
            <a:r>
              <a:rPr lang="en-US" sz="2000" b="1" dirty="0">
                <a:solidFill>
                  <a:schemeClr val="bg1"/>
                </a:solidFill>
                <a:latin typeface="+mn-lt"/>
              </a:rPr>
              <a:t>MA in Applied Linguistics</a:t>
            </a:r>
            <a:endParaRPr lang="en-TH" sz="4400" b="1" dirty="0">
              <a:solidFill>
                <a:schemeClr val="bg1"/>
              </a:solidFill>
              <a:latin typeface="+mn-lt"/>
            </a:endParaRPr>
          </a:p>
        </p:txBody>
      </p:sp>
    </p:spTree>
    <p:extLst>
      <p:ext uri="{BB962C8B-B14F-4D97-AF65-F5344CB8AC3E}">
        <p14:creationId xmlns:p14="http://schemas.microsoft.com/office/powerpoint/2010/main" val="2011516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569029"/>
            <a:ext cx="11194143" cy="3701146"/>
          </a:xfrm>
        </p:spPr>
        <p:txBody>
          <a:bodyPr>
            <a:normAutofit fontScale="92500" lnSpcReduction="10000"/>
          </a:bodyPr>
          <a:lstStyle/>
          <a:p>
            <a:r>
              <a:rPr lang="en-US" sz="4000" dirty="0">
                <a:solidFill>
                  <a:schemeClr val="bg1"/>
                </a:solidFill>
              </a:rPr>
              <a:t>Today’s language classroom is vastly different from that of the mid- to late twentieth century. </a:t>
            </a:r>
          </a:p>
          <a:p>
            <a:endParaRPr lang="en-US" sz="4000" dirty="0">
              <a:solidFill>
                <a:schemeClr val="bg1"/>
              </a:solidFill>
            </a:endParaRPr>
          </a:p>
          <a:p>
            <a:r>
              <a:rPr lang="en-US" sz="4000" dirty="0">
                <a:solidFill>
                  <a:schemeClr val="bg1"/>
                </a:solidFill>
              </a:rPr>
              <a:t>The focus is no longer on grammar, memorization and learning from rote, but rather using language and cultural knowledge as a means to connect to others around the globe. </a:t>
            </a:r>
            <a:endParaRPr lang="en-US" sz="6000" dirty="0">
              <a:solidFill>
                <a:schemeClr val="bg1"/>
              </a:solidFill>
              <a:effectLst/>
            </a:endParaRPr>
          </a:p>
        </p:txBody>
      </p:sp>
    </p:spTree>
    <p:extLst>
      <p:ext uri="{BB962C8B-B14F-4D97-AF65-F5344CB8AC3E}">
        <p14:creationId xmlns:p14="http://schemas.microsoft.com/office/powerpoint/2010/main" val="384073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lnSpcReduction="10000"/>
          </a:bodyPr>
          <a:lstStyle/>
          <a:p>
            <a:r>
              <a:rPr lang="en-US" sz="4800" b="1" dirty="0">
                <a:solidFill>
                  <a:schemeClr val="bg1"/>
                </a:solidFill>
              </a:rPr>
              <a:t>Sociolinguistics of society </a:t>
            </a:r>
          </a:p>
          <a:p>
            <a:pPr marL="0" indent="0">
              <a:buNone/>
            </a:pPr>
            <a:endParaRPr lang="en-US" sz="4800" b="1" dirty="0">
              <a:solidFill>
                <a:schemeClr val="bg1"/>
              </a:solidFill>
            </a:endParaRPr>
          </a:p>
          <a:p>
            <a:pPr marL="0" indent="0">
              <a:buNone/>
            </a:pPr>
            <a:r>
              <a:rPr lang="en-US" sz="4800" b="1" dirty="0">
                <a:solidFill>
                  <a:schemeClr val="bg1"/>
                </a:solidFill>
              </a:rPr>
              <a:t>Region and dialectology - </a:t>
            </a:r>
            <a:r>
              <a:rPr lang="en-US" sz="4800" dirty="0">
                <a:solidFill>
                  <a:schemeClr val="bg1"/>
                </a:solidFill>
              </a:rPr>
              <a:t>The branch of linguistics concerned with the study of dialects. </a:t>
            </a:r>
            <a:endParaRPr lang="en-US" sz="4800" dirty="0">
              <a:solidFill>
                <a:schemeClr val="bg1"/>
              </a:solidFill>
              <a:effectLst/>
            </a:endParaRPr>
          </a:p>
        </p:txBody>
      </p:sp>
    </p:spTree>
    <p:extLst>
      <p:ext uri="{BB962C8B-B14F-4D97-AF65-F5344CB8AC3E}">
        <p14:creationId xmlns:p14="http://schemas.microsoft.com/office/powerpoint/2010/main" val="4058444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fontScale="92500" lnSpcReduction="10000"/>
          </a:bodyPr>
          <a:lstStyle/>
          <a:p>
            <a:r>
              <a:rPr lang="en-US" sz="4800" b="1" dirty="0">
                <a:solidFill>
                  <a:schemeClr val="bg1"/>
                </a:solidFill>
              </a:rPr>
              <a:t>Sociolinguistics of society </a:t>
            </a:r>
          </a:p>
          <a:p>
            <a:pPr marL="0" indent="0">
              <a:buNone/>
            </a:pPr>
            <a:endParaRPr lang="en-US" sz="4800" b="1" dirty="0">
              <a:solidFill>
                <a:schemeClr val="bg1"/>
              </a:solidFill>
            </a:endParaRPr>
          </a:p>
          <a:p>
            <a:r>
              <a:rPr lang="en-US" sz="4800" b="1" dirty="0">
                <a:solidFill>
                  <a:schemeClr val="bg1"/>
                </a:solidFill>
              </a:rPr>
              <a:t>Sexuality and gender - </a:t>
            </a:r>
            <a:r>
              <a:rPr lang="en-US" sz="4800" dirty="0">
                <a:solidFill>
                  <a:schemeClr val="bg1"/>
                </a:solidFill>
              </a:rPr>
              <a:t>The sociolinguistic study of sexuality is a growing field and has made considerable steps in the past decade. </a:t>
            </a:r>
            <a:endParaRPr lang="en-US" sz="8000" dirty="0">
              <a:solidFill>
                <a:schemeClr val="bg1"/>
              </a:solidFill>
              <a:effectLst/>
            </a:endParaRPr>
          </a:p>
        </p:txBody>
      </p:sp>
    </p:spTree>
    <p:extLst>
      <p:ext uri="{BB962C8B-B14F-4D97-AF65-F5344CB8AC3E}">
        <p14:creationId xmlns:p14="http://schemas.microsoft.com/office/powerpoint/2010/main" val="249570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lnSpcReduction="10000"/>
          </a:bodyPr>
          <a:lstStyle/>
          <a:p>
            <a:r>
              <a:rPr lang="en-US" sz="4800" b="1" dirty="0">
                <a:solidFill>
                  <a:schemeClr val="bg1"/>
                </a:solidFill>
              </a:rPr>
              <a:t>Sociolinguistics of society </a:t>
            </a:r>
          </a:p>
          <a:p>
            <a:pPr marL="0" indent="0">
              <a:buNone/>
            </a:pPr>
            <a:endParaRPr lang="en-US" sz="4800" b="1" dirty="0">
              <a:solidFill>
                <a:schemeClr val="bg1"/>
              </a:solidFill>
            </a:endParaRPr>
          </a:p>
          <a:p>
            <a:r>
              <a:rPr lang="en-US" sz="4800" dirty="0">
                <a:solidFill>
                  <a:schemeClr val="bg1"/>
                </a:solidFill>
              </a:rPr>
              <a:t> Sociolinguists continue to focus on language change within speech communities. </a:t>
            </a:r>
          </a:p>
        </p:txBody>
      </p:sp>
    </p:spTree>
    <p:extLst>
      <p:ext uri="{BB962C8B-B14F-4D97-AF65-F5344CB8AC3E}">
        <p14:creationId xmlns:p14="http://schemas.microsoft.com/office/powerpoint/2010/main" val="907913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fontScale="92500" lnSpcReduction="10000"/>
          </a:bodyPr>
          <a:lstStyle/>
          <a:p>
            <a:r>
              <a:rPr lang="en-US" sz="4800" b="1" dirty="0">
                <a:solidFill>
                  <a:schemeClr val="bg1"/>
                </a:solidFill>
              </a:rPr>
              <a:t>Sociolinguistics of society </a:t>
            </a:r>
          </a:p>
          <a:p>
            <a:pPr marL="0" indent="0">
              <a:buNone/>
            </a:pPr>
            <a:endParaRPr lang="en-US" sz="4800" b="1" dirty="0">
              <a:solidFill>
                <a:schemeClr val="bg1"/>
              </a:solidFill>
            </a:endParaRPr>
          </a:p>
          <a:p>
            <a:r>
              <a:rPr lang="en-US" sz="3900" b="1" dirty="0">
                <a:solidFill>
                  <a:schemeClr val="bg1"/>
                </a:solidFill>
              </a:rPr>
              <a:t>Multilingualism </a:t>
            </a:r>
            <a:r>
              <a:rPr lang="en-US" sz="3900" dirty="0">
                <a:solidFill>
                  <a:schemeClr val="bg1"/>
                </a:solidFill>
              </a:rPr>
              <a:t>– Ex. Although, from a historical perspective, US sociolinguistics has been predominantly focused on English, recent research has focused more evenly on other languages in the United States. </a:t>
            </a:r>
            <a:endParaRPr lang="en-US" sz="3900" dirty="0">
              <a:solidFill>
                <a:schemeClr val="bg1"/>
              </a:solidFill>
              <a:effectLst/>
            </a:endParaRPr>
          </a:p>
        </p:txBody>
      </p:sp>
    </p:spTree>
    <p:extLst>
      <p:ext uri="{BB962C8B-B14F-4D97-AF65-F5344CB8AC3E}">
        <p14:creationId xmlns:p14="http://schemas.microsoft.com/office/powerpoint/2010/main" val="3491865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a:bodyPr>
          <a:lstStyle/>
          <a:p>
            <a:r>
              <a:rPr lang="en-US" sz="4800" b="1" dirty="0">
                <a:solidFill>
                  <a:schemeClr val="bg1"/>
                </a:solidFill>
              </a:rPr>
              <a:t>Morphology and syntax </a:t>
            </a:r>
            <a:r>
              <a:rPr lang="en-US" sz="8000" b="1" dirty="0">
                <a:solidFill>
                  <a:schemeClr val="bg1"/>
                </a:solidFill>
              </a:rPr>
              <a:t>- </a:t>
            </a:r>
            <a:r>
              <a:rPr lang="en-US" sz="4800" dirty="0">
                <a:solidFill>
                  <a:schemeClr val="bg1"/>
                </a:solidFill>
              </a:rPr>
              <a:t>Some linguistics studies focus on morphological and syntactic language variation patterns. </a:t>
            </a:r>
            <a:endParaRPr lang="en-US" sz="8000" dirty="0">
              <a:solidFill>
                <a:schemeClr val="bg1"/>
              </a:solidFill>
              <a:effectLst/>
            </a:endParaRPr>
          </a:p>
        </p:txBody>
      </p:sp>
    </p:spTree>
    <p:extLst>
      <p:ext uri="{BB962C8B-B14F-4D97-AF65-F5344CB8AC3E}">
        <p14:creationId xmlns:p14="http://schemas.microsoft.com/office/powerpoint/2010/main" val="1022932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a:bodyPr>
          <a:lstStyle/>
          <a:p>
            <a:r>
              <a:rPr lang="en-US" sz="4800" b="1" dirty="0">
                <a:solidFill>
                  <a:schemeClr val="bg1"/>
                </a:solidFill>
              </a:rPr>
              <a:t>Lexicon- </a:t>
            </a:r>
            <a:r>
              <a:rPr lang="en-US" sz="4800" dirty="0">
                <a:solidFill>
                  <a:schemeClr val="bg1"/>
                </a:solidFill>
              </a:rPr>
              <a:t>Some of lexical studies are focused on shifts in the usage of specific words away from traditional denotations</a:t>
            </a:r>
            <a:r>
              <a:rPr lang="en-US" dirty="0"/>
              <a:t>. </a:t>
            </a:r>
            <a:endParaRPr lang="en-US" sz="4800" dirty="0">
              <a:effectLst/>
            </a:endParaRPr>
          </a:p>
          <a:p>
            <a:pPr marL="0" indent="0">
              <a:buNone/>
            </a:pPr>
            <a:endParaRPr lang="en-US" sz="8000" dirty="0">
              <a:solidFill>
                <a:schemeClr val="bg1"/>
              </a:solidFill>
              <a:effectLst/>
            </a:endParaRPr>
          </a:p>
        </p:txBody>
      </p:sp>
    </p:spTree>
    <p:extLst>
      <p:ext uri="{BB962C8B-B14F-4D97-AF65-F5344CB8AC3E}">
        <p14:creationId xmlns:p14="http://schemas.microsoft.com/office/powerpoint/2010/main" val="4034372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a:bodyPr>
          <a:lstStyle/>
          <a:p>
            <a:r>
              <a:rPr lang="en-US" sz="5400" b="1" dirty="0">
                <a:solidFill>
                  <a:schemeClr val="bg1"/>
                </a:solidFill>
              </a:rPr>
              <a:t>Mental grammar and language acquisition -</a:t>
            </a:r>
            <a:r>
              <a:rPr lang="en-US" sz="5400" dirty="0">
                <a:solidFill>
                  <a:schemeClr val="bg1"/>
                </a:solidFill>
              </a:rPr>
              <a:t> Focus on language acquisition and the organization of the mental grammar. </a:t>
            </a:r>
            <a:endParaRPr lang="en-US" sz="5400" dirty="0">
              <a:solidFill>
                <a:schemeClr val="bg1"/>
              </a:solidFill>
              <a:effectLst/>
            </a:endParaRPr>
          </a:p>
          <a:p>
            <a:pPr marL="0" indent="0">
              <a:buNone/>
            </a:pPr>
            <a:endParaRPr lang="en-US" sz="8000" dirty="0">
              <a:solidFill>
                <a:schemeClr val="bg1"/>
              </a:solidFill>
              <a:effectLst/>
            </a:endParaRPr>
          </a:p>
        </p:txBody>
      </p:sp>
    </p:spTree>
    <p:extLst>
      <p:ext uri="{BB962C8B-B14F-4D97-AF65-F5344CB8AC3E}">
        <p14:creationId xmlns:p14="http://schemas.microsoft.com/office/powerpoint/2010/main" val="826299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494420"/>
            <a:ext cx="11194143" cy="4022494"/>
          </a:xfrm>
        </p:spPr>
        <p:txBody>
          <a:bodyPr>
            <a:normAutofit lnSpcReduction="10000"/>
          </a:bodyPr>
          <a:lstStyle/>
          <a:p>
            <a:r>
              <a:rPr lang="en-US" sz="4000" b="1" dirty="0">
                <a:solidFill>
                  <a:schemeClr val="bg1"/>
                </a:solidFill>
              </a:rPr>
              <a:t>Pragmatics, discourse, and conversation - </a:t>
            </a:r>
            <a:r>
              <a:rPr lang="en-US" sz="4000" dirty="0">
                <a:solidFill>
                  <a:schemeClr val="bg1"/>
                </a:solidFill>
              </a:rPr>
              <a:t>The fields of pragmatics and discourse analysis have produced articles stemming from diverse methodologies on an extensive range of topics.</a:t>
            </a:r>
          </a:p>
          <a:p>
            <a:endParaRPr lang="en-US" sz="1200" dirty="0">
              <a:solidFill>
                <a:schemeClr val="bg1"/>
              </a:solidFill>
            </a:endParaRPr>
          </a:p>
          <a:p>
            <a:r>
              <a:rPr lang="en-US" sz="4000" dirty="0">
                <a:solidFill>
                  <a:schemeClr val="bg1"/>
                </a:solidFill>
              </a:rPr>
              <a:t> Through the study of discourse, scholars have expanded the repertoire of what factors can constitute “society.” </a:t>
            </a:r>
          </a:p>
          <a:p>
            <a:pPr marL="0" indent="0">
              <a:buNone/>
            </a:pPr>
            <a:endParaRPr lang="en-US" sz="8800" dirty="0">
              <a:solidFill>
                <a:schemeClr val="bg1"/>
              </a:solidFill>
              <a:effectLst/>
            </a:endParaRPr>
          </a:p>
        </p:txBody>
      </p:sp>
    </p:spTree>
    <p:extLst>
      <p:ext uri="{BB962C8B-B14F-4D97-AF65-F5344CB8AC3E}">
        <p14:creationId xmlns:p14="http://schemas.microsoft.com/office/powerpoint/2010/main" val="2221680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494420"/>
            <a:ext cx="11194143" cy="4022494"/>
          </a:xfrm>
        </p:spPr>
        <p:txBody>
          <a:bodyPr>
            <a:normAutofit fontScale="92500" lnSpcReduction="10000"/>
          </a:bodyPr>
          <a:lstStyle/>
          <a:p>
            <a:pPr marL="0" indent="0">
              <a:buNone/>
            </a:pPr>
            <a:r>
              <a:rPr lang="en-US" sz="4400" b="1" dirty="0">
                <a:solidFill>
                  <a:schemeClr val="bg1"/>
                </a:solidFill>
              </a:rPr>
              <a:t>Trends</a:t>
            </a:r>
          </a:p>
          <a:p>
            <a:pPr marL="0" indent="0">
              <a:buNone/>
            </a:pPr>
            <a:r>
              <a:rPr lang="en-US" sz="4400" dirty="0">
                <a:solidFill>
                  <a:schemeClr val="bg1"/>
                </a:solidFill>
              </a:rPr>
              <a:t>• Language Maintenance and Language shift </a:t>
            </a:r>
          </a:p>
          <a:p>
            <a:pPr marL="0" indent="0">
              <a:buNone/>
            </a:pPr>
            <a:r>
              <a:rPr lang="en-US" sz="4400" dirty="0">
                <a:solidFill>
                  <a:schemeClr val="bg1"/>
                </a:solidFill>
              </a:rPr>
              <a:t>• Standardization</a:t>
            </a:r>
            <a:br>
              <a:rPr lang="en-US" sz="4400" dirty="0">
                <a:solidFill>
                  <a:schemeClr val="bg1"/>
                </a:solidFill>
              </a:rPr>
            </a:br>
            <a:r>
              <a:rPr lang="en-US" sz="4400" dirty="0">
                <a:solidFill>
                  <a:schemeClr val="bg1"/>
                </a:solidFill>
              </a:rPr>
              <a:t>• Code-switching</a:t>
            </a:r>
            <a:br>
              <a:rPr lang="en-US" sz="4400" dirty="0">
                <a:solidFill>
                  <a:schemeClr val="bg1"/>
                </a:solidFill>
              </a:rPr>
            </a:br>
            <a:r>
              <a:rPr lang="en-US" sz="4400" dirty="0">
                <a:solidFill>
                  <a:schemeClr val="bg1"/>
                </a:solidFill>
              </a:rPr>
              <a:t>• Language and gender </a:t>
            </a:r>
          </a:p>
          <a:p>
            <a:pPr marL="0" indent="0">
              <a:buNone/>
            </a:pPr>
            <a:r>
              <a:rPr lang="en-US" sz="4400" dirty="0">
                <a:solidFill>
                  <a:schemeClr val="bg1"/>
                </a:solidFill>
              </a:rPr>
              <a:t>• Language planning</a:t>
            </a:r>
            <a:br>
              <a:rPr lang="en-US" sz="4400" dirty="0">
                <a:solidFill>
                  <a:schemeClr val="bg1"/>
                </a:solidFill>
              </a:rPr>
            </a:br>
            <a:r>
              <a:rPr lang="en-US" sz="4400" dirty="0">
                <a:solidFill>
                  <a:schemeClr val="bg1"/>
                </a:solidFill>
              </a:rPr>
              <a:t>• Medium of instruction </a:t>
            </a:r>
            <a:endParaRPr lang="en-US" sz="9600" dirty="0">
              <a:solidFill>
                <a:schemeClr val="bg1"/>
              </a:solidFill>
              <a:effectLst/>
            </a:endParaRPr>
          </a:p>
        </p:txBody>
      </p:sp>
    </p:spTree>
    <p:extLst>
      <p:ext uri="{BB962C8B-B14F-4D97-AF65-F5344CB8AC3E}">
        <p14:creationId xmlns:p14="http://schemas.microsoft.com/office/powerpoint/2010/main" val="407345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33701"/>
            <a:ext cx="11121571" cy="3732894"/>
          </a:xfrm>
        </p:spPr>
        <p:txBody>
          <a:bodyPr>
            <a:normAutofit/>
          </a:bodyPr>
          <a:lstStyle/>
          <a:p>
            <a:r>
              <a:rPr lang="en-US" sz="4000" dirty="0">
                <a:solidFill>
                  <a:schemeClr val="bg1"/>
                </a:solidFill>
              </a:rPr>
              <a:t>The phrase ‘current trends’ constrains this study to a focus on the research, scholarly or professional tendency that has prevailed in applied linguistics so far following the inception of the discipline, and by the same token, implies that the discipline is likely to trend other research traditions. </a:t>
            </a:r>
            <a:endParaRPr lang="en-US" sz="11500" dirty="0">
              <a:solidFill>
                <a:schemeClr val="bg1"/>
              </a:solidFill>
            </a:endParaRPr>
          </a:p>
        </p:txBody>
      </p:sp>
    </p:spTree>
    <p:extLst>
      <p:ext uri="{BB962C8B-B14F-4D97-AF65-F5344CB8AC3E}">
        <p14:creationId xmlns:p14="http://schemas.microsoft.com/office/powerpoint/2010/main" val="2520305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494420"/>
            <a:ext cx="11194143" cy="4022494"/>
          </a:xfrm>
        </p:spPr>
        <p:txBody>
          <a:bodyPr>
            <a:normAutofit/>
          </a:bodyPr>
          <a:lstStyle/>
          <a:p>
            <a:pPr marL="0" indent="0">
              <a:buNone/>
            </a:pPr>
            <a:endParaRPr lang="en-US" sz="6600" b="1" dirty="0">
              <a:solidFill>
                <a:schemeClr val="bg1"/>
              </a:solidFill>
            </a:endParaRPr>
          </a:p>
          <a:p>
            <a:pPr marL="0" indent="0" algn="ctr">
              <a:buNone/>
            </a:pPr>
            <a:r>
              <a:rPr lang="en-US" sz="6600" b="1" dirty="0">
                <a:solidFill>
                  <a:schemeClr val="bg1"/>
                </a:solidFill>
              </a:rPr>
              <a:t>One Language for the Nation? </a:t>
            </a:r>
            <a:endParaRPr lang="en-US" sz="8800" dirty="0">
              <a:solidFill>
                <a:schemeClr val="bg1"/>
              </a:solidFill>
              <a:effectLst/>
            </a:endParaRPr>
          </a:p>
          <a:p>
            <a:pPr marL="0" indent="0">
              <a:buNone/>
            </a:pPr>
            <a:endParaRPr lang="en-US" sz="34400" dirty="0">
              <a:solidFill>
                <a:schemeClr val="bg1"/>
              </a:solidFill>
              <a:effectLst/>
            </a:endParaRPr>
          </a:p>
        </p:txBody>
      </p:sp>
    </p:spTree>
    <p:extLst>
      <p:ext uri="{BB962C8B-B14F-4D97-AF65-F5344CB8AC3E}">
        <p14:creationId xmlns:p14="http://schemas.microsoft.com/office/powerpoint/2010/main" val="1050687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494420"/>
            <a:ext cx="11194143" cy="4022494"/>
          </a:xfrm>
        </p:spPr>
        <p:txBody>
          <a:bodyPr>
            <a:normAutofit/>
          </a:bodyPr>
          <a:lstStyle/>
          <a:p>
            <a:pPr marL="0" indent="0">
              <a:buNone/>
            </a:pPr>
            <a:r>
              <a:rPr lang="th-TH" sz="6600" dirty="0" err="1">
                <a:solidFill>
                  <a:schemeClr val="bg1"/>
                </a:solidFill>
              </a:rPr>
              <a:t>In</a:t>
            </a:r>
            <a:r>
              <a:rPr lang="th-TH" sz="6600" dirty="0">
                <a:solidFill>
                  <a:schemeClr val="bg1"/>
                </a:solidFill>
              </a:rPr>
              <a:t> </a:t>
            </a:r>
            <a:r>
              <a:rPr lang="th-TH" sz="6600" dirty="0" err="1">
                <a:solidFill>
                  <a:schemeClr val="bg1"/>
                </a:solidFill>
              </a:rPr>
              <a:t>class</a:t>
            </a:r>
            <a:r>
              <a:rPr lang="th-TH" sz="6600" dirty="0">
                <a:solidFill>
                  <a:schemeClr val="bg1"/>
                </a:solidFill>
              </a:rPr>
              <a:t> </a:t>
            </a:r>
            <a:r>
              <a:rPr lang="th-TH" sz="6600" dirty="0" err="1">
                <a:solidFill>
                  <a:schemeClr val="bg1"/>
                </a:solidFill>
              </a:rPr>
              <a:t>activity</a:t>
            </a:r>
            <a:r>
              <a:rPr lang="th-TH" sz="6600" dirty="0">
                <a:solidFill>
                  <a:schemeClr val="bg1"/>
                </a:solidFill>
              </a:rPr>
              <a:t> </a:t>
            </a:r>
          </a:p>
          <a:p>
            <a:pPr marL="457200" lvl="1" indent="0">
              <a:buNone/>
            </a:pPr>
            <a:endParaRPr lang="th-TH" sz="6200" dirty="0">
              <a:solidFill>
                <a:schemeClr val="bg1"/>
              </a:solidFill>
            </a:endParaRPr>
          </a:p>
          <a:p>
            <a:pPr lvl="1"/>
            <a:r>
              <a:rPr lang="th-TH" sz="6200" dirty="0" err="1">
                <a:solidFill>
                  <a:schemeClr val="bg1"/>
                </a:solidFill>
              </a:rPr>
              <a:t>Research</a:t>
            </a:r>
            <a:r>
              <a:rPr lang="th-TH" sz="6200" dirty="0">
                <a:solidFill>
                  <a:schemeClr val="bg1"/>
                </a:solidFill>
              </a:rPr>
              <a:t> </a:t>
            </a:r>
            <a:r>
              <a:rPr lang="th-TH" sz="6200" dirty="0" err="1">
                <a:solidFill>
                  <a:schemeClr val="bg1"/>
                </a:solidFill>
              </a:rPr>
              <a:t>mapping</a:t>
            </a:r>
            <a:endParaRPr lang="en-US" sz="6200" dirty="0">
              <a:solidFill>
                <a:schemeClr val="bg1"/>
              </a:solidFill>
            </a:endParaRPr>
          </a:p>
        </p:txBody>
      </p:sp>
    </p:spTree>
    <p:extLst>
      <p:ext uri="{BB962C8B-B14F-4D97-AF65-F5344CB8AC3E}">
        <p14:creationId xmlns:p14="http://schemas.microsoft.com/office/powerpoint/2010/main" val="298310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33701"/>
            <a:ext cx="11237686" cy="3732894"/>
          </a:xfrm>
        </p:spPr>
        <p:txBody>
          <a:bodyPr>
            <a:normAutofit fontScale="55000" lnSpcReduction="20000"/>
          </a:bodyPr>
          <a:lstStyle/>
          <a:p>
            <a:pPr fontAlgn="base"/>
            <a:r>
              <a:rPr lang="en-US" sz="8000" dirty="0">
                <a:solidFill>
                  <a:schemeClr val="bg1"/>
                </a:solidFill>
              </a:rPr>
              <a:t>To investigate the trends in linguistics research, we can look at the content of articles, especially in terms of what was investigated and how it was investigated, and at the impact of articles through bibliometric citation analysis</a:t>
            </a:r>
            <a:r>
              <a:rPr lang="en-US" sz="4500" dirty="0">
                <a:solidFill>
                  <a:schemeClr val="bg1"/>
                </a:solidFill>
              </a:rPr>
              <a:t>.</a:t>
            </a:r>
            <a:br>
              <a:rPr lang="en-US" sz="7000" dirty="0">
                <a:solidFill>
                  <a:schemeClr val="bg1"/>
                </a:solidFill>
              </a:rPr>
            </a:br>
            <a:endParaRPr lang="en-US" sz="7000" dirty="0">
              <a:solidFill>
                <a:schemeClr val="bg1"/>
              </a:solidFill>
            </a:endParaRPr>
          </a:p>
        </p:txBody>
      </p:sp>
    </p:spTree>
    <p:extLst>
      <p:ext uri="{BB962C8B-B14F-4D97-AF65-F5344CB8AC3E}">
        <p14:creationId xmlns:p14="http://schemas.microsoft.com/office/powerpoint/2010/main" val="202580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494420"/>
            <a:ext cx="11194143" cy="4022494"/>
          </a:xfrm>
        </p:spPr>
        <p:txBody>
          <a:bodyPr>
            <a:normAutofit/>
          </a:bodyPr>
          <a:lstStyle/>
          <a:p>
            <a:pPr fontAlgn="base"/>
            <a:r>
              <a:rPr lang="en-US" sz="5100" dirty="0">
                <a:solidFill>
                  <a:schemeClr val="bg1"/>
                </a:solidFill>
              </a:rPr>
              <a:t>To identify the methodologies used, the research methods and purposes in the abstracts were categorized into five broad groups representing different research philosophies:</a:t>
            </a:r>
          </a:p>
          <a:p>
            <a:pPr fontAlgn="base"/>
            <a:endParaRPr lang="en-US" dirty="0">
              <a:solidFill>
                <a:schemeClr val="bg1"/>
              </a:solidFill>
            </a:endParaRPr>
          </a:p>
        </p:txBody>
      </p:sp>
    </p:spTree>
    <p:extLst>
      <p:ext uri="{BB962C8B-B14F-4D97-AF65-F5344CB8AC3E}">
        <p14:creationId xmlns:p14="http://schemas.microsoft.com/office/powerpoint/2010/main" val="247667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494420"/>
            <a:ext cx="11194143" cy="4022494"/>
          </a:xfrm>
        </p:spPr>
        <p:txBody>
          <a:bodyPr>
            <a:normAutofit lnSpcReduction="10000"/>
          </a:bodyPr>
          <a:lstStyle/>
          <a:p>
            <a:pPr marL="0" indent="0" fontAlgn="base">
              <a:buNone/>
            </a:pPr>
            <a:endParaRPr lang="en-US" sz="3600" dirty="0">
              <a:solidFill>
                <a:schemeClr val="bg1"/>
              </a:solidFill>
            </a:endParaRPr>
          </a:p>
          <a:p>
            <a:pPr fontAlgn="base"/>
            <a:r>
              <a:rPr lang="en-US" sz="3600" i="1" dirty="0">
                <a:solidFill>
                  <a:schemeClr val="bg1"/>
                </a:solidFill>
              </a:rPr>
              <a:t>Experimental</a:t>
            </a:r>
            <a:r>
              <a:rPr lang="en-US" sz="3600" dirty="0">
                <a:solidFill>
                  <a:schemeClr val="bg1"/>
                </a:solidFill>
              </a:rPr>
              <a:t> where the goal is to evaluate the effects of an intervention, such as through quasi-experimental research designs or as a case study.</a:t>
            </a:r>
          </a:p>
          <a:p>
            <a:pPr fontAlgn="base"/>
            <a:endParaRPr lang="en-US" sz="3600" dirty="0">
              <a:solidFill>
                <a:schemeClr val="bg1"/>
              </a:solidFill>
            </a:endParaRPr>
          </a:p>
          <a:p>
            <a:pPr fontAlgn="base"/>
            <a:r>
              <a:rPr lang="en-US" sz="3600" i="1" dirty="0">
                <a:solidFill>
                  <a:schemeClr val="bg1"/>
                </a:solidFill>
              </a:rPr>
              <a:t>Survey</a:t>
            </a:r>
            <a:r>
              <a:rPr lang="en-US" sz="3600" dirty="0">
                <a:solidFill>
                  <a:schemeClr val="bg1"/>
                </a:solidFill>
              </a:rPr>
              <a:t> where the attitudes, opinions or beliefs of participants were collected usually using questionnaires, interviews or diaries.</a:t>
            </a:r>
          </a:p>
        </p:txBody>
      </p:sp>
    </p:spTree>
    <p:extLst>
      <p:ext uri="{BB962C8B-B14F-4D97-AF65-F5344CB8AC3E}">
        <p14:creationId xmlns:p14="http://schemas.microsoft.com/office/powerpoint/2010/main" val="107675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378305"/>
            <a:ext cx="11194143" cy="4022494"/>
          </a:xfrm>
        </p:spPr>
        <p:txBody>
          <a:bodyPr>
            <a:normAutofit fontScale="92500" lnSpcReduction="20000"/>
          </a:bodyPr>
          <a:lstStyle/>
          <a:p>
            <a:pPr marL="0" indent="0" fontAlgn="base">
              <a:buNone/>
            </a:pPr>
            <a:endParaRPr lang="en-US" sz="3600" dirty="0">
              <a:solidFill>
                <a:schemeClr val="bg1"/>
              </a:solidFill>
            </a:endParaRPr>
          </a:p>
          <a:p>
            <a:pPr fontAlgn="base"/>
            <a:r>
              <a:rPr lang="en-US" sz="3600" i="1" dirty="0">
                <a:solidFill>
                  <a:schemeClr val="bg1"/>
                </a:solidFill>
              </a:rPr>
              <a:t>Discourse analysis</a:t>
            </a:r>
            <a:r>
              <a:rPr lang="en-US" sz="3600" dirty="0">
                <a:solidFill>
                  <a:schemeClr val="bg1"/>
                </a:solidFill>
              </a:rPr>
              <a:t> where the data consists of texts on which an manual analysis was conducted.</a:t>
            </a:r>
          </a:p>
          <a:p>
            <a:pPr fontAlgn="base"/>
            <a:endParaRPr lang="en-US" sz="3600" dirty="0">
              <a:solidFill>
                <a:schemeClr val="bg1"/>
              </a:solidFill>
            </a:endParaRPr>
          </a:p>
          <a:p>
            <a:pPr fontAlgn="base"/>
            <a:r>
              <a:rPr lang="en-US" sz="3600" i="1" dirty="0">
                <a:solidFill>
                  <a:schemeClr val="bg1"/>
                </a:solidFill>
              </a:rPr>
              <a:t>Corpus</a:t>
            </a:r>
            <a:r>
              <a:rPr lang="en-US" sz="3600" dirty="0">
                <a:solidFill>
                  <a:schemeClr val="bg1"/>
                </a:solidFill>
              </a:rPr>
              <a:t> where the data consists of texts on which an automated analysis was conducted.</a:t>
            </a:r>
          </a:p>
          <a:p>
            <a:pPr fontAlgn="base"/>
            <a:endParaRPr lang="en-US" sz="3600" dirty="0">
              <a:solidFill>
                <a:schemeClr val="bg1"/>
              </a:solidFill>
            </a:endParaRPr>
          </a:p>
          <a:p>
            <a:pPr fontAlgn="base"/>
            <a:r>
              <a:rPr lang="en-US" sz="3600" i="1" dirty="0">
                <a:solidFill>
                  <a:schemeClr val="bg1"/>
                </a:solidFill>
              </a:rPr>
              <a:t>Academic/Review</a:t>
            </a:r>
            <a:r>
              <a:rPr lang="en-US" sz="3600" dirty="0">
                <a:solidFill>
                  <a:schemeClr val="bg1"/>
                </a:solidFill>
              </a:rPr>
              <a:t> which includes meta-analyses and non-empirical academic articles.</a:t>
            </a:r>
          </a:p>
        </p:txBody>
      </p:sp>
    </p:spTree>
    <p:extLst>
      <p:ext uri="{BB962C8B-B14F-4D97-AF65-F5344CB8AC3E}">
        <p14:creationId xmlns:p14="http://schemas.microsoft.com/office/powerpoint/2010/main" val="135430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638878"/>
            <a:ext cx="11237686" cy="3732894"/>
          </a:xfrm>
        </p:spPr>
        <p:txBody>
          <a:bodyPr>
            <a:normAutofit/>
          </a:bodyPr>
          <a:lstStyle/>
          <a:p>
            <a:r>
              <a:rPr lang="en-US" sz="4800" dirty="0">
                <a:solidFill>
                  <a:schemeClr val="bg1"/>
                </a:solidFill>
              </a:rPr>
              <a:t>Trends of research </a:t>
            </a:r>
            <a:endParaRPr lang="en-US" sz="4800" dirty="0">
              <a:solidFill>
                <a:schemeClr val="bg1"/>
              </a:solidFill>
              <a:effectLst/>
            </a:endParaRPr>
          </a:p>
          <a:p>
            <a:r>
              <a:rPr lang="en-US" sz="4800" dirty="0">
                <a:solidFill>
                  <a:schemeClr val="bg1"/>
                </a:solidFill>
              </a:rPr>
              <a:t>Trend-general movement / inclination </a:t>
            </a:r>
            <a:endParaRPr lang="en-US" sz="4800" dirty="0">
              <a:solidFill>
                <a:schemeClr val="bg1"/>
              </a:solidFill>
              <a:effectLst/>
            </a:endParaRPr>
          </a:p>
          <a:p>
            <a:r>
              <a:rPr lang="en-US" sz="4800" dirty="0">
                <a:solidFill>
                  <a:schemeClr val="bg1"/>
                </a:solidFill>
              </a:rPr>
              <a:t>What sets the trend? </a:t>
            </a:r>
            <a:endParaRPr lang="en-TH" sz="3600" dirty="0"/>
          </a:p>
        </p:txBody>
      </p:sp>
    </p:spTree>
    <p:extLst>
      <p:ext uri="{BB962C8B-B14F-4D97-AF65-F5344CB8AC3E}">
        <p14:creationId xmlns:p14="http://schemas.microsoft.com/office/powerpoint/2010/main" val="2866088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696686" y="2714171"/>
            <a:ext cx="11335657" cy="3556004"/>
          </a:xfrm>
        </p:spPr>
        <p:txBody>
          <a:bodyPr>
            <a:normAutofit/>
          </a:bodyPr>
          <a:lstStyle/>
          <a:p>
            <a:r>
              <a:rPr lang="en-US" sz="3600" dirty="0">
                <a:solidFill>
                  <a:schemeClr val="bg1"/>
                </a:solidFill>
              </a:rPr>
              <a:t>The field of language education is changing at an ever-increasing rate. </a:t>
            </a:r>
          </a:p>
          <a:p>
            <a:endParaRPr lang="en-US" sz="3600" dirty="0">
              <a:solidFill>
                <a:schemeClr val="bg1"/>
              </a:solidFill>
            </a:endParaRPr>
          </a:p>
          <a:p>
            <a:r>
              <a:rPr lang="en-US" sz="3600" dirty="0">
                <a:solidFill>
                  <a:schemeClr val="bg1"/>
                </a:solidFill>
              </a:rPr>
              <a:t>Traditional notions of education are giving way to newer, more innovative ways of thinking about how we learn, teach and acquire knowledge. </a:t>
            </a:r>
            <a:endParaRPr lang="en-US" sz="6600" dirty="0">
              <a:solidFill>
                <a:schemeClr val="bg1"/>
              </a:solidFill>
              <a:effectLst/>
            </a:endParaRPr>
          </a:p>
        </p:txBody>
      </p:sp>
    </p:spTree>
    <p:extLst>
      <p:ext uri="{BB962C8B-B14F-4D97-AF65-F5344CB8AC3E}">
        <p14:creationId xmlns:p14="http://schemas.microsoft.com/office/powerpoint/2010/main" val="233289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9613-516E-F679-9579-A1F085A73803}"/>
              </a:ext>
            </a:extLst>
          </p:cNvPr>
          <p:cNvSpPr>
            <a:spLocks noGrp="1"/>
          </p:cNvSpPr>
          <p:nvPr>
            <p:ph type="title"/>
          </p:nvPr>
        </p:nvSpPr>
        <p:spPr>
          <a:xfrm>
            <a:off x="838200" y="732290"/>
            <a:ext cx="10515600" cy="1325563"/>
          </a:xfrm>
          <a:ln>
            <a:solidFill>
              <a:schemeClr val="bg1"/>
            </a:solidFill>
          </a:ln>
        </p:spPr>
        <p:txBody>
          <a:bodyPr>
            <a:normAutofit/>
          </a:bodyPr>
          <a:lstStyle/>
          <a:p>
            <a:pPr algn="ctr"/>
            <a:r>
              <a:rPr lang="en-US" sz="3600" b="1" dirty="0">
                <a:solidFill>
                  <a:schemeClr val="bg1"/>
                </a:solidFill>
              </a:rPr>
              <a:t>Global Trends in Linguistics &amp; Language Studies in the 21st Century</a:t>
            </a:r>
            <a:endParaRPr lang="en-TH" sz="3600" dirty="0"/>
          </a:p>
        </p:txBody>
      </p:sp>
      <p:sp>
        <p:nvSpPr>
          <p:cNvPr id="3" name="Content Placeholder 2">
            <a:extLst>
              <a:ext uri="{FF2B5EF4-FFF2-40B4-BE49-F238E27FC236}">
                <a16:creationId xmlns:a16="http://schemas.microsoft.com/office/drawing/2014/main" id="{B5F1ECD9-97B9-EFEA-3B06-E0674CAC2830}"/>
              </a:ext>
            </a:extLst>
          </p:cNvPr>
          <p:cNvSpPr>
            <a:spLocks noGrp="1"/>
          </p:cNvSpPr>
          <p:nvPr>
            <p:ph idx="1"/>
          </p:nvPr>
        </p:nvSpPr>
        <p:spPr>
          <a:xfrm>
            <a:off x="838200" y="2929167"/>
            <a:ext cx="11194143" cy="3341008"/>
          </a:xfrm>
        </p:spPr>
        <p:txBody>
          <a:bodyPr>
            <a:normAutofit/>
          </a:bodyPr>
          <a:lstStyle/>
          <a:p>
            <a:r>
              <a:rPr lang="en-US" sz="4400" dirty="0">
                <a:solidFill>
                  <a:schemeClr val="bg1"/>
                </a:solidFill>
              </a:rPr>
              <a:t>English as a Second or Other Language (ESL / ESOL) </a:t>
            </a:r>
          </a:p>
          <a:p>
            <a:r>
              <a:rPr lang="en-US" sz="4400" dirty="0">
                <a:solidFill>
                  <a:schemeClr val="bg1"/>
                </a:solidFill>
              </a:rPr>
              <a:t>Second and Other Languages in general (SL) </a:t>
            </a:r>
          </a:p>
          <a:p>
            <a:r>
              <a:rPr lang="en-US" sz="4400" dirty="0">
                <a:solidFill>
                  <a:schemeClr val="bg1"/>
                </a:solidFill>
              </a:rPr>
              <a:t>Literacy and language arts </a:t>
            </a:r>
            <a:endParaRPr lang="en-US" sz="5400" dirty="0">
              <a:solidFill>
                <a:schemeClr val="bg1"/>
              </a:solidFill>
              <a:effectLst/>
            </a:endParaRPr>
          </a:p>
        </p:txBody>
      </p:sp>
    </p:spTree>
    <p:extLst>
      <p:ext uri="{BB962C8B-B14F-4D97-AF65-F5344CB8AC3E}">
        <p14:creationId xmlns:p14="http://schemas.microsoft.com/office/powerpoint/2010/main" val="6760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808</Words>
  <Application>Microsoft Macintosh PowerPoint</Application>
  <PresentationFormat>Widescreen</PresentationFormat>
  <Paragraphs>73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 Week 1  Global Trends in Linguistics &amp; Language Studies in the 21st Century  Varavejbhisis Yossiri MA in Applied Linguistics</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lpstr>Global Trends in Linguistics &amp; Language Studies in the 21st Century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Week 1  Global Trends in Linguistics &amp; Language Studies in the 21st Century  Varavejbhisis Yossiri MA in Applied Linguistics</dc:title>
  <dc:creator>Microsoft Office User</dc:creator>
  <cp:lastModifiedBy>Microsoft Office User</cp:lastModifiedBy>
  <cp:revision>1</cp:revision>
  <dcterms:created xsi:type="dcterms:W3CDTF">2022-06-15T02:10:44Z</dcterms:created>
  <dcterms:modified xsi:type="dcterms:W3CDTF">2022-06-15T03:14:51Z</dcterms:modified>
</cp:coreProperties>
</file>