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6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7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9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D565C-5985-48BD-A5B5-1E90521F8BA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E3D4-7ED1-4458-95C0-5D6B0A87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1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ความรู้เบื้องต้นเกี่ยวกับจิตอาสา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err="1" smtClean="0"/>
              <a:t>ผศ</a:t>
            </a:r>
            <a:r>
              <a:rPr lang="th-TH" dirty="0" smtClean="0"/>
              <a:t> ดร ตายูดิน  อุสมาน</a:t>
            </a:r>
          </a:p>
          <a:p>
            <a:r>
              <a:rPr lang="th-TH" dirty="0" err="1" smtClean="0"/>
              <a:t>มรย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99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01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71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ความเป็นมา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แนวคิดจิตอาสาเกิดขึ้นจริงจังและ</a:t>
            </a:r>
            <a:r>
              <a:rPr lang="th-TH" sz="4000" dirty="0" err="1" smtClean="0"/>
              <a:t>นํามาใช้</a:t>
            </a:r>
            <a:r>
              <a:rPr lang="th-TH" sz="4000" dirty="0" smtClean="0"/>
              <a:t>กระทั่งรู้จักกันในประเทศไทยจากเหตุการณ์ประสบภัย </a:t>
            </a:r>
            <a:r>
              <a:rPr lang="th-TH" sz="4000" dirty="0" err="1" smtClean="0"/>
              <a:t>คลื่นสึ</a:t>
            </a:r>
            <a:r>
              <a:rPr lang="th-TH" sz="4000" dirty="0" smtClean="0"/>
              <a:t>นามิ เมื่อ 26 ธันวาคม พ.ศ.2547 ในครั้งนั้นมีอาสาสมัคร</a:t>
            </a:r>
            <a:r>
              <a:rPr lang="th-TH" sz="4000" dirty="0" err="1" smtClean="0"/>
              <a:t>จํานวน</a:t>
            </a:r>
            <a:r>
              <a:rPr lang="th-TH" sz="4000" dirty="0" smtClean="0"/>
              <a:t>มากจากทั่วประเทศและทั่วโลกเข้า มาร่วมมือกันระหว่างภาครัฐ ภาคเอกชน และภาคประชาสังคมต่างๆ เพื่อมาระดมความช่วยเหลือผู้ประสบภัย กู้ ศพ </a:t>
            </a:r>
            <a:r>
              <a:rPr lang="th-TH" sz="4000" dirty="0" err="1" smtClean="0"/>
              <a:t>ทํา</a:t>
            </a:r>
            <a:r>
              <a:rPr lang="th-TH" sz="4000" dirty="0" smtClean="0"/>
              <a:t>ความสะอาดบริเวณชายทะเล 4 จังหวัดภาคใต้ จุดเริ่มต้นของกระแสอาสาสมัครครั้งนี้</a:t>
            </a:r>
            <a:r>
              <a:rPr lang="th-TH" sz="4000" dirty="0" err="1" smtClean="0"/>
              <a:t>ทํา</a:t>
            </a:r>
            <a:r>
              <a:rPr lang="th-TH" sz="4000" dirty="0" smtClean="0"/>
              <a:t>ให้คนไทยเห็น คุณค่า</a:t>
            </a:r>
            <a:r>
              <a:rPr lang="th-TH" sz="4000" dirty="0" err="1" smtClean="0"/>
              <a:t>ความสําคัญ</a:t>
            </a:r>
            <a:r>
              <a:rPr lang="th-TH" sz="4000" dirty="0" smtClean="0"/>
              <a:t>ด้านความสามัคคีการมีส่วนร่วม ความมีคุณธรรม และการสร้างสรรค์ประโยชน์สุขสังคม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53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1374" y="1386401"/>
            <a:ext cx="93371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แผนพัฒนาเศรษฐกิจและสังคมแห่งชาติฉบับที่ 8 (พ.ศ.2540-2544) ให้</a:t>
            </a:r>
            <a:r>
              <a:rPr lang="th-TH" sz="4400" dirty="0" err="1" smtClean="0"/>
              <a:t>ความสําคัญ</a:t>
            </a:r>
            <a:r>
              <a:rPr lang="th-TH" sz="4400" dirty="0" smtClean="0"/>
              <a:t>กับการ กระจาย</a:t>
            </a:r>
            <a:r>
              <a:rPr lang="th-TH" sz="4400" dirty="0" err="1" smtClean="0"/>
              <a:t>อํานาจ</a:t>
            </a:r>
            <a:r>
              <a:rPr lang="th-TH" sz="4400" dirty="0" smtClean="0"/>
              <a:t>การเมืองการปกครองท้องกึ๋นและการพัฒนาทรัพยากรมนุษย์โดยกล่าวว่า กลไกที่จะ</a:t>
            </a:r>
            <a:r>
              <a:rPr lang="th-TH" sz="4400" dirty="0" err="1" smtClean="0"/>
              <a:t>ทํา</a:t>
            </a:r>
            <a:r>
              <a:rPr lang="th-TH" sz="4400" dirty="0" smtClean="0"/>
              <a:t>ให้คน พัฒนา คือ ระบบการศึกษา ฉะนั้นจึงมีการกล่าวถึง “จิตสาธารณะ” หรือ “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สาธารณะ” มากขึ้น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107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88642" y="410775"/>
            <a:ext cx="10058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องค์การสหประชาชาติได้ร่วมมือกับประเทศต่างๆ แล้ว</a:t>
            </a:r>
            <a:r>
              <a:rPr lang="th-TH" sz="4400" dirty="0" err="1" smtClean="0"/>
              <a:t>กําหนด</a:t>
            </a:r>
            <a:r>
              <a:rPr lang="th-TH" sz="4400" dirty="0" smtClean="0"/>
              <a:t>ปี 2544 เป็นปีอาสาสมัครสากล (</a:t>
            </a:r>
            <a:r>
              <a:rPr lang="en-US" sz="4400" dirty="0" smtClean="0"/>
              <a:t>International Year of Volunteer) </a:t>
            </a:r>
            <a:r>
              <a:rPr lang="th-TH" sz="4400" dirty="0" smtClean="0"/>
              <a:t>หรือที่รู้จักว่า “</a:t>
            </a:r>
            <a:r>
              <a:rPr lang="en-US" sz="4400" dirty="0" smtClean="0"/>
              <a:t>IYV 2001” </a:t>
            </a:r>
            <a:r>
              <a:rPr lang="th-TH" sz="4400" dirty="0" smtClean="0"/>
              <a:t>จึงก่อให้เกิดการตื่นตัวไปทั่วโลกรวมถึงประเทศ ไทยด้วย ล่งผลให้แผนพัฒนาเศรษฐกิจและสังคมแห่งชาติฉบับที่ 9 (พ.ศ.2545-2549) ได้กล่าวถึง การมี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 สาธารณะไว้ชัดเจนเกี่ยวกับคุณลักษณะของคนไทยที่พึงประสงค์อันจะ</a:t>
            </a:r>
            <a:r>
              <a:rPr lang="th-TH" sz="4400" dirty="0" err="1" smtClean="0"/>
              <a:t>นํามา</a:t>
            </a:r>
            <a:r>
              <a:rPr lang="th-TH" sz="4400" dirty="0" smtClean="0"/>
              <a:t>สู่การพัฒนาเศรษฐกิจ สังคม และ การเมืองให้ดีขึ้น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426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62130" y="594248"/>
            <a:ext cx="98137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โดยทั้งนี้ได้เชื่อมโยงไปถุงแผนพัฒนาเศรษฐกิจและสังคมแห่งชาติฉบับที่ 10 (พ.ศ.2549-2554) เป็นแผนที่</a:t>
            </a:r>
            <a:r>
              <a:rPr lang="th-TH" sz="4400" dirty="0" err="1" smtClean="0"/>
              <a:t>กําหนด</a:t>
            </a:r>
            <a:r>
              <a:rPr lang="th-TH" sz="4400" dirty="0" smtClean="0"/>
              <a:t>ทิศทาง แนวทาง กลยุทธ์การพัฒนาประเทศภายใต้การ</a:t>
            </a:r>
            <a:r>
              <a:rPr lang="th-TH" sz="4400" dirty="0" err="1" smtClean="0"/>
              <a:t>นํา</a:t>
            </a:r>
            <a:r>
              <a:rPr lang="th-TH" sz="4400" dirty="0" smtClean="0"/>
              <a:t>คุณธรรมมาเป็นขับเคลื่อนกิจกรรม พัฒนาบ้านเมืองในทุกขั้นตอน โดยระบุไว้แล้วในวิสัยทัศน์ประเทศไทยว่า “สังคมอยู่เย็นเป็นสุขร่วมกัน คนไทยมี คุณธรรม</a:t>
            </a:r>
            <a:r>
              <a:rPr lang="th-TH" sz="4400" dirty="0" err="1" smtClean="0"/>
              <a:t>นํา</a:t>
            </a:r>
            <a:r>
              <a:rPr lang="th-TH" sz="4400" dirty="0" smtClean="0"/>
              <a:t>ความรู้ รู้เท่าทันโลก ครอบครัวอบอุ่น ชุมชนเข้มแข็ง สังคมสันติสุข เศรษฐกิจมีคุณภาพ เสถียรภาพ และเป็นธรรม” (</a:t>
            </a:r>
            <a:r>
              <a:rPr lang="th-TH" sz="4400" dirty="0" err="1" smtClean="0"/>
              <a:t>สํานัก</a:t>
            </a:r>
            <a:r>
              <a:rPr lang="th-TH" sz="4400" dirty="0" smtClean="0"/>
              <a:t>ประเมินผลและเผยแพร่การพัฒนา, 2549: 63)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924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85611" y="365597"/>
            <a:ext cx="1010991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มติคณะกรรมการส่งเสริมการจัดสวัสดิการสังคมแห่งชาติครั้งที่ 3/2549 วันที่ 4 ธันวาคม พ.ศ.2549 และมติคณะรัฐมนตริวันที่ 30 มกราคม พ.ศ.2550 ได้ประกาศให้พ.ศ.2550 เป็นวาระ แห่งชาติเรื่องการให้และการอาสาช่วยเหลือสังคมทั้งในภาวะปกติและในภาวะวิกฤติซึ่งประกอบด้วย การรณรงค์ 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 การให้และอาสาช่วยเหลือสังคม การขับเคลื่อนนโยบายและมาตรการด้านการเงินการคลัง การศึกษา และมาตรการเอื้อให้ประชาชน เอกชน ข้าราชการเข้าร่วมงานอาสาสมัคร อีกทั้งได้จัดตั้งศูนย์คุณธรรมเป็น หน่วยงานผลักดันจิตอาสาพร้อม</a:t>
            </a:r>
            <a:r>
              <a:rPr lang="th-TH" sz="4400" dirty="0" err="1" smtClean="0"/>
              <a:t>กําหนด</a:t>
            </a:r>
            <a:r>
              <a:rPr lang="th-TH" sz="4400" dirty="0" smtClean="0"/>
              <a:t>นโยบายในปี 2550-2552 โดยเน้นให้ภาคเอกชนมีบทบาทการ</a:t>
            </a:r>
            <a:r>
              <a:rPr lang="th-TH" sz="4400" dirty="0" err="1" smtClean="0"/>
              <a:t>ทํางาน</a:t>
            </a:r>
            <a:r>
              <a:rPr lang="th-TH" sz="4400" dirty="0" smtClean="0"/>
              <a:t>จิต อาสา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794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ความสําคัญ</a:t>
            </a:r>
            <a:r>
              <a:rPr lang="th-TH" dirty="0" smtClean="0"/>
              <a:t>ของจิตอาสา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err="1" smtClean="0"/>
              <a:t>สมพงษ์</a:t>
            </a:r>
            <a:r>
              <a:rPr lang="th-TH" sz="4400" dirty="0" smtClean="0"/>
              <a:t>  สิงหะพล (</a:t>
            </a:r>
            <a:r>
              <a:rPr lang="th-TH" sz="4400" dirty="0" err="1" smtClean="0"/>
              <a:t>มปป</a:t>
            </a:r>
            <a:r>
              <a:rPr lang="th-TH" sz="4400" dirty="0" smtClean="0"/>
              <a:t>.) กล่าวว่า 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เป็นความรู้สึกนึกคิดภายในบุคคล และเป็นสิ่งที่ เกิดขึ้นได้โดยการเรียนรู้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 เมื่อเกิดขึ้นแล้วยากที่จะหยุดหรือหายไปจากบุคคลนั้น คนที่มี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ที่ดีจะ ประพฤติปฏิบัติตนอย่างเหมาะสมกับ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นั้น และใช้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ของตน</a:t>
            </a:r>
            <a:r>
              <a:rPr lang="th-TH" sz="4400" dirty="0" err="1" smtClean="0"/>
              <a:t>ทํา</a:t>
            </a:r>
            <a:r>
              <a:rPr lang="th-TH" sz="4400" dirty="0" smtClean="0"/>
              <a:t>ประโยชน์ต่อสิ่งต่างๆ เช่น บุคคลที่มี 3 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ด้านระเบียบวินัยจะไม่ขับรถผิดกฎจราจร บุคคลที่มี</a:t>
            </a:r>
            <a:r>
              <a:rPr lang="th-TH" sz="4400" dirty="0" err="1" smtClean="0"/>
              <a:t>จิตสํานึก</a:t>
            </a:r>
            <a:r>
              <a:rPr lang="th-TH" sz="4400" dirty="0" smtClean="0"/>
              <a:t>สาธารณะจะไม่ขีดเขียนสถานที่สาธารณะ เป็นต้น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41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53037" y="423654"/>
            <a:ext cx="95561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ดวงเดือน </a:t>
            </a:r>
            <a:r>
              <a:rPr lang="th-TH" sz="4400" dirty="0" err="1" smtClean="0"/>
              <a:t>พันธุม</a:t>
            </a:r>
            <a:r>
              <a:rPr lang="th-TH" sz="4400" dirty="0" smtClean="0"/>
              <a:t>นาวิน (</a:t>
            </a:r>
            <a:r>
              <a:rPr lang="th-TH" sz="4400" dirty="0" err="1" smtClean="0"/>
              <a:t>มปป</a:t>
            </a:r>
            <a:r>
              <a:rPr lang="th-TH" sz="4400" dirty="0" smtClean="0"/>
              <a:t>.) กล่าวถึงการปลูกฝังคุณธรรมจริยธรรม ว่า เด็กช่วงแรกเกิดจนถึง ก่อน 10 ขวบ เป็นช่วงที่เด็กมีความไวต่อการรับการปลูกฝัง และส่งเสริมจริยธรรม วัฒนธรรมเป็นอย่างยิ่งเพราะ เด็กยังคงอยู่ในช่วง “ไม้อ่อนที่ดัดง่าย" ฉะนั้นการปฏิบัติต่อเด็กอย่างเหมาะสมกับพัฒนาการทางร่างกายและ พัฒนาการทางจิตใจ จัดได้ว่าเป็นการป้องกันปัญหาที่จะเกิดขึ้นในอนาคตเมื่อเข้าสู่วัยรุ่นและวัยผู้ใหญ่ได้มาก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087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06318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634</Words>
  <Application>Microsoft Office PowerPoint</Application>
  <PresentationFormat>แบบจอกว้าง</PresentationFormat>
  <Paragraphs>12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8" baseType="lpstr">
      <vt:lpstr>Angsana New</vt:lpstr>
      <vt:lpstr>Arial</vt:lpstr>
      <vt:lpstr>Calibri</vt:lpstr>
      <vt:lpstr>Calibri Light</vt:lpstr>
      <vt:lpstr>Cordia New</vt:lpstr>
      <vt:lpstr>ธีมของ Office</vt:lpstr>
      <vt:lpstr>ความรู้เบื้องต้นเกี่ยวกับจิตอาสา</vt:lpstr>
      <vt:lpstr>ความเป็นมา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ความสําคัญของจิตอาสา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ความรู้เบื้องต้นเกี่ยวกับจิตอาสา</dc:title>
  <dc:creator>IKKLASCOM 66</dc:creator>
  <cp:lastModifiedBy>IKKLASCOM 66</cp:lastModifiedBy>
  <cp:revision>3</cp:revision>
  <dcterms:created xsi:type="dcterms:W3CDTF">2023-12-03T16:01:47Z</dcterms:created>
  <dcterms:modified xsi:type="dcterms:W3CDTF">2023-12-03T16:31:19Z</dcterms:modified>
</cp:coreProperties>
</file>